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00CC00"/>
    <a:srgbClr val="00FF00"/>
    <a:srgbClr val="000000"/>
    <a:srgbClr val="009900"/>
    <a:srgbClr val="FB4911"/>
    <a:srgbClr val="0A0ADC"/>
    <a:srgbClr val="FFFF00"/>
    <a:srgbClr val="CC33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gi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4254B-B938-431C-B978-E6A046E7BD80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81752-FD05-4EC6-A5B2-121C321D31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603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81752-FD05-4EC6-A5B2-121C321D313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946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50F60A-9C95-4D25-9076-15D471D182DC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D7086-C307-42A3-BA8F-419E557D3A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958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50F60A-9C95-4D25-9076-15D471D182DC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D7086-C307-42A3-BA8F-419E557D3A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061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50F60A-9C95-4D25-9076-15D471D182DC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D7086-C307-42A3-BA8F-419E557D3A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05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50F60A-9C95-4D25-9076-15D471D182DC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D7086-C307-42A3-BA8F-419E557D3A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68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50F60A-9C95-4D25-9076-15D471D182DC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D7086-C307-42A3-BA8F-419E557D3A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906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50F60A-9C95-4D25-9076-15D471D182DC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D7086-C307-42A3-BA8F-419E557D3A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714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50F60A-9C95-4D25-9076-15D471D182DC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D7086-C307-42A3-BA8F-419E557D3A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790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50F60A-9C95-4D25-9076-15D471D182DC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D7086-C307-42A3-BA8F-419E557D3A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699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50F60A-9C95-4D25-9076-15D471D182DC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D7086-C307-42A3-BA8F-419E557D3A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582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50F60A-9C95-4D25-9076-15D471D182DC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D7086-C307-42A3-BA8F-419E557D3A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300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50F60A-9C95-4D25-9076-15D471D182DC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D7086-C307-42A3-BA8F-419E557D3A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547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43932"/>
          </a:xfrm>
          <a:prstGeom prst="rect">
            <a:avLst/>
          </a:prstGeom>
          <a:solidFill>
            <a:schemeClr val="bg1"/>
          </a:solidFill>
          <a:ln w="50800">
            <a:solidFill>
              <a:srgbClr val="CC00CC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ame 7"/>
          <p:cNvSpPr/>
          <p:nvPr userDrawn="1"/>
        </p:nvSpPr>
        <p:spPr>
          <a:xfrm>
            <a:off x="63205" y="37447"/>
            <a:ext cx="12076090" cy="6767848"/>
          </a:xfrm>
          <a:prstGeom prst="frame">
            <a:avLst>
              <a:gd name="adj1" fmla="val 1065"/>
            </a:avLst>
          </a:prstGeom>
          <a:blipFill>
            <a:blip r:embed="rId1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82880" y="154745"/>
            <a:ext cx="11839136" cy="6541477"/>
          </a:xfrm>
          <a:prstGeom prst="rect">
            <a:avLst/>
          </a:prstGeom>
          <a:solidFill>
            <a:schemeClr val="bg1"/>
          </a:solidFill>
          <a:ln w="50800">
            <a:solidFill>
              <a:srgbClr val="00CC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680" b="8990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13" t="5457" r="27351" b="46605"/>
          <a:stretch/>
        </p:blipFill>
        <p:spPr>
          <a:xfrm>
            <a:off x="116108" y="140677"/>
            <a:ext cx="1760132" cy="11957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680" b="8990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13" t="5457" r="27351" b="46605"/>
          <a:stretch/>
        </p:blipFill>
        <p:spPr>
          <a:xfrm flipH="1">
            <a:off x="10381957" y="140677"/>
            <a:ext cx="1703264" cy="1195753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244698" y="6181858"/>
            <a:ext cx="11712924" cy="476707"/>
            <a:chOff x="1470202" y="3217569"/>
            <a:chExt cx="11934158" cy="685868"/>
          </a:xfrm>
        </p:grpSpPr>
        <p:grpSp>
          <p:nvGrpSpPr>
            <p:cNvPr id="3" name="Group 2"/>
            <p:cNvGrpSpPr/>
            <p:nvPr userDrawn="1"/>
          </p:nvGrpSpPr>
          <p:grpSpPr>
            <a:xfrm>
              <a:off x="1470202" y="3217569"/>
              <a:ext cx="5945813" cy="685868"/>
              <a:chOff x="504287" y="3384994"/>
              <a:chExt cx="5945813" cy="685868"/>
            </a:xfrm>
          </p:grpSpPr>
          <p:pic>
            <p:nvPicPr>
              <p:cNvPr id="2" name="Picture 1"/>
              <p:cNvPicPr>
                <a:picLocks noChangeAspect="1"/>
              </p:cNvPicPr>
              <p:nvPr userDrawn="1"/>
            </p:nvPicPr>
            <p:blipFill rotWithShape="1"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40"/>
              <a:stretch/>
            </p:blipFill>
            <p:spPr>
              <a:xfrm>
                <a:off x="504287" y="3384995"/>
                <a:ext cx="2904539" cy="685867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 userDrawn="1"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84928" y="3384994"/>
                <a:ext cx="3065172" cy="685867"/>
              </a:xfrm>
              <a:prstGeom prst="rect">
                <a:avLst/>
              </a:prstGeom>
            </p:spPr>
          </p:pic>
        </p:grpSp>
        <p:grpSp>
          <p:nvGrpSpPr>
            <p:cNvPr id="12" name="Group 11"/>
            <p:cNvGrpSpPr/>
            <p:nvPr userDrawn="1"/>
          </p:nvGrpSpPr>
          <p:grpSpPr>
            <a:xfrm>
              <a:off x="7404066" y="3217569"/>
              <a:ext cx="6000294" cy="685867"/>
              <a:chOff x="343654" y="3384995"/>
              <a:chExt cx="6000294" cy="685867"/>
            </a:xfrm>
          </p:grpSpPr>
          <p:pic>
            <p:nvPicPr>
              <p:cNvPr id="15" name="Picture 14"/>
              <p:cNvPicPr>
                <a:picLocks noChangeAspect="1"/>
              </p:cNvPicPr>
              <p:nvPr userDrawn="1"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3654" y="3384995"/>
                <a:ext cx="3065172" cy="685867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 userDrawn="1"/>
            </p:nvPicPr>
            <p:blipFill rotWithShape="1"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" r="3463" b="26"/>
              <a:stretch/>
            </p:blipFill>
            <p:spPr>
              <a:xfrm>
                <a:off x="3384928" y="3384995"/>
                <a:ext cx="2959020" cy="68568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892760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jpeg"/><Relationship Id="rId7" Type="http://schemas.openxmlformats.org/officeDocument/2006/relationships/image" Target="../media/image28.png"/><Relationship Id="rId12" Type="http://schemas.openxmlformats.org/officeDocument/2006/relationships/image" Target="../media/image3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microsoft.com/office/2007/relationships/hdphoto" Target="../media/hdphoto10.wdp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17.gif"/><Relationship Id="rId9" Type="http://schemas.openxmlformats.org/officeDocument/2006/relationships/image" Target="../media/image30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0.jpe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gif"/><Relationship Id="rId7" Type="http://schemas.microsoft.com/office/2007/relationships/hdphoto" Target="../media/hdphoto8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3.jpeg"/><Relationship Id="rId5" Type="http://schemas.openxmlformats.org/officeDocument/2006/relationships/image" Target="../media/image19.gif"/><Relationship Id="rId10" Type="http://schemas.openxmlformats.org/officeDocument/2006/relationships/image" Target="../media/image22.gif"/><Relationship Id="rId4" Type="http://schemas.openxmlformats.org/officeDocument/2006/relationships/image" Target="../media/image18.jpeg"/><Relationship Id="rId9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946366" y="501368"/>
            <a:ext cx="8205962" cy="8925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ক্লাসে সবাইকে</a:t>
            </a:r>
            <a:r>
              <a:rPr lang="en-US" sz="5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  </a:t>
            </a:r>
            <a:endParaRPr lang="en-US" sz="5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3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319" y="1490902"/>
            <a:ext cx="6948055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19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155" y="1422422"/>
            <a:ext cx="3429000" cy="390525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8" name="Picture 8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955" y="917597"/>
            <a:ext cx="3143250" cy="491490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9" name="TextBox 8"/>
          <p:cNvSpPr txBox="1"/>
          <p:nvPr/>
        </p:nvSpPr>
        <p:spPr>
          <a:xfrm>
            <a:off x="2542140" y="422490"/>
            <a:ext cx="80151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জিব্বেরেলিন </a:t>
            </a:r>
            <a:r>
              <a:rPr lang="bn-BD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হরমোন কোথায় </a:t>
            </a:r>
            <a:r>
              <a:rPr lang="bn-BD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কোথায় দেখা </a:t>
            </a:r>
            <a:r>
              <a:rPr lang="bn-BD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যায়?  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811638" y="2538309"/>
            <a:ext cx="1371600" cy="284078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6976972" y="2105891"/>
            <a:ext cx="685800" cy="92789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Oval 11"/>
          <p:cNvSpPr/>
          <p:nvPr/>
        </p:nvSpPr>
        <p:spPr>
          <a:xfrm>
            <a:off x="2955780" y="917598"/>
            <a:ext cx="1371600" cy="142039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97996" y="5616185"/>
            <a:ext cx="535564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চারাগাছ ,বীজপত্র , বর্ধিষ্ণু অঞ্চল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C:\Users\User\Desktop\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2852" b="28859"/>
          <a:stretch/>
        </p:blipFill>
        <p:spPr bwMode="auto">
          <a:xfrm>
            <a:off x="4215380" y="4620491"/>
            <a:ext cx="826376" cy="575776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/>
        </p:spPr>
      </p:pic>
      <p:pic>
        <p:nvPicPr>
          <p:cNvPr id="15" name="Picture 14" descr="C:\Users\User\Desktop\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2852" b="28859"/>
          <a:stretch/>
        </p:blipFill>
        <p:spPr bwMode="auto">
          <a:xfrm>
            <a:off x="2679555" y="3993644"/>
            <a:ext cx="826376" cy="575776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/>
        </p:spPr>
      </p:pic>
      <p:pic>
        <p:nvPicPr>
          <p:cNvPr id="16" name="Picture 24" descr="C:\Users\User\Desktop\Cordination\medizin-007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04728">
            <a:off x="5584366" y="3323015"/>
            <a:ext cx="2239386" cy="605829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7" name="Picture 23" descr="C:\Users\User\Desktop\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87"/>
          <a:stretch/>
        </p:blipFill>
        <p:spPr bwMode="auto">
          <a:xfrm>
            <a:off x="4902712" y="2112983"/>
            <a:ext cx="1801349" cy="1433496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/>
        </p:spPr>
      </p:pic>
      <p:cxnSp>
        <p:nvCxnSpPr>
          <p:cNvPr id="18" name="Straight Connector 17"/>
          <p:cNvCxnSpPr>
            <a:endCxn id="16" idx="3"/>
          </p:cNvCxnSpPr>
          <p:nvPr/>
        </p:nvCxnSpPr>
        <p:spPr>
          <a:xfrm>
            <a:off x="5738284" y="3289860"/>
            <a:ext cx="29440" cy="950063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5008254" y="3289860"/>
            <a:ext cx="730030" cy="685639"/>
          </a:xfrm>
          <a:custGeom>
            <a:avLst/>
            <a:gdLst>
              <a:gd name="connsiteX0" fmla="*/ 730030 w 730030"/>
              <a:gd name="connsiteY0" fmla="*/ 685639 h 685639"/>
              <a:gd name="connsiteX1" fmla="*/ 698499 w 730030"/>
              <a:gd name="connsiteY1" fmla="*/ 606811 h 685639"/>
              <a:gd name="connsiteX2" fmla="*/ 635437 w 730030"/>
              <a:gd name="connsiteY2" fmla="*/ 512218 h 685639"/>
              <a:gd name="connsiteX3" fmla="*/ 619672 w 730030"/>
              <a:gd name="connsiteY3" fmla="*/ 464922 h 685639"/>
              <a:gd name="connsiteX4" fmla="*/ 383189 w 730030"/>
              <a:gd name="connsiteY4" fmla="*/ 417625 h 685639"/>
              <a:gd name="connsiteX5" fmla="*/ 288596 w 730030"/>
              <a:gd name="connsiteY5" fmla="*/ 338797 h 685639"/>
              <a:gd name="connsiteX6" fmla="*/ 146706 w 730030"/>
              <a:gd name="connsiteY6" fmla="*/ 228439 h 685639"/>
              <a:gd name="connsiteX7" fmla="*/ 99410 w 730030"/>
              <a:gd name="connsiteY7" fmla="*/ 133846 h 685639"/>
              <a:gd name="connsiteX8" fmla="*/ 83644 w 730030"/>
              <a:gd name="connsiteY8" fmla="*/ 86549 h 685639"/>
              <a:gd name="connsiteX9" fmla="*/ 36348 w 730030"/>
              <a:gd name="connsiteY9" fmla="*/ 55018 h 685639"/>
              <a:gd name="connsiteX10" fmla="*/ 4817 w 730030"/>
              <a:gd name="connsiteY10" fmla="*/ 7722 h 685639"/>
              <a:gd name="connsiteX11" fmla="*/ 209768 w 730030"/>
              <a:gd name="connsiteY11" fmla="*/ 39253 h 685639"/>
              <a:gd name="connsiteX12" fmla="*/ 335892 w 730030"/>
              <a:gd name="connsiteY12" fmla="*/ 70784 h 685639"/>
              <a:gd name="connsiteX13" fmla="*/ 462017 w 730030"/>
              <a:gd name="connsiteY13" fmla="*/ 118080 h 685639"/>
              <a:gd name="connsiteX14" fmla="*/ 509313 w 730030"/>
              <a:gd name="connsiteY14" fmla="*/ 133846 h 685639"/>
              <a:gd name="connsiteX15" fmla="*/ 603906 w 730030"/>
              <a:gd name="connsiteY15" fmla="*/ 196908 h 685639"/>
              <a:gd name="connsiteX16" fmla="*/ 635437 w 730030"/>
              <a:gd name="connsiteY16" fmla="*/ 244204 h 685639"/>
              <a:gd name="connsiteX17" fmla="*/ 603906 w 730030"/>
              <a:gd name="connsiteY17" fmla="*/ 464922 h 685639"/>
              <a:gd name="connsiteX18" fmla="*/ 509313 w 730030"/>
              <a:gd name="connsiteY18" fmla="*/ 417625 h 685639"/>
              <a:gd name="connsiteX19" fmla="*/ 430486 w 730030"/>
              <a:gd name="connsiteY19" fmla="*/ 323032 h 685639"/>
              <a:gd name="connsiteX20" fmla="*/ 383189 w 730030"/>
              <a:gd name="connsiteY20" fmla="*/ 291501 h 685639"/>
              <a:gd name="connsiteX21" fmla="*/ 320127 w 730030"/>
              <a:gd name="connsiteY21" fmla="*/ 196908 h 685639"/>
              <a:gd name="connsiteX22" fmla="*/ 272830 w 730030"/>
              <a:gd name="connsiteY22" fmla="*/ 165377 h 685639"/>
              <a:gd name="connsiteX23" fmla="*/ 225534 w 730030"/>
              <a:gd name="connsiteY23" fmla="*/ 149611 h 685639"/>
              <a:gd name="connsiteX24" fmla="*/ 194003 w 730030"/>
              <a:gd name="connsiteY24" fmla="*/ 118080 h 685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30030" h="685639">
                <a:moveTo>
                  <a:pt x="730030" y="685639"/>
                </a:moveTo>
                <a:cubicBezTo>
                  <a:pt x="719520" y="659363"/>
                  <a:pt x="712051" y="631656"/>
                  <a:pt x="698499" y="606811"/>
                </a:cubicBezTo>
                <a:cubicBezTo>
                  <a:pt x="680353" y="573543"/>
                  <a:pt x="635437" y="512218"/>
                  <a:pt x="635437" y="512218"/>
                </a:cubicBezTo>
                <a:cubicBezTo>
                  <a:pt x="630182" y="496453"/>
                  <a:pt x="630053" y="477899"/>
                  <a:pt x="619672" y="464922"/>
                </a:cubicBezTo>
                <a:cubicBezTo>
                  <a:pt x="569697" y="402454"/>
                  <a:pt x="424354" y="421056"/>
                  <a:pt x="383189" y="417625"/>
                </a:cubicBezTo>
                <a:cubicBezTo>
                  <a:pt x="214185" y="304957"/>
                  <a:pt x="470672" y="480413"/>
                  <a:pt x="288596" y="338797"/>
                </a:cubicBezTo>
                <a:cubicBezTo>
                  <a:pt x="118870" y="206786"/>
                  <a:pt x="254090" y="335820"/>
                  <a:pt x="146706" y="228439"/>
                </a:cubicBezTo>
                <a:cubicBezTo>
                  <a:pt x="107082" y="109563"/>
                  <a:pt x="160531" y="256086"/>
                  <a:pt x="99410" y="133846"/>
                </a:cubicBezTo>
                <a:cubicBezTo>
                  <a:pt x="91978" y="118982"/>
                  <a:pt x="94025" y="99526"/>
                  <a:pt x="83644" y="86549"/>
                </a:cubicBezTo>
                <a:cubicBezTo>
                  <a:pt x="71808" y="71753"/>
                  <a:pt x="52113" y="65528"/>
                  <a:pt x="36348" y="55018"/>
                </a:cubicBezTo>
                <a:cubicBezTo>
                  <a:pt x="25838" y="39253"/>
                  <a:pt x="-13565" y="12317"/>
                  <a:pt x="4817" y="7722"/>
                </a:cubicBezTo>
                <a:cubicBezTo>
                  <a:pt x="98272" y="-15642"/>
                  <a:pt x="137773" y="19618"/>
                  <a:pt x="209768" y="39253"/>
                </a:cubicBezTo>
                <a:cubicBezTo>
                  <a:pt x="251576" y="50655"/>
                  <a:pt x="294780" y="57081"/>
                  <a:pt x="335892" y="70784"/>
                </a:cubicBezTo>
                <a:cubicBezTo>
                  <a:pt x="443224" y="106560"/>
                  <a:pt x="311244" y="61539"/>
                  <a:pt x="462017" y="118080"/>
                </a:cubicBezTo>
                <a:cubicBezTo>
                  <a:pt x="477577" y="123915"/>
                  <a:pt x="494786" y="125775"/>
                  <a:pt x="509313" y="133846"/>
                </a:cubicBezTo>
                <a:cubicBezTo>
                  <a:pt x="542440" y="152250"/>
                  <a:pt x="603906" y="196908"/>
                  <a:pt x="603906" y="196908"/>
                </a:cubicBezTo>
                <a:cubicBezTo>
                  <a:pt x="614416" y="212673"/>
                  <a:pt x="635437" y="225256"/>
                  <a:pt x="635437" y="244204"/>
                </a:cubicBezTo>
                <a:cubicBezTo>
                  <a:pt x="635437" y="318524"/>
                  <a:pt x="603906" y="464922"/>
                  <a:pt x="603906" y="464922"/>
                </a:cubicBezTo>
                <a:cubicBezTo>
                  <a:pt x="556506" y="449121"/>
                  <a:pt x="550061" y="451582"/>
                  <a:pt x="509313" y="417625"/>
                </a:cubicBezTo>
                <a:cubicBezTo>
                  <a:pt x="354343" y="288482"/>
                  <a:pt x="554504" y="447048"/>
                  <a:pt x="430486" y="323032"/>
                </a:cubicBezTo>
                <a:cubicBezTo>
                  <a:pt x="417088" y="309634"/>
                  <a:pt x="398955" y="302011"/>
                  <a:pt x="383189" y="291501"/>
                </a:cubicBezTo>
                <a:cubicBezTo>
                  <a:pt x="362168" y="259970"/>
                  <a:pt x="351658" y="217929"/>
                  <a:pt x="320127" y="196908"/>
                </a:cubicBezTo>
                <a:cubicBezTo>
                  <a:pt x="304361" y="186398"/>
                  <a:pt x="289777" y="173851"/>
                  <a:pt x="272830" y="165377"/>
                </a:cubicBezTo>
                <a:cubicBezTo>
                  <a:pt x="257966" y="157945"/>
                  <a:pt x="239784" y="158161"/>
                  <a:pt x="225534" y="149611"/>
                </a:cubicBezTo>
                <a:cubicBezTo>
                  <a:pt x="212788" y="141964"/>
                  <a:pt x="204513" y="128590"/>
                  <a:pt x="194003" y="118080"/>
                </a:cubicBezTo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600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Freeform 19"/>
          <p:cNvSpPr/>
          <p:nvPr/>
        </p:nvSpPr>
        <p:spPr>
          <a:xfrm flipH="1">
            <a:off x="5767724" y="3132553"/>
            <a:ext cx="813377" cy="685639"/>
          </a:xfrm>
          <a:custGeom>
            <a:avLst/>
            <a:gdLst>
              <a:gd name="connsiteX0" fmla="*/ 730030 w 730030"/>
              <a:gd name="connsiteY0" fmla="*/ 685639 h 685639"/>
              <a:gd name="connsiteX1" fmla="*/ 698499 w 730030"/>
              <a:gd name="connsiteY1" fmla="*/ 606811 h 685639"/>
              <a:gd name="connsiteX2" fmla="*/ 635437 w 730030"/>
              <a:gd name="connsiteY2" fmla="*/ 512218 h 685639"/>
              <a:gd name="connsiteX3" fmla="*/ 619672 w 730030"/>
              <a:gd name="connsiteY3" fmla="*/ 464922 h 685639"/>
              <a:gd name="connsiteX4" fmla="*/ 383189 w 730030"/>
              <a:gd name="connsiteY4" fmla="*/ 417625 h 685639"/>
              <a:gd name="connsiteX5" fmla="*/ 288596 w 730030"/>
              <a:gd name="connsiteY5" fmla="*/ 338797 h 685639"/>
              <a:gd name="connsiteX6" fmla="*/ 146706 w 730030"/>
              <a:gd name="connsiteY6" fmla="*/ 228439 h 685639"/>
              <a:gd name="connsiteX7" fmla="*/ 99410 w 730030"/>
              <a:gd name="connsiteY7" fmla="*/ 133846 h 685639"/>
              <a:gd name="connsiteX8" fmla="*/ 83644 w 730030"/>
              <a:gd name="connsiteY8" fmla="*/ 86549 h 685639"/>
              <a:gd name="connsiteX9" fmla="*/ 36348 w 730030"/>
              <a:gd name="connsiteY9" fmla="*/ 55018 h 685639"/>
              <a:gd name="connsiteX10" fmla="*/ 4817 w 730030"/>
              <a:gd name="connsiteY10" fmla="*/ 7722 h 685639"/>
              <a:gd name="connsiteX11" fmla="*/ 209768 w 730030"/>
              <a:gd name="connsiteY11" fmla="*/ 39253 h 685639"/>
              <a:gd name="connsiteX12" fmla="*/ 335892 w 730030"/>
              <a:gd name="connsiteY12" fmla="*/ 70784 h 685639"/>
              <a:gd name="connsiteX13" fmla="*/ 462017 w 730030"/>
              <a:gd name="connsiteY13" fmla="*/ 118080 h 685639"/>
              <a:gd name="connsiteX14" fmla="*/ 509313 w 730030"/>
              <a:gd name="connsiteY14" fmla="*/ 133846 h 685639"/>
              <a:gd name="connsiteX15" fmla="*/ 603906 w 730030"/>
              <a:gd name="connsiteY15" fmla="*/ 196908 h 685639"/>
              <a:gd name="connsiteX16" fmla="*/ 635437 w 730030"/>
              <a:gd name="connsiteY16" fmla="*/ 244204 h 685639"/>
              <a:gd name="connsiteX17" fmla="*/ 603906 w 730030"/>
              <a:gd name="connsiteY17" fmla="*/ 464922 h 685639"/>
              <a:gd name="connsiteX18" fmla="*/ 509313 w 730030"/>
              <a:gd name="connsiteY18" fmla="*/ 417625 h 685639"/>
              <a:gd name="connsiteX19" fmla="*/ 430486 w 730030"/>
              <a:gd name="connsiteY19" fmla="*/ 323032 h 685639"/>
              <a:gd name="connsiteX20" fmla="*/ 383189 w 730030"/>
              <a:gd name="connsiteY20" fmla="*/ 291501 h 685639"/>
              <a:gd name="connsiteX21" fmla="*/ 320127 w 730030"/>
              <a:gd name="connsiteY21" fmla="*/ 196908 h 685639"/>
              <a:gd name="connsiteX22" fmla="*/ 272830 w 730030"/>
              <a:gd name="connsiteY22" fmla="*/ 165377 h 685639"/>
              <a:gd name="connsiteX23" fmla="*/ 225534 w 730030"/>
              <a:gd name="connsiteY23" fmla="*/ 149611 h 685639"/>
              <a:gd name="connsiteX24" fmla="*/ 194003 w 730030"/>
              <a:gd name="connsiteY24" fmla="*/ 118080 h 685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30030" h="685639">
                <a:moveTo>
                  <a:pt x="730030" y="685639"/>
                </a:moveTo>
                <a:cubicBezTo>
                  <a:pt x="719520" y="659363"/>
                  <a:pt x="712051" y="631656"/>
                  <a:pt x="698499" y="606811"/>
                </a:cubicBezTo>
                <a:cubicBezTo>
                  <a:pt x="680353" y="573543"/>
                  <a:pt x="635437" y="512218"/>
                  <a:pt x="635437" y="512218"/>
                </a:cubicBezTo>
                <a:cubicBezTo>
                  <a:pt x="630182" y="496453"/>
                  <a:pt x="630053" y="477899"/>
                  <a:pt x="619672" y="464922"/>
                </a:cubicBezTo>
                <a:cubicBezTo>
                  <a:pt x="569697" y="402454"/>
                  <a:pt x="424354" y="421056"/>
                  <a:pt x="383189" y="417625"/>
                </a:cubicBezTo>
                <a:cubicBezTo>
                  <a:pt x="214185" y="304957"/>
                  <a:pt x="470672" y="480413"/>
                  <a:pt x="288596" y="338797"/>
                </a:cubicBezTo>
                <a:cubicBezTo>
                  <a:pt x="118870" y="206786"/>
                  <a:pt x="254090" y="335820"/>
                  <a:pt x="146706" y="228439"/>
                </a:cubicBezTo>
                <a:cubicBezTo>
                  <a:pt x="107082" y="109563"/>
                  <a:pt x="160531" y="256086"/>
                  <a:pt x="99410" y="133846"/>
                </a:cubicBezTo>
                <a:cubicBezTo>
                  <a:pt x="91978" y="118982"/>
                  <a:pt x="94025" y="99526"/>
                  <a:pt x="83644" y="86549"/>
                </a:cubicBezTo>
                <a:cubicBezTo>
                  <a:pt x="71808" y="71753"/>
                  <a:pt x="52113" y="65528"/>
                  <a:pt x="36348" y="55018"/>
                </a:cubicBezTo>
                <a:cubicBezTo>
                  <a:pt x="25838" y="39253"/>
                  <a:pt x="-13565" y="12317"/>
                  <a:pt x="4817" y="7722"/>
                </a:cubicBezTo>
                <a:cubicBezTo>
                  <a:pt x="98272" y="-15642"/>
                  <a:pt x="137773" y="19618"/>
                  <a:pt x="209768" y="39253"/>
                </a:cubicBezTo>
                <a:cubicBezTo>
                  <a:pt x="251576" y="50655"/>
                  <a:pt x="294780" y="57081"/>
                  <a:pt x="335892" y="70784"/>
                </a:cubicBezTo>
                <a:cubicBezTo>
                  <a:pt x="443224" y="106560"/>
                  <a:pt x="311244" y="61539"/>
                  <a:pt x="462017" y="118080"/>
                </a:cubicBezTo>
                <a:cubicBezTo>
                  <a:pt x="477577" y="123915"/>
                  <a:pt x="494786" y="125775"/>
                  <a:pt x="509313" y="133846"/>
                </a:cubicBezTo>
                <a:cubicBezTo>
                  <a:pt x="542440" y="152250"/>
                  <a:pt x="603906" y="196908"/>
                  <a:pt x="603906" y="196908"/>
                </a:cubicBezTo>
                <a:cubicBezTo>
                  <a:pt x="614416" y="212673"/>
                  <a:pt x="635437" y="225256"/>
                  <a:pt x="635437" y="244204"/>
                </a:cubicBezTo>
                <a:cubicBezTo>
                  <a:pt x="635437" y="318524"/>
                  <a:pt x="603906" y="464922"/>
                  <a:pt x="603906" y="464922"/>
                </a:cubicBezTo>
                <a:cubicBezTo>
                  <a:pt x="556506" y="449121"/>
                  <a:pt x="550061" y="451582"/>
                  <a:pt x="509313" y="417625"/>
                </a:cubicBezTo>
                <a:cubicBezTo>
                  <a:pt x="354343" y="288482"/>
                  <a:pt x="554504" y="447048"/>
                  <a:pt x="430486" y="323032"/>
                </a:cubicBezTo>
                <a:cubicBezTo>
                  <a:pt x="417088" y="309634"/>
                  <a:pt x="398955" y="302011"/>
                  <a:pt x="383189" y="291501"/>
                </a:cubicBezTo>
                <a:cubicBezTo>
                  <a:pt x="362168" y="259970"/>
                  <a:pt x="351658" y="217929"/>
                  <a:pt x="320127" y="196908"/>
                </a:cubicBezTo>
                <a:cubicBezTo>
                  <a:pt x="304361" y="186398"/>
                  <a:pt x="289777" y="173851"/>
                  <a:pt x="272830" y="165377"/>
                </a:cubicBezTo>
                <a:cubicBezTo>
                  <a:pt x="257966" y="157945"/>
                  <a:pt x="239784" y="158161"/>
                  <a:pt x="225534" y="149611"/>
                </a:cubicBezTo>
                <a:cubicBezTo>
                  <a:pt x="212788" y="141964"/>
                  <a:pt x="204513" y="128590"/>
                  <a:pt x="194003" y="118080"/>
                </a:cubicBezTo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600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 rot="19528358">
            <a:off x="6964114" y="2470250"/>
            <a:ext cx="11430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জিব্বেরেলিন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Left Brace 21"/>
          <p:cNvSpPr/>
          <p:nvPr/>
        </p:nvSpPr>
        <p:spPr>
          <a:xfrm>
            <a:off x="5213205" y="3764768"/>
            <a:ext cx="306324" cy="475155"/>
          </a:xfrm>
          <a:prstGeom prst="leftBrace">
            <a:avLst>
              <a:gd name="adj1" fmla="val 20588"/>
              <a:gd name="adj2" fmla="val 48258"/>
            </a:avLst>
          </a:prstGeom>
          <a:noFill/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600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3" name="Picture 23" descr="C:\Users\User\Desktop\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78"/>
          <a:stretch/>
        </p:blipFill>
        <p:spPr bwMode="auto">
          <a:xfrm>
            <a:off x="5008254" y="4239923"/>
            <a:ext cx="1572847" cy="57903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4" name="Picture 2" descr="C:\Users\User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586" y="917597"/>
            <a:ext cx="2295525" cy="4890528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5" name="TextBox 24"/>
          <p:cNvSpPr txBox="1"/>
          <p:nvPr/>
        </p:nvSpPr>
        <p:spPr>
          <a:xfrm>
            <a:off x="2767533" y="434557"/>
            <a:ext cx="7459809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জিব্বেরেলিন খাটো উদ্ভিদে প্রয়োগ করলে কী </a:t>
            </a:r>
            <a:r>
              <a:rPr lang="bn-BD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হয়? 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" descr="C:\Users\User\Desktop\1.png"/>
          <p:cNvPicPr>
            <a:picLocks noChangeAspect="1" noChangeArrowheads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109" y="5685497"/>
            <a:ext cx="493136" cy="683469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7" name="Picture 4" descr="C:\Users\User\Desktop\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755" y="1365897"/>
            <a:ext cx="5410200" cy="394335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8" name="Picture 6" descr="C:\Users\User\Desktop\blue_spray_bottle_thekraken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555" y="1691553"/>
            <a:ext cx="4171950" cy="2852738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9" name="TextBox 28"/>
          <p:cNvSpPr txBox="1"/>
          <p:nvPr/>
        </p:nvSpPr>
        <p:spPr>
          <a:xfrm>
            <a:off x="9434649" y="2590277"/>
            <a:ext cx="413597" cy="23083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bn-BD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থিলিন 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" name="Picture 4" descr="C:\Users\User\Desktop\1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755" y="1365897"/>
            <a:ext cx="5410200" cy="394335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31" name="TextBox 30"/>
          <p:cNvSpPr txBox="1"/>
          <p:nvPr/>
        </p:nvSpPr>
        <p:spPr>
          <a:xfrm>
            <a:off x="4316296" y="436075"/>
            <a:ext cx="5202209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ইথিলিন ফলকে কী করছে  ? 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2" name="Picture 2" descr="C:\Users\User\Desktop\1.png"/>
          <p:cNvPicPr>
            <a:picLocks noChangeAspect="1" noChangeArrowheads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922" y="5688534"/>
            <a:ext cx="493136" cy="683469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3" name="Picture 2" descr="C:\Users\User\Desktop\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018" y="1686791"/>
            <a:ext cx="2657475" cy="342900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4" name="Picture 6" descr="C:\Users\User\Desktop\blue_spray_bottle_thekraken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955" y="1843953"/>
            <a:ext cx="4171950" cy="2852738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35" name="TextBox 34"/>
          <p:cNvSpPr txBox="1"/>
          <p:nvPr/>
        </p:nvSpPr>
        <p:spPr>
          <a:xfrm>
            <a:off x="9434928" y="2585262"/>
            <a:ext cx="413597" cy="23083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bn-BD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থিলিন 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482301" y="426882"/>
            <a:ext cx="835264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ইথিলিন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এর প্রভাবে গাছটির কী ধরণের বৃদ্ধি </a:t>
            </a:r>
            <a:r>
              <a:rPr lang="bn-BD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হয়েছে? 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4220" y="5641544"/>
            <a:ext cx="11115675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কাণ্ডের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ঘটিয়ে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গাছকে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লম্বা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509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mph" presetSubtype="0" repeatCount="indefinite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mph" presetSubtype="0" repeatCount="indefinite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mph" presetSubtype="0" repeatCount="indefinite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2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2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2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6"/>
                                    </p:cond>
                                  </p:end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3"/>
                                    </p:cond>
                                  </p:end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6"/>
                                    </p:cond>
                                  </p:end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2"/>
                                    </p:cond>
                                  </p:end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0" grpId="2"/>
      <p:bldP spid="11" grpId="0"/>
      <p:bldP spid="11" grpId="1"/>
      <p:bldP spid="11" grpId="2"/>
      <p:bldP spid="12" grpId="0"/>
      <p:bldP spid="12" grpId="1"/>
      <p:bldP spid="12" grpId="2"/>
      <p:bldP spid="13" grpId="0"/>
      <p:bldP spid="13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5" grpId="0"/>
      <p:bldP spid="25" grpId="1"/>
      <p:bldP spid="29" grpId="0"/>
      <p:bldP spid="29" grpId="1"/>
      <p:bldP spid="29" grpId="2"/>
      <p:bldP spid="31" grpId="0"/>
      <p:bldP spid="31" grpId="1"/>
      <p:bldP spid="35" grpId="0"/>
      <p:bldP spid="37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414858" y="386422"/>
            <a:ext cx="3528544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122398"/>
              </p:ext>
            </p:extLst>
          </p:nvPr>
        </p:nvGraphicFramePr>
        <p:xfrm>
          <a:off x="1149927" y="1801218"/>
          <a:ext cx="9961419" cy="41663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8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2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9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5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85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575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30621">
                <a:tc>
                  <a:txBody>
                    <a:bodyPr/>
                    <a:lstStyle/>
                    <a:p>
                      <a:pPr algn="ctr"/>
                      <a:endParaRPr lang="en-US" sz="2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অক্সিন</a:t>
                      </a:r>
                      <a:r>
                        <a:rPr lang="bn-BD" sz="2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জিব্বেরেলিন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সাইটকাইনিন 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ইথিলিন</a:t>
                      </a:r>
                      <a:r>
                        <a:rPr lang="bn-BD" sz="2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ফ্লোরিজেন</a:t>
                      </a:r>
                      <a:r>
                        <a:rPr lang="bn-BD" sz="2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745">
                <a:tc>
                  <a:txBody>
                    <a:bodyPr/>
                    <a:lstStyle/>
                    <a:p>
                      <a:pPr algn="ctr"/>
                      <a:r>
                        <a:rPr lang="bn-BD" sz="2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বৃদ্ধি</a:t>
                      </a:r>
                      <a:r>
                        <a:rPr lang="bn-BD" sz="2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সহায়ক </a:t>
                      </a:r>
                      <a:endParaRPr lang="en-US" sz="2600" b="1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2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হরমোন </a:t>
                      </a:r>
                      <a:endParaRPr lang="en-US" sz="2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6745">
                <a:tc>
                  <a:txBody>
                    <a:bodyPr/>
                    <a:lstStyle/>
                    <a:p>
                      <a:pPr algn="ctr"/>
                      <a:r>
                        <a:rPr lang="bn-BD" sz="2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ফলের</a:t>
                      </a:r>
                      <a:r>
                        <a:rPr lang="bn-BD" sz="2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মোচন বিলম্বিত হয় </a:t>
                      </a:r>
                      <a:endParaRPr lang="en-US" sz="2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6745">
                <a:tc>
                  <a:txBody>
                    <a:bodyPr/>
                    <a:lstStyle/>
                    <a:p>
                      <a:pPr algn="ctr"/>
                      <a:r>
                        <a:rPr lang="bn-BD" sz="2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ফুল ফোটাতে </a:t>
                      </a:r>
                      <a:endParaRPr lang="en-US" sz="2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2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সাহায্য </a:t>
                      </a:r>
                      <a:r>
                        <a:rPr lang="bn-BD" sz="2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করে </a:t>
                      </a:r>
                      <a:endParaRPr lang="en-US" sz="2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6745">
                <a:tc>
                  <a:txBody>
                    <a:bodyPr/>
                    <a:lstStyle/>
                    <a:p>
                      <a:pPr algn="ctr"/>
                      <a:r>
                        <a:rPr lang="bn-BD" sz="2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বৃদ্ধি</a:t>
                      </a:r>
                      <a:r>
                        <a:rPr lang="bn-BD" sz="2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প্রতিবন্ধক হরমোন </a:t>
                      </a:r>
                      <a:endParaRPr lang="en-US" sz="2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2" name="Picture 2" descr="C:\Users\User\Desktop\corect.jp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526" y="2601809"/>
            <a:ext cx="533400" cy="533400"/>
          </a:xfrm>
          <a:prstGeom prst="rect">
            <a:avLst/>
          </a:prstGeom>
          <a:solidFill>
            <a:schemeClr val="accent6"/>
          </a:solidFill>
          <a:ln>
            <a:solidFill>
              <a:srgbClr val="7030A0"/>
            </a:solidFill>
          </a:ln>
          <a:extLst/>
        </p:spPr>
      </p:pic>
      <p:pic>
        <p:nvPicPr>
          <p:cNvPr id="13" name="Picture 2" descr="C:\Users\User\Desktop\corect.jp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05" y="2574099"/>
            <a:ext cx="533400" cy="533400"/>
          </a:xfrm>
          <a:prstGeom prst="rect">
            <a:avLst/>
          </a:prstGeom>
          <a:solidFill>
            <a:schemeClr val="tx2"/>
          </a:solidFill>
          <a:ln>
            <a:solidFill>
              <a:srgbClr val="7030A0"/>
            </a:solidFill>
          </a:ln>
          <a:extLst/>
        </p:spPr>
      </p:pic>
      <p:pic>
        <p:nvPicPr>
          <p:cNvPr id="14" name="Picture 2" descr="C:\Users\User\Desktop\corect.jp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577" y="2560246"/>
            <a:ext cx="533400" cy="533400"/>
          </a:xfrm>
          <a:prstGeom prst="rect">
            <a:avLst/>
          </a:prstGeom>
          <a:solidFill>
            <a:schemeClr val="accent6"/>
          </a:solidFill>
          <a:ln>
            <a:solidFill>
              <a:srgbClr val="7030A0"/>
            </a:solidFill>
          </a:ln>
          <a:extLst/>
        </p:spPr>
      </p:pic>
      <p:pic>
        <p:nvPicPr>
          <p:cNvPr id="15" name="Picture 2" descr="C:\Users\User\Desktop\corect.jp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526" y="3493873"/>
            <a:ext cx="533400" cy="533400"/>
          </a:xfrm>
          <a:prstGeom prst="rect">
            <a:avLst/>
          </a:prstGeom>
          <a:solidFill>
            <a:schemeClr val="accent6"/>
          </a:solidFill>
          <a:ln>
            <a:solidFill>
              <a:srgbClr val="7030A0"/>
            </a:solidFill>
          </a:ln>
          <a:extLst/>
        </p:spPr>
      </p:pic>
      <p:pic>
        <p:nvPicPr>
          <p:cNvPr id="16" name="Picture 2" descr="C:\Users\User\Desktop\corect.jp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7813" y="4364308"/>
            <a:ext cx="533400" cy="533400"/>
          </a:xfrm>
          <a:prstGeom prst="rect">
            <a:avLst/>
          </a:prstGeom>
          <a:solidFill>
            <a:schemeClr val="accent6"/>
          </a:solidFill>
          <a:ln>
            <a:solidFill>
              <a:srgbClr val="7030A0"/>
            </a:solidFill>
          </a:ln>
          <a:extLst/>
        </p:spPr>
      </p:pic>
      <p:pic>
        <p:nvPicPr>
          <p:cNvPr id="17" name="Picture 2" descr="C:\Users\User\Desktop\corect.jp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232" y="5251001"/>
            <a:ext cx="533400" cy="533400"/>
          </a:xfrm>
          <a:prstGeom prst="rect">
            <a:avLst/>
          </a:prstGeom>
          <a:solidFill>
            <a:schemeClr val="accent6"/>
          </a:solidFill>
          <a:ln>
            <a:solidFill>
              <a:srgbClr val="7030A0"/>
            </a:solidFill>
          </a:ln>
          <a:extLst/>
        </p:spPr>
      </p:pic>
      <p:sp>
        <p:nvSpPr>
          <p:cNvPr id="18" name="TextBox 17"/>
          <p:cNvSpPr txBox="1"/>
          <p:nvPr/>
        </p:nvSpPr>
        <p:spPr>
          <a:xfrm>
            <a:off x="4909705" y="1134289"/>
            <a:ext cx="2971800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উত্তর মিলিয়ে নেই  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78559" y="540310"/>
            <a:ext cx="2618508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BD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মি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নিট</a:t>
            </a:r>
            <a:r>
              <a:rPr lang="bn-BD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92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91"/>
          <p:cNvSpPr txBox="1"/>
          <p:nvPr/>
        </p:nvSpPr>
        <p:spPr>
          <a:xfrm>
            <a:off x="2499401" y="305613"/>
            <a:ext cx="7145834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 ফুল ধারণের উপর </a:t>
            </a:r>
            <a:r>
              <a:rPr lang="bn-BD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দিবালোকের </a:t>
            </a:r>
            <a:r>
              <a:rPr lang="bn-BD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দৈর্ঘ্যের প্রভাব 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3" name="Picture 9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599" y="3183709"/>
            <a:ext cx="1765913" cy="1682462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94" name="Picture 10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622" y="1510131"/>
            <a:ext cx="1876425" cy="161578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</p:pic>
      <p:pic>
        <p:nvPicPr>
          <p:cNvPr id="95" name="Picture 11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856" y="1510131"/>
            <a:ext cx="1765656" cy="165060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</p:pic>
      <p:pic>
        <p:nvPicPr>
          <p:cNvPr id="96" name="Picture 12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622" y="3183709"/>
            <a:ext cx="1876425" cy="171732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</p:pic>
      <p:pic>
        <p:nvPicPr>
          <p:cNvPr id="97" name="Picture 13" descr="C:\Users\User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622" y="4985344"/>
            <a:ext cx="1876425" cy="129157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</p:pic>
      <p:pic>
        <p:nvPicPr>
          <p:cNvPr id="98" name="Picture 14" descr="C:\Users\User\Desktop\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857" y="4720121"/>
            <a:ext cx="1765655" cy="1556799"/>
          </a:xfrm>
          <a:prstGeom prst="rect">
            <a:avLst/>
          </a:prstGeom>
          <a:noFill/>
          <a:ln>
            <a:noFill/>
          </a:ln>
          <a:extLst/>
        </p:spPr>
      </p:pic>
      <p:grpSp>
        <p:nvGrpSpPr>
          <p:cNvPr id="99" name="Group 98"/>
          <p:cNvGrpSpPr/>
          <p:nvPr/>
        </p:nvGrpSpPr>
        <p:grpSpPr>
          <a:xfrm>
            <a:off x="1552250" y="1754318"/>
            <a:ext cx="4409486" cy="746413"/>
            <a:chOff x="152938" y="1539587"/>
            <a:chExt cx="4409486" cy="746413"/>
          </a:xfrm>
        </p:grpSpPr>
        <p:grpSp>
          <p:nvGrpSpPr>
            <p:cNvPr id="100" name="Group 99"/>
            <p:cNvGrpSpPr/>
            <p:nvPr/>
          </p:nvGrpSpPr>
          <p:grpSpPr>
            <a:xfrm>
              <a:off x="788490" y="1539587"/>
              <a:ext cx="3773934" cy="746413"/>
              <a:chOff x="788490" y="1539587"/>
              <a:chExt cx="3773934" cy="746413"/>
            </a:xfrm>
          </p:grpSpPr>
          <p:sp>
            <p:nvSpPr>
              <p:cNvPr id="102" name="Rectangle 101"/>
              <p:cNvSpPr/>
              <p:nvPr/>
            </p:nvSpPr>
            <p:spPr>
              <a:xfrm>
                <a:off x="788490" y="1539587"/>
                <a:ext cx="3773934" cy="746413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1852500" y="1539587"/>
                <a:ext cx="2709666" cy="738530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997623" y="1714648"/>
                <a:ext cx="7096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b="1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দিন </a:t>
                </a:r>
                <a:endParaRPr lang="en-US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2812872" y="1712738"/>
                <a:ext cx="7096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b="1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রাত  </a:t>
                </a:r>
                <a:endParaRPr lang="en-US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01" name="TextBox 100"/>
            <p:cNvSpPr txBox="1"/>
            <p:nvPr/>
          </p:nvSpPr>
          <p:spPr>
            <a:xfrm>
              <a:off x="152938" y="1708344"/>
              <a:ext cx="5629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1552250" y="3034131"/>
            <a:ext cx="4397072" cy="772825"/>
            <a:chOff x="152938" y="2819400"/>
            <a:chExt cx="4397072" cy="772825"/>
          </a:xfrm>
        </p:grpSpPr>
        <p:sp>
          <p:nvSpPr>
            <p:cNvPr id="107" name="Rectangle 106"/>
            <p:cNvSpPr/>
            <p:nvPr/>
          </p:nvSpPr>
          <p:spPr>
            <a:xfrm>
              <a:off x="790602" y="2819400"/>
              <a:ext cx="3759408" cy="77282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3406438" y="2819400"/>
              <a:ext cx="1143572" cy="764942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1854610" y="2980035"/>
              <a:ext cx="7096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দিন 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3520738" y="3038461"/>
              <a:ext cx="7096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রাত  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52938" y="2980035"/>
              <a:ext cx="5629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খ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1552250" y="4481931"/>
            <a:ext cx="4409486" cy="838199"/>
            <a:chOff x="152938" y="4267200"/>
            <a:chExt cx="4409486" cy="838199"/>
          </a:xfrm>
        </p:grpSpPr>
        <p:sp>
          <p:nvSpPr>
            <p:cNvPr id="113" name="Rectangle 112"/>
            <p:cNvSpPr/>
            <p:nvPr/>
          </p:nvSpPr>
          <p:spPr>
            <a:xfrm>
              <a:off x="808680" y="4267200"/>
              <a:ext cx="3753486" cy="83819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2685423" y="4267200"/>
              <a:ext cx="1877001" cy="838198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464160" y="4458237"/>
              <a:ext cx="7096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দিন 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3192179" y="4458237"/>
              <a:ext cx="7096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রাত  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52938" y="4458237"/>
              <a:ext cx="5629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গ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8" name="TextBox 117"/>
          <p:cNvSpPr txBox="1"/>
          <p:nvPr/>
        </p:nvSpPr>
        <p:spPr>
          <a:xfrm>
            <a:off x="2645758" y="834999"/>
            <a:ext cx="7667727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চিত্র ক ,খ , গ  এ  কোনটিতে রাত বড়  ও দিন </a:t>
            </a:r>
            <a:r>
              <a:rPr lang="bn-BD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ছোট? 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3740370" y="827116"/>
            <a:ext cx="5750848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এ রকম উদ্ভিদকে কী উদ্ভিদ বলা হয় ? 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3076234" y="842882"/>
            <a:ext cx="6715358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ছোট দিনের  উদ্ভিদ পাশের চিত্রের কোন </a:t>
            </a:r>
            <a:r>
              <a:rPr lang="bn-BD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গুলো? 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31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  <p:bldP spid="118" grpId="1"/>
      <p:bldP spid="119" grpId="0"/>
      <p:bldP spid="119" grpId="1"/>
      <p:bldP spid="1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184755" y="637393"/>
            <a:ext cx="5895559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</a:t>
            </a:r>
            <a:r>
              <a:rPr lang="en-US" sz="3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6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79134" y="5278835"/>
            <a:ext cx="644285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ভিডিওতে আমরা </a:t>
            </a:r>
            <a:r>
              <a:rPr lang="en-US" sz="3600" b="1" dirty="0" err="1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b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পেলাম?</a:t>
            </a:r>
            <a:endParaRPr lang="en-US" sz="3600" b="1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29976" y="637312"/>
            <a:ext cx="3205115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চলন</a:t>
            </a:r>
            <a:endParaRPr lang="en-US" sz="4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291" y="1537855"/>
            <a:ext cx="4599709" cy="3546763"/>
          </a:xfrm>
          <a:prstGeom prst="rect">
            <a:avLst/>
          </a:prstGeom>
        </p:spPr>
      </p:pic>
      <p:graphicFrame>
        <p:nvGraphicFramePr>
          <p:cNvPr id="15" name="Object 1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4915635"/>
              </p:ext>
            </p:extLst>
          </p:nvPr>
        </p:nvGraphicFramePr>
        <p:xfrm>
          <a:off x="5011305" y="2244438"/>
          <a:ext cx="2141680" cy="1233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Packager Shell Object" showAsIcon="1" r:id="rId4" imgW="1160280" imgH="491040" progId="Package">
                  <p:embed/>
                </p:oleObj>
              </mc:Choice>
              <mc:Fallback>
                <p:oleObj name="Packager Shell Object" showAsIcon="1" r:id="rId4" imgW="1160280" imgH="491040" progId="Package">
                  <p:embed/>
                  <p:pic>
                    <p:nvPicPr>
                      <p:cNvPr id="10" name="Object 9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11305" y="2244438"/>
                        <a:ext cx="2141680" cy="1233054"/>
                      </a:xfrm>
                      <a:prstGeom prst="rect">
                        <a:avLst/>
                      </a:prstGeom>
                      <a:pattFill prst="pct20">
                        <a:fgClr>
                          <a:schemeClr val="accent1"/>
                        </a:fgClr>
                        <a:bgClr>
                          <a:schemeClr val="bg1"/>
                        </a:bgClr>
                      </a:patt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577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331728" y="414132"/>
            <a:ext cx="3528544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EA67BF-01A8-4DA7-83BD-C05FB211BA7A}"/>
              </a:ext>
            </a:extLst>
          </p:cNvPr>
          <p:cNvSpPr txBox="1"/>
          <p:nvPr/>
        </p:nvSpPr>
        <p:spPr>
          <a:xfrm>
            <a:off x="2423969" y="4484207"/>
            <a:ext cx="7344059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rtlCol="0" anchor="t" anchorCtr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BD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 চলন পরীক্ষণের 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ভূমিকা লিখ।</a:t>
            </a:r>
            <a:r>
              <a:rPr lang="bn-BD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57132" y="614642"/>
            <a:ext cx="2348345" cy="610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৭ মিনিট 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" t="614" r="1404" b="19411"/>
          <a:stretch/>
        </p:blipFill>
        <p:spPr>
          <a:xfrm>
            <a:off x="4225956" y="1365292"/>
            <a:ext cx="3740087" cy="254819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31407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406952" y="384791"/>
            <a:ext cx="3528544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F501F3B-1F64-4242-9251-09946AAF534A}"/>
              </a:ext>
            </a:extLst>
          </p:cNvPr>
          <p:cNvSpPr/>
          <p:nvPr/>
        </p:nvSpPr>
        <p:spPr>
          <a:xfrm>
            <a:off x="2339227" y="1360478"/>
            <a:ext cx="5663730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বীজের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সুপ্তাবস্থা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কাটাতে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কোনটি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সহায়তা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?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024C5A-D747-4F54-9C53-56D3E515CEF7}"/>
              </a:ext>
            </a:extLst>
          </p:cNvPr>
          <p:cNvSpPr/>
          <p:nvPr/>
        </p:nvSpPr>
        <p:spPr>
          <a:xfrm>
            <a:off x="2746062" y="1848586"/>
            <a:ext cx="1638590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ে)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ইথিলিন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6B576F-54ED-41AE-A91E-B313761A8873}"/>
              </a:ext>
            </a:extLst>
          </p:cNvPr>
          <p:cNvSpPr/>
          <p:nvPr/>
        </p:nvSpPr>
        <p:spPr>
          <a:xfrm>
            <a:off x="6179743" y="1762881"/>
            <a:ext cx="2273379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সাইটোকাইনিন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6984696-86B1-4C85-97AC-645460493060}"/>
              </a:ext>
            </a:extLst>
          </p:cNvPr>
          <p:cNvSpPr/>
          <p:nvPr/>
        </p:nvSpPr>
        <p:spPr>
          <a:xfrm>
            <a:off x="2781927" y="2292294"/>
            <a:ext cx="1904689" cy="95410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(গ</a:t>
            </a:r>
            <a:r>
              <a:rPr lang="bn-BD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জিবেরেলিন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BFC3596-0FCF-4D36-B018-9E300A0AA07B}"/>
              </a:ext>
            </a:extLst>
          </p:cNvPr>
          <p:cNvSpPr/>
          <p:nvPr/>
        </p:nvSpPr>
        <p:spPr>
          <a:xfrm>
            <a:off x="6190510" y="2203976"/>
            <a:ext cx="1744985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অক্সিন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BB69A2C-95B3-4AD2-8A14-08F5A4B67FF0}"/>
              </a:ext>
            </a:extLst>
          </p:cNvPr>
          <p:cNvSpPr/>
          <p:nvPr/>
        </p:nvSpPr>
        <p:spPr>
          <a:xfrm>
            <a:off x="2339227" y="2939047"/>
            <a:ext cx="807611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ফ্লোরিজেন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নামক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হরমোন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F20C426-AC6B-4A10-AA3A-B815394DB06D}"/>
              </a:ext>
            </a:extLst>
          </p:cNvPr>
          <p:cNvSpPr/>
          <p:nvPr/>
        </p:nvSpPr>
        <p:spPr>
          <a:xfrm>
            <a:off x="2746062" y="3472492"/>
            <a:ext cx="3198996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পাতায়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EF3784F-2EC8-4E60-B04E-D107A75FDC39}"/>
              </a:ext>
            </a:extLst>
          </p:cNvPr>
          <p:cNvSpPr/>
          <p:nvPr/>
        </p:nvSpPr>
        <p:spPr>
          <a:xfrm>
            <a:off x="6550136" y="3454639"/>
            <a:ext cx="309205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কাণ্ডে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163EE4E-7CCB-4159-91B7-1D33D59D2964}"/>
              </a:ext>
            </a:extLst>
          </p:cNvPr>
          <p:cNvSpPr/>
          <p:nvPr/>
        </p:nvSpPr>
        <p:spPr>
          <a:xfrm>
            <a:off x="2781927" y="4010746"/>
            <a:ext cx="3128556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মূলে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E2805E1-B6BE-4C3B-86B0-F72DBAF2CC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638" y="2248346"/>
            <a:ext cx="660446" cy="606510"/>
          </a:xfrm>
          <a:prstGeom prst="rect">
            <a:avLst/>
          </a:prstGeom>
        </p:spPr>
      </p:pic>
      <p:sp>
        <p:nvSpPr>
          <p:cNvPr id="32" name="TextBox 20">
            <a:extLst>
              <a:ext uri="{FF2B5EF4-FFF2-40B4-BE49-F238E27FC236}">
                <a16:creationId xmlns:a16="http://schemas.microsoft.com/office/drawing/2014/main" id="{49AB57AE-8D0E-4766-84C3-84C5193746AD}"/>
              </a:ext>
            </a:extLst>
          </p:cNvPr>
          <p:cNvSpPr txBox="1"/>
          <p:nvPr/>
        </p:nvSpPr>
        <p:spPr>
          <a:xfrm>
            <a:off x="8292484" y="569456"/>
            <a:ext cx="275440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as-IN" sz="2400" b="1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ঠ</a:t>
            </a:r>
            <a:r>
              <a:rPr kumimoji="0" lang="en-US" sz="2400" b="1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as-IN" sz="2400" b="1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2400" b="1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উত্তরের জন্য ক্লিক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C0AA9BD-3815-4909-B6E5-DC59C89B36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956" y="3463036"/>
            <a:ext cx="636779" cy="58477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D5D13BC8-6AEA-488B-A349-0E44602F1865}"/>
              </a:ext>
            </a:extLst>
          </p:cNvPr>
          <p:cNvSpPr/>
          <p:nvPr/>
        </p:nvSpPr>
        <p:spPr>
          <a:xfrm>
            <a:off x="2219002" y="4552443"/>
            <a:ext cx="92496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as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৩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আম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গাছ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থেকে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ফল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অকালে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ঝরে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পড়া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রোধ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কোনটি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ব্যবহার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হবে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?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83FF306-E7C3-4BD6-A670-8EC7175CB2FD}"/>
              </a:ext>
            </a:extLst>
          </p:cNvPr>
          <p:cNvSpPr/>
          <p:nvPr/>
        </p:nvSpPr>
        <p:spPr>
          <a:xfrm>
            <a:off x="2781927" y="5099839"/>
            <a:ext cx="267676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ক)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ইথিলিন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A27A9A6-6674-45EC-BD7A-35062A47D971}"/>
              </a:ext>
            </a:extLst>
          </p:cNvPr>
          <p:cNvSpPr/>
          <p:nvPr/>
        </p:nvSpPr>
        <p:spPr>
          <a:xfrm>
            <a:off x="6545918" y="5067401"/>
            <a:ext cx="2981419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(খ</a:t>
            </a:r>
            <a:r>
              <a:rPr lang="bn-BD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অক্সিন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FD5A58D-271A-428E-8C9B-26D62B7A3022}"/>
              </a:ext>
            </a:extLst>
          </p:cNvPr>
          <p:cNvSpPr/>
          <p:nvPr/>
        </p:nvSpPr>
        <p:spPr>
          <a:xfrm>
            <a:off x="2781927" y="5623059"/>
            <a:ext cx="3011300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1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(গ</a:t>
            </a:r>
            <a:r>
              <a:rPr kumimoji="0" lang="bn-BD" sz="2800" b="1" i="0" u="none" strike="noStrike" kern="120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)</a:t>
            </a:r>
            <a:r>
              <a:rPr kumimoji="0" lang="en-US" sz="2800" b="1" i="0" u="none" strike="noStrike" kern="1200" normalizeH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জিবেরেলিন</a:t>
            </a:r>
            <a:endParaRPr kumimoji="0" lang="en-US" sz="2800" b="1" i="0" u="none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alibri" panose="020F0502020204030204"/>
              <a:ea typeface="+mn-ea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2800" b="1" i="0" u="none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E3366B8-3729-45B2-95B9-458E9C0E2F86}"/>
              </a:ext>
            </a:extLst>
          </p:cNvPr>
          <p:cNvSpPr/>
          <p:nvPr/>
        </p:nvSpPr>
        <p:spPr>
          <a:xfrm>
            <a:off x="6553384" y="5632394"/>
            <a:ext cx="311114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সাইটোকাইনিন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5960E7AC-60B1-4840-9057-882C958537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672" y="5003856"/>
            <a:ext cx="634300" cy="60651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2E3366B8-3729-45B2-95B9-458E9C0E2F86}"/>
              </a:ext>
            </a:extLst>
          </p:cNvPr>
          <p:cNvSpPr/>
          <p:nvPr/>
        </p:nvSpPr>
        <p:spPr>
          <a:xfrm>
            <a:off x="6545918" y="3996225"/>
            <a:ext cx="365756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ফুলে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ular Callout 40"/>
          <p:cNvSpPr/>
          <p:nvPr/>
        </p:nvSpPr>
        <p:spPr>
          <a:xfrm>
            <a:off x="8292484" y="429089"/>
            <a:ext cx="2754408" cy="786699"/>
          </a:xfrm>
          <a:prstGeom prst="wedgeRectCallout">
            <a:avLst>
              <a:gd name="adj1" fmla="val -47448"/>
              <a:gd name="adj2" fmla="val 61918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831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62A148-1327-46BA-BA58-AEEE4DD80348}"/>
              </a:ext>
            </a:extLst>
          </p:cNvPr>
          <p:cNvSpPr txBox="1"/>
          <p:nvPr/>
        </p:nvSpPr>
        <p:spPr>
          <a:xfrm>
            <a:off x="1510147" y="1174223"/>
            <a:ext cx="9767453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80000"/>
              </a:lnSpc>
              <a:buFont typeface="+mj-lt"/>
              <a:buAutoNum type="arabicPeriod"/>
            </a:pP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জিব্বেরেলিন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খাঁটো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342900" indent="-342900">
              <a:lnSpc>
                <a:spcPct val="180000"/>
              </a:lnSpc>
              <a:buFont typeface="+mj-lt"/>
              <a:buAutoNum type="arabicPeriod"/>
            </a:pP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উদ্ভিদদেহের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বিকাশের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342900" indent="-342900">
              <a:lnSpc>
                <a:spcPct val="180000"/>
              </a:lnSpc>
              <a:buFont typeface="+mj-lt"/>
              <a:buAutoNum type="arabicPeriod"/>
            </a:pP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ফাইটোহরমোন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342900" indent="-342900">
              <a:lnSpc>
                <a:spcPct val="180000"/>
              </a:lnSpc>
              <a:buFont typeface="+mj-lt"/>
              <a:buAutoNum type="arabicPeriod"/>
            </a:pP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ইথিলিন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কাঁচা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ফলকে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406952" y="384791"/>
            <a:ext cx="3528544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2623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04" end="1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charRg st="104" end="1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19" end="1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charRg st="119" end="1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C2437A-91A6-487A-BA9E-DBC302A394D5}"/>
              </a:ext>
            </a:extLst>
          </p:cNvPr>
          <p:cNvSpPr/>
          <p:nvPr/>
        </p:nvSpPr>
        <p:spPr>
          <a:xfrm>
            <a:off x="1066799" y="4889686"/>
            <a:ext cx="100068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অভিকর্ষ উদ্ভিদের বৃদ্ধিকে প্রভাবিত করে তা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লিখে আনবে? 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6684603" y="634768"/>
            <a:ext cx="3733999" cy="786699"/>
          </a:xfrm>
          <a:prstGeom prst="wedgeRectCallout">
            <a:avLst>
              <a:gd name="adj1" fmla="val -47448"/>
              <a:gd name="adj2" fmla="val 61918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4827" y="1453703"/>
            <a:ext cx="1364672" cy="151939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6842750" y="634768"/>
            <a:ext cx="3528544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49"/>
          <a:stretch/>
        </p:blipFill>
        <p:spPr>
          <a:xfrm>
            <a:off x="2642544" y="1003070"/>
            <a:ext cx="5140036" cy="322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942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595" y="1881108"/>
            <a:ext cx="5845971" cy="34750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80381" y="605725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2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মত সবাইকে 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2988750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64" y="1336739"/>
            <a:ext cx="3916465" cy="3897220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A6F1E15F-5DE5-49A6-8072-4CCF652C8778}"/>
              </a:ext>
            </a:extLst>
          </p:cNvPr>
          <p:cNvSpPr txBox="1"/>
          <p:nvPr/>
        </p:nvSpPr>
        <p:spPr>
          <a:xfrm>
            <a:off x="6501347" y="858922"/>
            <a:ext cx="39634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46023" y="1958146"/>
            <a:ext cx="6274068" cy="38472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>
                  <a:solidFill>
                    <a:srgbClr val="00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রেহানা আক্তার ঝর্ণা</a:t>
            </a:r>
          </a:p>
          <a:p>
            <a:pPr algn="ctr"/>
            <a:r>
              <a:rPr lang="en-US" sz="3200" b="1" dirty="0" smtClean="0">
                <a:ln w="11430">
                  <a:solidFill>
                    <a:srgbClr val="00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 (আইসিটি)</a:t>
            </a:r>
          </a:p>
          <a:p>
            <a:pPr algn="ctr"/>
            <a:r>
              <a:rPr lang="en-US" sz="3200" b="1" dirty="0" smtClean="0">
                <a:ln w="11430">
                  <a:solidFill>
                    <a:srgbClr val="00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গোপালপুর উচ্চ বিদ্যালয়</a:t>
            </a:r>
          </a:p>
          <a:p>
            <a:pPr algn="ctr"/>
            <a:r>
              <a:rPr lang="en-US" sz="3200" b="1" dirty="0" smtClean="0">
                <a:ln w="11430">
                  <a:solidFill>
                    <a:srgbClr val="00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তারাকান্দা, ময়মনসিংহ।</a:t>
            </a:r>
          </a:p>
          <a:p>
            <a:pPr algn="ctr"/>
            <a:r>
              <a:rPr lang="en-US" sz="2800" b="1" dirty="0" smtClean="0">
                <a:ln w="11430">
                  <a:solidFill>
                    <a:srgbClr val="00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E-mail: rehanajharna@gmail.com</a:t>
            </a:r>
          </a:p>
          <a:p>
            <a:pPr algn="ctr"/>
            <a:endParaRPr lang="en-US" sz="28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753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38" b="93769" l="3600" r="89816">
                        <a14:foregroundMark x1="47410" y1="22769" x2="76646" y2="24538"/>
                        <a14:foregroundMark x1="31607" y1="14231" x2="34504" y2="19231"/>
                        <a14:foregroundMark x1="23968" y1="16385" x2="24759" y2="21000"/>
                        <a14:foregroundMark x1="56365" y1="22077" x2="63652" y2="25923"/>
                        <a14:foregroundMark x1="71730" y1="18154" x2="74188" y2="19923"/>
                        <a14:foregroundMark x1="19842" y1="18846" x2="21510" y2="20231"/>
                        <a14:foregroundMark x1="16242" y1="25231" x2="16242" y2="25231"/>
                        <a14:foregroundMark x1="29236" y1="29462" x2="29236" y2="29462"/>
                        <a14:foregroundMark x1="19491" y1="30231" x2="19052" y2="31308"/>
                        <a14:foregroundMark x1="22739" y1="14231" x2="25549" y2="17077"/>
                        <a14:foregroundMark x1="18262" y1="15308" x2="18262" y2="16385"/>
                        <a14:foregroundMark x1="9745" y1="14231" x2="9745" y2="14231"/>
                        <a14:foregroundMark x1="69359" y1="14231" x2="69359" y2="14231"/>
                        <a14:foregroundMark x1="57946" y1="28077" x2="57946" y2="28077"/>
                        <a14:foregroundMark x1="64881" y1="28769" x2="64881" y2="28769"/>
                        <a14:foregroundMark x1="74627" y1="30923" x2="74627" y2="30923"/>
                        <a14:foregroundMark x1="83055" y1="13154" x2="80246" y2="13846"/>
                        <a14:foregroundMark x1="76207" y1="14923" x2="71378" y2="14615"/>
                        <a14:foregroundMark x1="66462" y1="14615" x2="66462" y2="14615"/>
                        <a14:foregroundMark x1="15803" y1="18846" x2="17032" y2="19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2" t="10025" r="8845" b="5399"/>
          <a:stretch/>
        </p:blipFill>
        <p:spPr>
          <a:xfrm>
            <a:off x="5711484" y="267286"/>
            <a:ext cx="5655212" cy="5865281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A6F1E15F-5DE5-49A6-8072-4CCF652C8778}"/>
              </a:ext>
            </a:extLst>
          </p:cNvPr>
          <p:cNvSpPr txBox="1"/>
          <p:nvPr/>
        </p:nvSpPr>
        <p:spPr>
          <a:xfrm>
            <a:off x="6596391" y="1849959"/>
            <a:ext cx="39634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47751" y="2716248"/>
            <a:ext cx="4460703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শ্রেণি: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অষ্টম</a:t>
            </a:r>
            <a:endParaRPr lang="en-US" sz="32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2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অধ্যায়: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পঞ্চম</a:t>
            </a:r>
            <a:endParaRPr lang="en-US" sz="32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সময়: ৫০ মিনিট</a:t>
            </a:r>
          </a:p>
          <a:p>
            <a:pPr algn="ctr"/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তারিখ: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০৩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.১১.২০২০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ইং</a:t>
            </a:r>
          </a:p>
          <a:p>
            <a:pPr algn="ctr"/>
            <a:endParaRPr lang="en-US" sz="28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743" y="1522248"/>
            <a:ext cx="2693525" cy="356236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759306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BBE448-F98B-4289-B230-FF63CA5911BA}"/>
              </a:ext>
            </a:extLst>
          </p:cNvPr>
          <p:cNvSpPr txBox="1"/>
          <p:nvPr/>
        </p:nvSpPr>
        <p:spPr>
          <a:xfrm>
            <a:off x="2108761" y="321283"/>
            <a:ext cx="7504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E1DE9E-2E16-4DE0-9761-083F6A203445}"/>
              </a:ext>
            </a:extLst>
          </p:cNvPr>
          <p:cNvSpPr/>
          <p:nvPr/>
        </p:nvSpPr>
        <p:spPr>
          <a:xfrm>
            <a:off x="437749" y="5540498"/>
            <a:ext cx="108460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 জীবনচক্রের বিভিন্ন পর্যায়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2" descr="C:\Users\User\Desktop\Cordination\_seed_life-cycl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485" y="1170716"/>
            <a:ext cx="4080166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8982" y="1008791"/>
            <a:ext cx="5624943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170716"/>
            <a:ext cx="4551532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B8E1DE9E-2E16-4DE0-9761-083F6A203445}"/>
              </a:ext>
            </a:extLst>
          </p:cNvPr>
          <p:cNvSpPr/>
          <p:nvPr/>
        </p:nvSpPr>
        <p:spPr>
          <a:xfrm>
            <a:off x="510328" y="326452"/>
            <a:ext cx="108460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 এই শরীরবৃত্তীয় কাজগুলো </a:t>
            </a: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 </a:t>
            </a: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নির্দিষ্ট নিয়ম মেনে চলে ?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8E1DE9E-2E16-4DE0-9761-083F6A203445}"/>
              </a:ext>
            </a:extLst>
          </p:cNvPr>
          <p:cNvSpPr/>
          <p:nvPr/>
        </p:nvSpPr>
        <p:spPr>
          <a:xfrm>
            <a:off x="4746513" y="5530066"/>
            <a:ext cx="19175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হ্যাঁ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8E1DE9E-2E16-4DE0-9761-083F6A203445}"/>
              </a:ext>
            </a:extLst>
          </p:cNvPr>
          <p:cNvSpPr/>
          <p:nvPr/>
        </p:nvSpPr>
        <p:spPr>
          <a:xfrm>
            <a:off x="224468" y="352060"/>
            <a:ext cx="1173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এর একটি কাজ কী অন্য কাজকে বাঁধা প্রদান করে 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প্রতিটি 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ধাপগুলো কী সুশৃখলভাবে 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হয়?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8E1DE9E-2E16-4DE0-9761-083F6A203445}"/>
              </a:ext>
            </a:extLst>
          </p:cNvPr>
          <p:cNvSpPr/>
          <p:nvPr/>
        </p:nvSpPr>
        <p:spPr>
          <a:xfrm>
            <a:off x="4902019" y="5530066"/>
            <a:ext cx="19175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হ্যাঁ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8E1DE9E-2E16-4DE0-9761-083F6A203445}"/>
              </a:ext>
            </a:extLst>
          </p:cNvPr>
          <p:cNvSpPr/>
          <p:nvPr/>
        </p:nvSpPr>
        <p:spPr>
          <a:xfrm>
            <a:off x="3781360" y="5543758"/>
            <a:ext cx="4158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 সমন্বয়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8E1DE9E-2E16-4DE0-9761-083F6A203445}"/>
              </a:ext>
            </a:extLst>
          </p:cNvPr>
          <p:cNvSpPr/>
          <p:nvPr/>
        </p:nvSpPr>
        <p:spPr>
          <a:xfrm>
            <a:off x="2201217" y="339287"/>
            <a:ext cx="8027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তাহলে এই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প্রক্রিয়াকে আমরা কী বলতে পারি ?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01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28" grpId="0"/>
      <p:bldP spid="28" grpId="1"/>
      <p:bldP spid="30" grpId="0"/>
      <p:bldP spid="30" grpId="1"/>
      <p:bldP spid="31" grpId="0"/>
      <p:bldP spid="31" grpId="1"/>
      <p:bldP spid="33" grpId="0"/>
      <p:bldP spid="33" grpId="1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1F854D-A2A1-4588-BEAA-526E812BFF57}"/>
              </a:ext>
            </a:extLst>
          </p:cNvPr>
          <p:cNvSpPr txBox="1"/>
          <p:nvPr/>
        </p:nvSpPr>
        <p:spPr>
          <a:xfrm>
            <a:off x="2906205" y="2877323"/>
            <a:ext cx="65165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7F3FC3-DC99-421A-BEF5-952FF682255D}"/>
              </a:ext>
            </a:extLst>
          </p:cNvPr>
          <p:cNvSpPr/>
          <p:nvPr/>
        </p:nvSpPr>
        <p:spPr>
          <a:xfrm>
            <a:off x="4349080" y="472562"/>
            <a:ext cx="33137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 সমন্বয়</a:t>
            </a:r>
            <a:endParaRPr lang="en-US" sz="5400" b="1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58" y="1219951"/>
            <a:ext cx="839721" cy="45596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753" y="1363621"/>
            <a:ext cx="4580381" cy="421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89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8E02A4-19AA-491A-8B8E-198490D326B3}"/>
              </a:ext>
            </a:extLst>
          </p:cNvPr>
          <p:cNvSpPr/>
          <p:nvPr/>
        </p:nvSpPr>
        <p:spPr>
          <a:xfrm>
            <a:off x="4873140" y="258750"/>
            <a:ext cx="2327044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45" b="95612" l="2381" r="87857">
                        <a14:foregroundMark x1="70714" y1="6837" x2="72381" y2="9490"/>
                        <a14:foregroundMark x1="68571" y1="5000" x2="63452" y2="4286"/>
                        <a14:foregroundMark x1="30476" y1="82245" x2="29762" y2="82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791" b="6866"/>
          <a:stretch/>
        </p:blipFill>
        <p:spPr>
          <a:xfrm flipH="1">
            <a:off x="88052" y="1089747"/>
            <a:ext cx="1662550" cy="523701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004684" y="1624816"/>
            <a:ext cx="9055086" cy="3321259"/>
            <a:chOff x="2004684" y="2171968"/>
            <a:chExt cx="9055086" cy="313969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489D1CC-E7DE-41C8-84DE-AFBE08442A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6733" y="2855786"/>
              <a:ext cx="8833037" cy="24439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1. </a:t>
              </a:r>
              <a:r>
                <a:rPr lang="en-US" sz="36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ফাইটোহরমোন</a:t>
              </a:r>
              <a:r>
                <a:rPr lang="en-US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US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তা</a:t>
              </a:r>
              <a:r>
                <a:rPr lang="en-US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বলতে</a:t>
              </a:r>
              <a:r>
                <a:rPr lang="en-US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;</a:t>
              </a:r>
            </a:p>
            <a:p>
              <a:pPr>
                <a:lnSpc>
                  <a:spcPct val="150000"/>
                </a:lnSpc>
              </a:pPr>
              <a:r>
                <a:rPr lang="en-US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2.</a:t>
              </a:r>
              <a:r>
                <a:rPr lang="en-US" sz="36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বিভিন্ন</a:t>
              </a:r>
              <a:r>
                <a:rPr lang="en-US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প্রকার</a:t>
              </a:r>
              <a:r>
                <a:rPr lang="en-US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হরমোনের</a:t>
              </a:r>
              <a:r>
                <a:rPr lang="en-US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ভূমিকা </a:t>
              </a:r>
              <a:r>
                <a:rPr lang="en-US" sz="36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ব্যাখ্যা</a:t>
              </a:r>
              <a:r>
                <a:rPr lang="en-US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;</a:t>
              </a:r>
              <a:endPara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3. </a:t>
              </a:r>
              <a:r>
                <a:rPr lang="en-US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উদ্ভিদের চলন </a:t>
              </a:r>
              <a:r>
                <a:rPr lang="en-US" sz="36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পরীক্ষণের</a:t>
              </a:r>
              <a:r>
                <a:rPr lang="en-US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মাধ্যম</a:t>
              </a:r>
              <a:r>
                <a:rPr lang="en-US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বর্</a:t>
              </a:r>
              <a:r>
                <a:rPr lang="en-US" sz="36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ণনা</a:t>
              </a:r>
              <a:r>
                <a:rPr lang="en-US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endPara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04684" y="2171968"/>
              <a:ext cx="8911845" cy="3139691"/>
              <a:chOff x="1391348" y="1567515"/>
              <a:chExt cx="9227490" cy="3139691"/>
            </a:xfrm>
          </p:grpSpPr>
          <p:sp>
            <p:nvSpPr>
              <p:cNvPr id="7" name="TextBox 3">
                <a:extLst>
                  <a:ext uri="{FF2B5EF4-FFF2-40B4-BE49-F238E27FC236}">
                    <a16:creationId xmlns:a16="http://schemas.microsoft.com/office/drawing/2014/main" id="{4BD6D7F0-6D22-4759-A991-2C269A290D12}"/>
                  </a:ext>
                </a:extLst>
              </p:cNvPr>
              <p:cNvSpPr txBox="1"/>
              <p:nvPr/>
            </p:nvSpPr>
            <p:spPr>
              <a:xfrm>
                <a:off x="1391348" y="1567515"/>
                <a:ext cx="49621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bn-IN" sz="40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en-US" sz="4000" b="1" u="sng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এই পাঠ শেষে শিক্ষার্থীরা</a:t>
                </a:r>
                <a:r>
                  <a:rPr lang="en-US" sz="40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..</a:t>
                </a:r>
                <a:r>
                  <a:rPr lang="bn-IN" sz="40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.</a:t>
                </a:r>
                <a:endParaRPr lang="en-US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5284E28C-866F-42BF-AED7-48D2F3655487}"/>
                  </a:ext>
                </a:extLst>
              </p:cNvPr>
              <p:cNvSpPr/>
              <p:nvPr/>
            </p:nvSpPr>
            <p:spPr>
              <a:xfrm>
                <a:off x="1578157" y="2453801"/>
                <a:ext cx="9040681" cy="705735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bn-IN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D0516B3F-70F5-4D52-A736-C9A2790843D9}"/>
                  </a:ext>
                </a:extLst>
              </p:cNvPr>
              <p:cNvSpPr/>
              <p:nvPr/>
            </p:nvSpPr>
            <p:spPr>
              <a:xfrm>
                <a:off x="1578158" y="3159536"/>
                <a:ext cx="9040680" cy="705735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bn-IN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0" name="Freeform 7">
                <a:extLst>
                  <a:ext uri="{FF2B5EF4-FFF2-40B4-BE49-F238E27FC236}">
                    <a16:creationId xmlns:a16="http://schemas.microsoft.com/office/drawing/2014/main" id="{193C64D4-45DF-40CD-9342-FD4E6F2BB6D9}"/>
                  </a:ext>
                </a:extLst>
              </p:cNvPr>
              <p:cNvSpPr/>
              <p:nvPr/>
            </p:nvSpPr>
            <p:spPr>
              <a:xfrm>
                <a:off x="1578156" y="3878369"/>
                <a:ext cx="9040681" cy="828837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endParaRPr lang="en-US" sz="36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8141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Cordination\AyopY2J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613" y="1181134"/>
            <a:ext cx="6650182" cy="415286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3" name="Rectangle 2"/>
          <p:cNvSpPr/>
          <p:nvPr/>
        </p:nvSpPr>
        <p:spPr>
          <a:xfrm>
            <a:off x="3117024" y="1181135"/>
            <a:ext cx="5910772" cy="4006829"/>
          </a:xfrm>
          <a:prstGeom prst="rect">
            <a:avLst/>
          </a:prstGeom>
          <a:noFill/>
          <a:ln w="387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1835" y="381839"/>
            <a:ext cx="10445209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উদ্ভিদদেহের বৃদ্ধি ও বিকাশের সময় সকল কাজ নিয়ন্ত্রণ করে কে?  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51942" y="5462897"/>
            <a:ext cx="3840935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জৈব রাসায়নিক পদার্থ  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03543" y="388768"/>
            <a:ext cx="736179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 জৈব রাসায়নিক পদার্থকে কী বলে  ?  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4853" y="381840"/>
            <a:ext cx="4639175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চিত্রে কী দেখ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bn-BD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20136" y="5481945"/>
            <a:ext cx="5607135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উদ্ভিদদেহের বৃদ্ধি ও </a:t>
            </a:r>
            <a:r>
              <a:rPr lang="bn-BD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বিকাশ 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77853" y="5462896"/>
            <a:ext cx="6291699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ফাইটোহরমোন/বৃদ্ধিকারক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বস্তু  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167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/>
      <p:bldP spid="7" grpId="0"/>
      <p:bldP spid="7" grpId="1"/>
      <p:bldP spid="8" grpId="0"/>
      <p:bldP spid="8" grpId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120354E-B613-46DB-9ACC-09D7C3A520B8}"/>
              </a:ext>
            </a:extLst>
          </p:cNvPr>
          <p:cNvSpPr/>
          <p:nvPr/>
        </p:nvSpPr>
        <p:spPr>
          <a:xfrm>
            <a:off x="3587056" y="4791676"/>
            <a:ext cx="48574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ফাইটোহরমোন কী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লিখ</a:t>
            </a: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718495" y="514163"/>
            <a:ext cx="2755010" cy="7201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98" y="6004047"/>
            <a:ext cx="4029075" cy="6656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778" r="100000">
                        <a14:foregroundMark x1="44889" y1="46222" x2="70222" y2="43111"/>
                        <a14:foregroundMark x1="43556" y1="34667" x2="60889" y2="29333"/>
                        <a14:foregroundMark x1="57778" y1="67556" x2="57778" y2="67556"/>
                        <a14:foregroundMark x1="57778" y1="67556" x2="57778" y2="6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8543" y="1094509"/>
            <a:ext cx="2313711" cy="5038059"/>
          </a:xfrm>
          <a:prstGeom prst="rect">
            <a:avLst/>
          </a:prstGeom>
        </p:spPr>
      </p:pic>
      <p:pic>
        <p:nvPicPr>
          <p:cNvPr id="9" name="Picture 8" descr="C:\Users\User\Desktop\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2" b="4934"/>
          <a:stretch/>
        </p:blipFill>
        <p:spPr bwMode="auto">
          <a:xfrm>
            <a:off x="3009976" y="1427018"/>
            <a:ext cx="6172048" cy="260465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0" name="TextBox 9"/>
          <p:cNvSpPr txBox="1"/>
          <p:nvPr/>
        </p:nvSpPr>
        <p:spPr>
          <a:xfrm>
            <a:off x="4915949" y="4145345"/>
            <a:ext cx="2360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59872" y="4761479"/>
            <a:ext cx="10127673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 বৃদ্ধি ওবিকাশ,বিভিন্ন অংগ সৃষ্টি যে বিশেষ জৈব রাসায়নিক </a:t>
            </a:r>
            <a:endParaRPr lang="en-US" sz="36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প্রভাবে </a:t>
            </a:r>
            <a:r>
              <a:rPr lang="bn-BD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 এবং যা সকল কাজ নিয়ন্ত্রণ করে ।       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19311" y="514163"/>
            <a:ext cx="2168234" cy="6376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মিনিট 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8345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User\Desktop\Cordination\medizin-007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66801">
            <a:off x="5884690" y="3169774"/>
            <a:ext cx="3446476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812" y="2245922"/>
            <a:ext cx="2616186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User\Desktop\Cordination\6a519f321588796a0c0d2e66b0bf96b829caaf5b.g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7" t="9054" r="25142" b="5587"/>
          <a:stretch/>
        </p:blipFill>
        <p:spPr bwMode="auto">
          <a:xfrm>
            <a:off x="5708423" y="5182725"/>
            <a:ext cx="404648" cy="510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</p:pic>
      <p:grpSp>
        <p:nvGrpSpPr>
          <p:cNvPr id="11" name="Group 10"/>
          <p:cNvGrpSpPr/>
          <p:nvPr/>
        </p:nvGrpSpPr>
        <p:grpSpPr>
          <a:xfrm>
            <a:off x="4445869" y="5112329"/>
            <a:ext cx="3042744" cy="300107"/>
            <a:chOff x="2790497" y="4477407"/>
            <a:chExt cx="3042744" cy="300107"/>
          </a:xfrm>
        </p:grpSpPr>
        <p:sp>
          <p:nvSpPr>
            <p:cNvPr id="12" name="Freeform 11"/>
            <p:cNvSpPr/>
            <p:nvPr/>
          </p:nvSpPr>
          <p:spPr>
            <a:xfrm>
              <a:off x="2790497" y="4477407"/>
              <a:ext cx="3042744" cy="157751"/>
            </a:xfrm>
            <a:custGeom>
              <a:avLst/>
              <a:gdLst>
                <a:gd name="connsiteX0" fmla="*/ 0 w 3042744"/>
                <a:gd name="connsiteY0" fmla="*/ 78827 h 157751"/>
                <a:gd name="connsiteX1" fmla="*/ 362606 w 3042744"/>
                <a:gd name="connsiteY1" fmla="*/ 63062 h 157751"/>
                <a:gd name="connsiteX2" fmla="*/ 488731 w 3042744"/>
                <a:gd name="connsiteY2" fmla="*/ 31531 h 157751"/>
                <a:gd name="connsiteX3" fmla="*/ 1198179 w 3042744"/>
                <a:gd name="connsiteY3" fmla="*/ 47296 h 157751"/>
                <a:gd name="connsiteX4" fmla="*/ 1403131 w 3042744"/>
                <a:gd name="connsiteY4" fmla="*/ 47296 h 157751"/>
                <a:gd name="connsiteX5" fmla="*/ 1450427 w 3042744"/>
                <a:gd name="connsiteY5" fmla="*/ 78827 h 157751"/>
                <a:gd name="connsiteX6" fmla="*/ 1545020 w 3042744"/>
                <a:gd name="connsiteY6" fmla="*/ 31531 h 157751"/>
                <a:gd name="connsiteX7" fmla="*/ 1671144 w 3042744"/>
                <a:gd name="connsiteY7" fmla="*/ 0 h 157751"/>
                <a:gd name="connsiteX8" fmla="*/ 1876096 w 3042744"/>
                <a:gd name="connsiteY8" fmla="*/ 15765 h 157751"/>
                <a:gd name="connsiteX9" fmla="*/ 1939158 w 3042744"/>
                <a:gd name="connsiteY9" fmla="*/ 47296 h 157751"/>
                <a:gd name="connsiteX10" fmla="*/ 2017986 w 3042744"/>
                <a:gd name="connsiteY10" fmla="*/ 63062 h 157751"/>
                <a:gd name="connsiteX11" fmla="*/ 2065282 w 3042744"/>
                <a:gd name="connsiteY11" fmla="*/ 94593 h 157751"/>
                <a:gd name="connsiteX12" fmla="*/ 2222937 w 3042744"/>
                <a:gd name="connsiteY12" fmla="*/ 110359 h 157751"/>
                <a:gd name="connsiteX13" fmla="*/ 2317531 w 3042744"/>
                <a:gd name="connsiteY13" fmla="*/ 126124 h 157751"/>
                <a:gd name="connsiteX14" fmla="*/ 2364827 w 3042744"/>
                <a:gd name="connsiteY14" fmla="*/ 141890 h 157751"/>
                <a:gd name="connsiteX15" fmla="*/ 2916620 w 3042744"/>
                <a:gd name="connsiteY15" fmla="*/ 141890 h 157751"/>
                <a:gd name="connsiteX16" fmla="*/ 2963917 w 3042744"/>
                <a:gd name="connsiteY16" fmla="*/ 110359 h 157751"/>
                <a:gd name="connsiteX17" fmla="*/ 3011213 w 3042744"/>
                <a:gd name="connsiteY17" fmla="*/ 94593 h 157751"/>
                <a:gd name="connsiteX18" fmla="*/ 3042744 w 3042744"/>
                <a:gd name="connsiteY18" fmla="*/ 78827 h 157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42744" h="157751">
                  <a:moveTo>
                    <a:pt x="0" y="78827"/>
                  </a:moveTo>
                  <a:cubicBezTo>
                    <a:pt x="120869" y="73572"/>
                    <a:pt x="242186" y="74715"/>
                    <a:pt x="362606" y="63062"/>
                  </a:cubicBezTo>
                  <a:cubicBezTo>
                    <a:pt x="405740" y="58888"/>
                    <a:pt x="445403" y="32349"/>
                    <a:pt x="488731" y="31531"/>
                  </a:cubicBezTo>
                  <a:lnTo>
                    <a:pt x="1198179" y="47296"/>
                  </a:lnTo>
                  <a:cubicBezTo>
                    <a:pt x="1286380" y="38476"/>
                    <a:pt x="1332788" y="12125"/>
                    <a:pt x="1403131" y="47296"/>
                  </a:cubicBezTo>
                  <a:cubicBezTo>
                    <a:pt x="1420078" y="55770"/>
                    <a:pt x="1434662" y="68317"/>
                    <a:pt x="1450427" y="78827"/>
                  </a:cubicBezTo>
                  <a:cubicBezTo>
                    <a:pt x="1569303" y="39203"/>
                    <a:pt x="1422780" y="92652"/>
                    <a:pt x="1545020" y="31531"/>
                  </a:cubicBezTo>
                  <a:cubicBezTo>
                    <a:pt x="1577341" y="15370"/>
                    <a:pt x="1641158" y="5997"/>
                    <a:pt x="1671144" y="0"/>
                  </a:cubicBezTo>
                  <a:cubicBezTo>
                    <a:pt x="1739461" y="5255"/>
                    <a:pt x="1808619" y="3858"/>
                    <a:pt x="1876096" y="15765"/>
                  </a:cubicBezTo>
                  <a:cubicBezTo>
                    <a:pt x="1899240" y="19849"/>
                    <a:pt x="1916862" y="39864"/>
                    <a:pt x="1939158" y="47296"/>
                  </a:cubicBezTo>
                  <a:cubicBezTo>
                    <a:pt x="1964579" y="55770"/>
                    <a:pt x="1991710" y="57807"/>
                    <a:pt x="2017986" y="63062"/>
                  </a:cubicBezTo>
                  <a:cubicBezTo>
                    <a:pt x="2033751" y="73572"/>
                    <a:pt x="2046820" y="90332"/>
                    <a:pt x="2065282" y="94593"/>
                  </a:cubicBezTo>
                  <a:cubicBezTo>
                    <a:pt x="2116743" y="106469"/>
                    <a:pt x="2170531" y="103808"/>
                    <a:pt x="2222937" y="110359"/>
                  </a:cubicBezTo>
                  <a:cubicBezTo>
                    <a:pt x="2254656" y="114324"/>
                    <a:pt x="2286000" y="120869"/>
                    <a:pt x="2317531" y="126124"/>
                  </a:cubicBezTo>
                  <a:cubicBezTo>
                    <a:pt x="2333296" y="131379"/>
                    <a:pt x="2348337" y="139829"/>
                    <a:pt x="2364827" y="141890"/>
                  </a:cubicBezTo>
                  <a:cubicBezTo>
                    <a:pt x="2594812" y="170638"/>
                    <a:pt x="2653953" y="153829"/>
                    <a:pt x="2916620" y="141890"/>
                  </a:cubicBezTo>
                  <a:cubicBezTo>
                    <a:pt x="2932386" y="131380"/>
                    <a:pt x="2946970" y="118833"/>
                    <a:pt x="2963917" y="110359"/>
                  </a:cubicBezTo>
                  <a:cubicBezTo>
                    <a:pt x="2978781" y="102927"/>
                    <a:pt x="2995783" y="100765"/>
                    <a:pt x="3011213" y="94593"/>
                  </a:cubicBezTo>
                  <a:cubicBezTo>
                    <a:pt x="3022123" y="90229"/>
                    <a:pt x="3032234" y="84082"/>
                    <a:pt x="3042744" y="78827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6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4493172" y="4572000"/>
              <a:ext cx="536028" cy="205514"/>
            </a:xfrm>
            <a:custGeom>
              <a:avLst/>
              <a:gdLst>
                <a:gd name="connsiteX0" fmla="*/ 0 w 536028"/>
                <a:gd name="connsiteY0" fmla="*/ 0 h 205514"/>
                <a:gd name="connsiteX1" fmla="*/ 78828 w 536028"/>
                <a:gd name="connsiteY1" fmla="*/ 63062 h 205514"/>
                <a:gd name="connsiteX2" fmla="*/ 189187 w 536028"/>
                <a:gd name="connsiteY2" fmla="*/ 110359 h 205514"/>
                <a:gd name="connsiteX3" fmla="*/ 268014 w 536028"/>
                <a:gd name="connsiteY3" fmla="*/ 126124 h 205514"/>
                <a:gd name="connsiteX4" fmla="*/ 362607 w 536028"/>
                <a:gd name="connsiteY4" fmla="*/ 204952 h 205514"/>
                <a:gd name="connsiteX5" fmla="*/ 457200 w 536028"/>
                <a:gd name="connsiteY5" fmla="*/ 189186 h 205514"/>
                <a:gd name="connsiteX6" fmla="*/ 536028 w 536028"/>
                <a:gd name="connsiteY6" fmla="*/ 173421 h 205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6028" h="205514">
                  <a:moveTo>
                    <a:pt x="0" y="0"/>
                  </a:moveTo>
                  <a:cubicBezTo>
                    <a:pt x="26276" y="21021"/>
                    <a:pt x="50830" y="44397"/>
                    <a:pt x="78828" y="63062"/>
                  </a:cubicBezTo>
                  <a:cubicBezTo>
                    <a:pt x="105899" y="81109"/>
                    <a:pt x="155555" y="101951"/>
                    <a:pt x="189187" y="110359"/>
                  </a:cubicBezTo>
                  <a:cubicBezTo>
                    <a:pt x="215183" y="116858"/>
                    <a:pt x="241738" y="120869"/>
                    <a:pt x="268014" y="126124"/>
                  </a:cubicBezTo>
                  <a:cubicBezTo>
                    <a:pt x="280281" y="138391"/>
                    <a:pt x="337915" y="202209"/>
                    <a:pt x="362607" y="204952"/>
                  </a:cubicBezTo>
                  <a:cubicBezTo>
                    <a:pt x="394377" y="208482"/>
                    <a:pt x="425669" y="194441"/>
                    <a:pt x="457200" y="189186"/>
                  </a:cubicBezTo>
                  <a:cubicBezTo>
                    <a:pt x="514274" y="151137"/>
                    <a:pt x="487550" y="149181"/>
                    <a:pt x="536028" y="173421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6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3382195" y="4493268"/>
              <a:ext cx="851338" cy="283779"/>
            </a:xfrm>
            <a:custGeom>
              <a:avLst/>
              <a:gdLst>
                <a:gd name="connsiteX0" fmla="*/ 851338 w 851338"/>
                <a:gd name="connsiteY0" fmla="*/ 0 h 283779"/>
                <a:gd name="connsiteX1" fmla="*/ 677918 w 851338"/>
                <a:gd name="connsiteY1" fmla="*/ 31531 h 283779"/>
                <a:gd name="connsiteX2" fmla="*/ 630621 w 851338"/>
                <a:gd name="connsiteY2" fmla="*/ 63062 h 283779"/>
                <a:gd name="connsiteX3" fmla="*/ 583325 w 851338"/>
                <a:gd name="connsiteY3" fmla="*/ 78828 h 283779"/>
                <a:gd name="connsiteX4" fmla="*/ 520263 w 851338"/>
                <a:gd name="connsiteY4" fmla="*/ 110359 h 283779"/>
                <a:gd name="connsiteX5" fmla="*/ 441435 w 851338"/>
                <a:gd name="connsiteY5" fmla="*/ 141890 h 283779"/>
                <a:gd name="connsiteX6" fmla="*/ 346842 w 851338"/>
                <a:gd name="connsiteY6" fmla="*/ 220717 h 283779"/>
                <a:gd name="connsiteX7" fmla="*/ 252249 w 851338"/>
                <a:gd name="connsiteY7" fmla="*/ 283779 h 283779"/>
                <a:gd name="connsiteX8" fmla="*/ 0 w 851338"/>
                <a:gd name="connsiteY8" fmla="*/ 283779 h 283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1338" h="283779">
                  <a:moveTo>
                    <a:pt x="851338" y="0"/>
                  </a:moveTo>
                  <a:cubicBezTo>
                    <a:pt x="840719" y="1770"/>
                    <a:pt x="695541" y="24922"/>
                    <a:pt x="677918" y="31531"/>
                  </a:cubicBezTo>
                  <a:cubicBezTo>
                    <a:pt x="660176" y="38184"/>
                    <a:pt x="647568" y="54588"/>
                    <a:pt x="630621" y="63062"/>
                  </a:cubicBezTo>
                  <a:cubicBezTo>
                    <a:pt x="615757" y="70494"/>
                    <a:pt x="598599" y="72282"/>
                    <a:pt x="583325" y="78828"/>
                  </a:cubicBezTo>
                  <a:cubicBezTo>
                    <a:pt x="561723" y="88086"/>
                    <a:pt x="541739" y="100814"/>
                    <a:pt x="520263" y="110359"/>
                  </a:cubicBezTo>
                  <a:cubicBezTo>
                    <a:pt x="494402" y="121853"/>
                    <a:pt x="466747" y="129234"/>
                    <a:pt x="441435" y="141890"/>
                  </a:cubicBezTo>
                  <a:cubicBezTo>
                    <a:pt x="373830" y="175692"/>
                    <a:pt x="409603" y="171903"/>
                    <a:pt x="346842" y="220717"/>
                  </a:cubicBezTo>
                  <a:cubicBezTo>
                    <a:pt x="316929" y="243983"/>
                    <a:pt x="290145" y="283779"/>
                    <a:pt x="252249" y="283779"/>
                  </a:cubicBezTo>
                  <a:lnTo>
                    <a:pt x="0" y="283779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6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4311869" y="4516271"/>
              <a:ext cx="536028" cy="205514"/>
            </a:xfrm>
            <a:custGeom>
              <a:avLst/>
              <a:gdLst>
                <a:gd name="connsiteX0" fmla="*/ 0 w 536028"/>
                <a:gd name="connsiteY0" fmla="*/ 0 h 205514"/>
                <a:gd name="connsiteX1" fmla="*/ 78828 w 536028"/>
                <a:gd name="connsiteY1" fmla="*/ 63062 h 205514"/>
                <a:gd name="connsiteX2" fmla="*/ 189187 w 536028"/>
                <a:gd name="connsiteY2" fmla="*/ 110359 h 205514"/>
                <a:gd name="connsiteX3" fmla="*/ 268014 w 536028"/>
                <a:gd name="connsiteY3" fmla="*/ 126124 h 205514"/>
                <a:gd name="connsiteX4" fmla="*/ 362607 w 536028"/>
                <a:gd name="connsiteY4" fmla="*/ 204952 h 205514"/>
                <a:gd name="connsiteX5" fmla="*/ 457200 w 536028"/>
                <a:gd name="connsiteY5" fmla="*/ 189186 h 205514"/>
                <a:gd name="connsiteX6" fmla="*/ 536028 w 536028"/>
                <a:gd name="connsiteY6" fmla="*/ 173421 h 205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6028" h="205514">
                  <a:moveTo>
                    <a:pt x="0" y="0"/>
                  </a:moveTo>
                  <a:cubicBezTo>
                    <a:pt x="26276" y="21021"/>
                    <a:pt x="50830" y="44397"/>
                    <a:pt x="78828" y="63062"/>
                  </a:cubicBezTo>
                  <a:cubicBezTo>
                    <a:pt x="105899" y="81109"/>
                    <a:pt x="155555" y="101951"/>
                    <a:pt x="189187" y="110359"/>
                  </a:cubicBezTo>
                  <a:cubicBezTo>
                    <a:pt x="215183" y="116858"/>
                    <a:pt x="241738" y="120869"/>
                    <a:pt x="268014" y="126124"/>
                  </a:cubicBezTo>
                  <a:cubicBezTo>
                    <a:pt x="280281" y="138391"/>
                    <a:pt x="337915" y="202209"/>
                    <a:pt x="362607" y="204952"/>
                  </a:cubicBezTo>
                  <a:cubicBezTo>
                    <a:pt x="394377" y="208482"/>
                    <a:pt x="425669" y="194441"/>
                    <a:pt x="457200" y="189186"/>
                  </a:cubicBezTo>
                  <a:cubicBezTo>
                    <a:pt x="514274" y="151137"/>
                    <a:pt x="487550" y="149181"/>
                    <a:pt x="536028" y="173421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6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16" name="Picture 5" descr="C:\Users\User\Desktop\390755-4675-37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637"/>
          <a:stretch/>
        </p:blipFill>
        <p:spPr bwMode="auto">
          <a:xfrm>
            <a:off x="4930657" y="3835322"/>
            <a:ext cx="1960179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User\Desktop\1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34" b="42540" l="9786" r="899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7107"/>
          <a:stretch/>
        </p:blipFill>
        <p:spPr bwMode="auto">
          <a:xfrm>
            <a:off x="4353409" y="3156307"/>
            <a:ext cx="3114675" cy="202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 rot="19954948">
            <a:off x="6741864" y="3056501"/>
            <a:ext cx="1336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অক্সিন হরমোন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rapezoid 18"/>
          <p:cNvSpPr/>
          <p:nvPr/>
        </p:nvSpPr>
        <p:spPr>
          <a:xfrm>
            <a:off x="5260704" y="1473139"/>
            <a:ext cx="974551" cy="990582"/>
          </a:xfrm>
          <a:prstGeom prst="trapezoid">
            <a:avLst>
              <a:gd name="adj" fmla="val 45192"/>
            </a:avLst>
          </a:prstGeom>
          <a:solidFill>
            <a:srgbClr val="FAF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Sun 19"/>
          <p:cNvSpPr/>
          <p:nvPr/>
        </p:nvSpPr>
        <p:spPr>
          <a:xfrm>
            <a:off x="5260704" y="1450424"/>
            <a:ext cx="914400" cy="914400"/>
          </a:xfrm>
          <a:prstGeom prst="su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1" name="Picture 2" descr="C:\Users\User\Desktop\Cordination\tomato3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813" y="2463721"/>
            <a:ext cx="2463679" cy="323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5771106" y="3035493"/>
            <a:ext cx="294705" cy="299276"/>
            <a:chOff x="7543800" y="4256690"/>
            <a:chExt cx="321447" cy="362338"/>
          </a:xfrm>
          <a:solidFill>
            <a:srgbClr val="33CC33"/>
          </a:solidFill>
        </p:grpSpPr>
        <p:sp>
          <p:nvSpPr>
            <p:cNvPr id="23" name="Oval 22"/>
            <p:cNvSpPr/>
            <p:nvPr/>
          </p:nvSpPr>
          <p:spPr>
            <a:xfrm>
              <a:off x="7543800" y="4305300"/>
              <a:ext cx="321447" cy="3137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7566929" y="4256690"/>
              <a:ext cx="238352" cy="63062"/>
            </a:xfrm>
            <a:custGeom>
              <a:avLst/>
              <a:gdLst>
                <a:gd name="connsiteX0" fmla="*/ 126643 w 238352"/>
                <a:gd name="connsiteY0" fmla="*/ 31531 h 63062"/>
                <a:gd name="connsiteX1" fmla="*/ 47816 w 238352"/>
                <a:gd name="connsiteY1" fmla="*/ 15765 h 63062"/>
                <a:gd name="connsiteX2" fmla="*/ 519 w 238352"/>
                <a:gd name="connsiteY2" fmla="*/ 31531 h 63062"/>
                <a:gd name="connsiteX3" fmla="*/ 63581 w 238352"/>
                <a:gd name="connsiteY3" fmla="*/ 63062 h 63062"/>
                <a:gd name="connsiteX4" fmla="*/ 173940 w 238352"/>
                <a:gd name="connsiteY4" fmla="*/ 31531 h 63062"/>
                <a:gd name="connsiteX5" fmla="*/ 221237 w 238352"/>
                <a:gd name="connsiteY5" fmla="*/ 0 h 63062"/>
                <a:gd name="connsiteX6" fmla="*/ 237002 w 238352"/>
                <a:gd name="connsiteY6" fmla="*/ 47296 h 63062"/>
                <a:gd name="connsiteX7" fmla="*/ 126643 w 238352"/>
                <a:gd name="connsiteY7" fmla="*/ 31531 h 63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352" h="63062">
                  <a:moveTo>
                    <a:pt x="126643" y="31531"/>
                  </a:moveTo>
                  <a:cubicBezTo>
                    <a:pt x="95112" y="26276"/>
                    <a:pt x="74612" y="15765"/>
                    <a:pt x="47816" y="15765"/>
                  </a:cubicBezTo>
                  <a:cubicBezTo>
                    <a:pt x="31197" y="15765"/>
                    <a:pt x="-4736" y="15765"/>
                    <a:pt x="519" y="31531"/>
                  </a:cubicBezTo>
                  <a:cubicBezTo>
                    <a:pt x="7951" y="53827"/>
                    <a:pt x="42560" y="52552"/>
                    <a:pt x="63581" y="63062"/>
                  </a:cubicBezTo>
                  <a:cubicBezTo>
                    <a:pt x="83780" y="58012"/>
                    <a:pt x="151327" y="42837"/>
                    <a:pt x="173940" y="31531"/>
                  </a:cubicBezTo>
                  <a:cubicBezTo>
                    <a:pt x="190888" y="23057"/>
                    <a:pt x="205471" y="10510"/>
                    <a:pt x="221237" y="0"/>
                  </a:cubicBezTo>
                  <a:cubicBezTo>
                    <a:pt x="226492" y="15765"/>
                    <a:pt x="243174" y="31867"/>
                    <a:pt x="237002" y="47296"/>
                  </a:cubicBezTo>
                  <a:cubicBezTo>
                    <a:pt x="220891" y="87572"/>
                    <a:pt x="158174" y="36786"/>
                    <a:pt x="126643" y="31531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518936" y="4204582"/>
            <a:ext cx="261481" cy="256447"/>
            <a:chOff x="7543800" y="4256690"/>
            <a:chExt cx="321447" cy="362338"/>
          </a:xfrm>
          <a:solidFill>
            <a:srgbClr val="33CC33"/>
          </a:solidFill>
        </p:grpSpPr>
        <p:sp>
          <p:nvSpPr>
            <p:cNvPr id="26" name="Oval 25"/>
            <p:cNvSpPr/>
            <p:nvPr/>
          </p:nvSpPr>
          <p:spPr>
            <a:xfrm>
              <a:off x="7543800" y="4305300"/>
              <a:ext cx="321447" cy="3137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>
              <a:off x="7566929" y="4256690"/>
              <a:ext cx="238352" cy="63062"/>
            </a:xfrm>
            <a:custGeom>
              <a:avLst/>
              <a:gdLst>
                <a:gd name="connsiteX0" fmla="*/ 126643 w 238352"/>
                <a:gd name="connsiteY0" fmla="*/ 31531 h 63062"/>
                <a:gd name="connsiteX1" fmla="*/ 47816 w 238352"/>
                <a:gd name="connsiteY1" fmla="*/ 15765 h 63062"/>
                <a:gd name="connsiteX2" fmla="*/ 519 w 238352"/>
                <a:gd name="connsiteY2" fmla="*/ 31531 h 63062"/>
                <a:gd name="connsiteX3" fmla="*/ 63581 w 238352"/>
                <a:gd name="connsiteY3" fmla="*/ 63062 h 63062"/>
                <a:gd name="connsiteX4" fmla="*/ 173940 w 238352"/>
                <a:gd name="connsiteY4" fmla="*/ 31531 h 63062"/>
                <a:gd name="connsiteX5" fmla="*/ 221237 w 238352"/>
                <a:gd name="connsiteY5" fmla="*/ 0 h 63062"/>
                <a:gd name="connsiteX6" fmla="*/ 237002 w 238352"/>
                <a:gd name="connsiteY6" fmla="*/ 47296 h 63062"/>
                <a:gd name="connsiteX7" fmla="*/ 126643 w 238352"/>
                <a:gd name="connsiteY7" fmla="*/ 31531 h 63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352" h="63062">
                  <a:moveTo>
                    <a:pt x="126643" y="31531"/>
                  </a:moveTo>
                  <a:cubicBezTo>
                    <a:pt x="95112" y="26276"/>
                    <a:pt x="74612" y="15765"/>
                    <a:pt x="47816" y="15765"/>
                  </a:cubicBezTo>
                  <a:cubicBezTo>
                    <a:pt x="31197" y="15765"/>
                    <a:pt x="-4736" y="15765"/>
                    <a:pt x="519" y="31531"/>
                  </a:cubicBezTo>
                  <a:cubicBezTo>
                    <a:pt x="7951" y="53827"/>
                    <a:pt x="42560" y="52552"/>
                    <a:pt x="63581" y="63062"/>
                  </a:cubicBezTo>
                  <a:cubicBezTo>
                    <a:pt x="83780" y="58012"/>
                    <a:pt x="151327" y="42837"/>
                    <a:pt x="173940" y="31531"/>
                  </a:cubicBezTo>
                  <a:cubicBezTo>
                    <a:pt x="190888" y="23057"/>
                    <a:pt x="205471" y="10510"/>
                    <a:pt x="221237" y="0"/>
                  </a:cubicBezTo>
                  <a:cubicBezTo>
                    <a:pt x="226492" y="15765"/>
                    <a:pt x="243174" y="31867"/>
                    <a:pt x="237002" y="47296"/>
                  </a:cubicBezTo>
                  <a:cubicBezTo>
                    <a:pt x="220891" y="87572"/>
                    <a:pt x="158174" y="36786"/>
                    <a:pt x="126643" y="31531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787719" y="3534364"/>
            <a:ext cx="261481" cy="330807"/>
            <a:chOff x="7543800" y="4256690"/>
            <a:chExt cx="321447" cy="362338"/>
          </a:xfrm>
          <a:solidFill>
            <a:srgbClr val="33CC33"/>
          </a:solidFill>
        </p:grpSpPr>
        <p:sp>
          <p:nvSpPr>
            <p:cNvPr id="29" name="Oval 28"/>
            <p:cNvSpPr/>
            <p:nvPr/>
          </p:nvSpPr>
          <p:spPr>
            <a:xfrm>
              <a:off x="7543800" y="4305300"/>
              <a:ext cx="321447" cy="3137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>
              <a:off x="7566929" y="4256690"/>
              <a:ext cx="238352" cy="63062"/>
            </a:xfrm>
            <a:custGeom>
              <a:avLst/>
              <a:gdLst>
                <a:gd name="connsiteX0" fmla="*/ 126643 w 238352"/>
                <a:gd name="connsiteY0" fmla="*/ 31531 h 63062"/>
                <a:gd name="connsiteX1" fmla="*/ 47816 w 238352"/>
                <a:gd name="connsiteY1" fmla="*/ 15765 h 63062"/>
                <a:gd name="connsiteX2" fmla="*/ 519 w 238352"/>
                <a:gd name="connsiteY2" fmla="*/ 31531 h 63062"/>
                <a:gd name="connsiteX3" fmla="*/ 63581 w 238352"/>
                <a:gd name="connsiteY3" fmla="*/ 63062 h 63062"/>
                <a:gd name="connsiteX4" fmla="*/ 173940 w 238352"/>
                <a:gd name="connsiteY4" fmla="*/ 31531 h 63062"/>
                <a:gd name="connsiteX5" fmla="*/ 221237 w 238352"/>
                <a:gd name="connsiteY5" fmla="*/ 0 h 63062"/>
                <a:gd name="connsiteX6" fmla="*/ 237002 w 238352"/>
                <a:gd name="connsiteY6" fmla="*/ 47296 h 63062"/>
                <a:gd name="connsiteX7" fmla="*/ 126643 w 238352"/>
                <a:gd name="connsiteY7" fmla="*/ 31531 h 63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352" h="63062">
                  <a:moveTo>
                    <a:pt x="126643" y="31531"/>
                  </a:moveTo>
                  <a:cubicBezTo>
                    <a:pt x="95112" y="26276"/>
                    <a:pt x="74612" y="15765"/>
                    <a:pt x="47816" y="15765"/>
                  </a:cubicBezTo>
                  <a:cubicBezTo>
                    <a:pt x="31197" y="15765"/>
                    <a:pt x="-4736" y="15765"/>
                    <a:pt x="519" y="31531"/>
                  </a:cubicBezTo>
                  <a:cubicBezTo>
                    <a:pt x="7951" y="53827"/>
                    <a:pt x="42560" y="52552"/>
                    <a:pt x="63581" y="63062"/>
                  </a:cubicBezTo>
                  <a:cubicBezTo>
                    <a:pt x="83780" y="58012"/>
                    <a:pt x="151327" y="42837"/>
                    <a:pt x="173940" y="31531"/>
                  </a:cubicBezTo>
                  <a:cubicBezTo>
                    <a:pt x="190888" y="23057"/>
                    <a:pt x="205471" y="10510"/>
                    <a:pt x="221237" y="0"/>
                  </a:cubicBezTo>
                  <a:cubicBezTo>
                    <a:pt x="226492" y="15765"/>
                    <a:pt x="243174" y="31867"/>
                    <a:pt x="237002" y="47296"/>
                  </a:cubicBezTo>
                  <a:cubicBezTo>
                    <a:pt x="220891" y="87572"/>
                    <a:pt x="158174" y="36786"/>
                    <a:pt x="126643" y="31531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31" name="Picture 3" descr="C:\Users\User\Desktop\Cordination\medizin-007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08781">
            <a:off x="6284137" y="2765780"/>
            <a:ext cx="2558884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 rot="19557011">
            <a:off x="6913858" y="2529453"/>
            <a:ext cx="1336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অক্সিন হরমোন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59998" y="283982"/>
            <a:ext cx="8425423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চিত্রটিতে ভ্রূণমুকুলাবরণীর অগ্রভাগে কোন হরমোন এর প্রভাবে কান্ডের শীর্ষভাগ বৃদ্ধি পেল? 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2915" y="566650"/>
            <a:ext cx="1090579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 হরমোন এর প্রভাবে ফলের অকালে ঝরেপড়া রোধ হল? 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37176" y="560980"/>
            <a:ext cx="615179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bn-BD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হরমোন প্রথমে কে আবিস্কার করেন ? 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6" name="Picture 2" descr="http://s2.hubimg.com/u/3714029_f520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450" y="1938300"/>
            <a:ext cx="4225157" cy="347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2891345" y="576296"/>
            <a:ext cx="615179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025139" y="5652933"/>
            <a:ext cx="372753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ফ্লোরিজেন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994422" y="5658757"/>
            <a:ext cx="3779211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চার্লস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ডারউইন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532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3.33333E-6 0.25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96296E-6 L -0.10351 0.1053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82" y="5255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0.125 0.17778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8" grpId="0"/>
      <p:bldP spid="38" grpId="1"/>
      <p:bldP spid="39" grpId="0"/>
      <p:bldP spid="39" grpId="1"/>
      <p:bldP spid="4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530</Words>
  <Application>Microsoft Office PowerPoint</Application>
  <PresentationFormat>Widescreen</PresentationFormat>
  <Paragraphs>120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jha</dc:creator>
  <cp:lastModifiedBy>jha</cp:lastModifiedBy>
  <cp:revision>104</cp:revision>
  <dcterms:created xsi:type="dcterms:W3CDTF">2020-10-17T12:58:53Z</dcterms:created>
  <dcterms:modified xsi:type="dcterms:W3CDTF">2020-11-03T15:40:10Z</dcterms:modified>
</cp:coreProperties>
</file>