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8"/>
  </p:notesMasterIdLst>
  <p:sldIdLst>
    <p:sldId id="267" r:id="rId2"/>
    <p:sldId id="256" r:id="rId3"/>
    <p:sldId id="257" r:id="rId4"/>
    <p:sldId id="259" r:id="rId5"/>
    <p:sldId id="263" r:id="rId6"/>
    <p:sldId id="258" r:id="rId7"/>
    <p:sldId id="268" r:id="rId8"/>
    <p:sldId id="269" r:id="rId9"/>
    <p:sldId id="271" r:id="rId10"/>
    <p:sldId id="272" r:id="rId11"/>
    <p:sldId id="273" r:id="rId12"/>
    <p:sldId id="274" r:id="rId13"/>
    <p:sldId id="277" r:id="rId14"/>
    <p:sldId id="275" r:id="rId15"/>
    <p:sldId id="262" r:id="rId16"/>
    <p:sldId id="276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186" y="4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DD1D0C-11C8-4BAF-A093-2DFA4AD7DFD9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E5BCAE-A744-499A-887B-77F493A71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120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E5BCAE-A744-499A-887B-77F493A71D7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874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6F148-7317-42CE-80F1-C9AF7B9B9E7A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7621E-E498-4788-8683-BE7644CC8A7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6F148-7317-42CE-80F1-C9AF7B9B9E7A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7621E-E498-4788-8683-BE7644CC8A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6F148-7317-42CE-80F1-C9AF7B9B9E7A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7621E-E498-4788-8683-BE7644CC8A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6F148-7317-42CE-80F1-C9AF7B9B9E7A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7621E-E498-4788-8683-BE7644CC8A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6F148-7317-42CE-80F1-C9AF7B9B9E7A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7621E-E498-4788-8683-BE7644CC8A7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6F148-7317-42CE-80F1-C9AF7B9B9E7A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7621E-E498-4788-8683-BE7644CC8A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6F148-7317-42CE-80F1-C9AF7B9B9E7A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7621E-E498-4788-8683-BE7644CC8A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6F148-7317-42CE-80F1-C9AF7B9B9E7A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7621E-E498-4788-8683-BE7644CC8A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6F148-7317-42CE-80F1-C9AF7B9B9E7A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7621E-E498-4788-8683-BE7644CC8A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6F148-7317-42CE-80F1-C9AF7B9B9E7A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7621E-E498-4788-8683-BE7644CC8A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6F148-7317-42CE-80F1-C9AF7B9B9E7A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4527621E-E498-4788-8683-BE7644CC8A7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DA6F148-7317-42CE-80F1-C9AF7B9B9E7A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527621E-E498-4788-8683-BE7644CC8A7D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22BE7AC-1991-4560-93BF-96D487B82A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8" y="0"/>
            <a:ext cx="6096001" cy="68546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A02380-F473-47D2-B81B-CCC92AE7B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6096001" cy="685461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0C24A91-43D1-4880-AD07-47C384D378F6}"/>
              </a:ext>
            </a:extLst>
          </p:cNvPr>
          <p:cNvSpPr/>
          <p:nvPr/>
        </p:nvSpPr>
        <p:spPr>
          <a:xfrm rot="10800000">
            <a:off x="-82190" y="-4"/>
            <a:ext cx="2528711" cy="95147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2F8707-0A22-4A84-8D8C-C3D7BA4CA7DE}"/>
              </a:ext>
            </a:extLst>
          </p:cNvPr>
          <p:cNvSpPr/>
          <p:nvPr/>
        </p:nvSpPr>
        <p:spPr>
          <a:xfrm rot="10800000">
            <a:off x="2339843" y="0"/>
            <a:ext cx="2528714" cy="95147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BECD08-442A-4B7F-BC00-DC9AB3CA9BA2}"/>
              </a:ext>
            </a:extLst>
          </p:cNvPr>
          <p:cNvSpPr/>
          <p:nvPr/>
        </p:nvSpPr>
        <p:spPr>
          <a:xfrm rot="10800000">
            <a:off x="4749636" y="0"/>
            <a:ext cx="2528713" cy="95147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5C5AC9-A91C-4A5F-B00B-8BFD35FD2DE5}"/>
              </a:ext>
            </a:extLst>
          </p:cNvPr>
          <p:cNvSpPr/>
          <p:nvPr/>
        </p:nvSpPr>
        <p:spPr>
          <a:xfrm rot="10800000">
            <a:off x="7149123" y="0"/>
            <a:ext cx="2598295" cy="95147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4D3D8EE-8163-4166-B1B7-3FD02F435D82}"/>
              </a:ext>
            </a:extLst>
          </p:cNvPr>
          <p:cNvSpPr/>
          <p:nvPr/>
        </p:nvSpPr>
        <p:spPr>
          <a:xfrm rot="10800000">
            <a:off x="9593705" y="-3"/>
            <a:ext cx="2598294" cy="95147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92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vortex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54088" y="892266"/>
            <a:ext cx="71206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tx2"/>
                </a:solidFill>
                <a:latin typeface="Ekushey Lekhani" panose="02000503000000020004" pitchFamily="2" charset="0"/>
                <a:cs typeface="Ekushey Lekhani" panose="02000503000000020004" pitchFamily="2" charset="0"/>
              </a:rPr>
              <a:t>চল বর্গ আঁকি</a:t>
            </a:r>
            <a:endParaRPr lang="en-US" b="1" dirty="0">
              <a:solidFill>
                <a:schemeClr val="tx2"/>
              </a:solidFill>
              <a:latin typeface="Ekushey Lekhani" panose="02000503000000020004" pitchFamily="2" charset="0"/>
              <a:cs typeface="Ekushey Lekhani" panose="02000503000000020004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01393" y="2769501"/>
            <a:ext cx="2417662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5400000">
            <a:off x="6006038" y="3959658"/>
            <a:ext cx="2426032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5400000">
            <a:off x="3576902" y="3989288"/>
            <a:ext cx="2485293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816814" y="5195533"/>
            <a:ext cx="24251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F903E4-9D9D-4D6B-B8BC-DD4AEC56E8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9778" l="9589" r="95342">
                        <a14:foregroundMark x1="39178" y1="33333" x2="39178" y2="33333"/>
                        <a14:foregroundMark x1="37260" y1="33333" x2="37260" y2="33333"/>
                        <a14:foregroundMark x1="35342" y1="33778" x2="35342" y2="33778"/>
                        <a14:foregroundMark x1="38630" y1="35556" x2="38630" y2="35556"/>
                        <a14:foregroundMark x1="40274" y1="35556" x2="40274" y2="35556"/>
                        <a14:foregroundMark x1="40822" y1="34889" x2="40822" y2="34889"/>
                        <a14:foregroundMark x1="39178" y1="33778" x2="39178" y2="33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522" t="16903" r="5838"/>
          <a:stretch/>
        </p:blipFill>
        <p:spPr>
          <a:xfrm>
            <a:off x="6416187" y="4828466"/>
            <a:ext cx="3459892" cy="474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05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711 -0.32014 L 0.06198 -0.32014 L 0.06198 0.03797 L -0.13711 0.03797 L -0.13711 -0.32014 Z " pathEditMode="relative" rAng="0" ptsTypes="AAAAA">
                                      <p:cBhvr>
                                        <p:cTn id="6" dur="9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48" y="1789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3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53322" y="365554"/>
            <a:ext cx="3642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tx2"/>
                </a:solidFill>
                <a:latin typeface="Ekushey Lekhani" panose="02000503000000020004" pitchFamily="2" charset="0"/>
                <a:cs typeface="Ekushey Lekhani" panose="02000503000000020004" pitchFamily="2" charset="0"/>
              </a:rPr>
              <a:t>বর্গ</a:t>
            </a:r>
            <a:endParaRPr lang="en-US" dirty="0">
              <a:solidFill>
                <a:schemeClr val="tx2"/>
              </a:solidFill>
              <a:latin typeface="Ekushey Lekhani" panose="02000503000000020004" pitchFamily="2" charset="0"/>
              <a:cs typeface="Ekushey Lekhani" panose="02000503000000020004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19234C-8ED6-4AB0-BDCF-B080903641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63" b="27577"/>
          <a:stretch/>
        </p:blipFill>
        <p:spPr>
          <a:xfrm>
            <a:off x="4453322" y="4775246"/>
            <a:ext cx="9183204" cy="114723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71060" y="4706041"/>
            <a:ext cx="2895600" cy="692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83D47C0-2566-4941-9912-94C5632F9CAC}"/>
              </a:ext>
            </a:extLst>
          </p:cNvPr>
          <p:cNvGrpSpPr/>
          <p:nvPr/>
        </p:nvGrpSpPr>
        <p:grpSpPr>
          <a:xfrm>
            <a:off x="143400" y="197529"/>
            <a:ext cx="7796640" cy="6453188"/>
            <a:chOff x="-244985" y="365056"/>
            <a:chExt cx="7796640" cy="645318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94714A0-B2FC-42A7-A3F4-1245B517CE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600000" flipH="1">
              <a:off x="2341480" y="1608069"/>
              <a:ext cx="3810000" cy="661035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3CB8035-C3F3-4707-95A2-E0F572599F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-244985" y="365056"/>
              <a:ext cx="4543425" cy="4552950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 flipH="1">
            <a:off x="4671059" y="1812764"/>
            <a:ext cx="45719" cy="292708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209084B-594F-46A5-BEA2-DFF5D04541E1}"/>
              </a:ext>
            </a:extLst>
          </p:cNvPr>
          <p:cNvGrpSpPr/>
          <p:nvPr/>
        </p:nvGrpSpPr>
        <p:grpSpPr>
          <a:xfrm>
            <a:off x="4297680" y="213154"/>
            <a:ext cx="7841744" cy="6431693"/>
            <a:chOff x="4475163" y="382537"/>
            <a:chExt cx="7841744" cy="643169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FF1D6FF-2385-4712-83E8-DF10DAD0F6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600000" flipH="1">
              <a:off x="5875338" y="1604055"/>
              <a:ext cx="3810000" cy="661035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C1B96E5-6DC0-4E5C-86AF-46399FD5A5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7768719" y="377775"/>
              <a:ext cx="4543425" cy="4552950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/>
        </p:nvSpPr>
        <p:spPr>
          <a:xfrm flipH="1">
            <a:off x="7543799" y="1813560"/>
            <a:ext cx="45719" cy="294232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219234C-8ED6-4AB0-BDCF-B080903641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63" b="27577"/>
          <a:stretch/>
        </p:blipFill>
        <p:spPr>
          <a:xfrm rot="16200000">
            <a:off x="698793" y="-208062"/>
            <a:ext cx="9183204" cy="11472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219234C-8ED6-4AB0-BDCF-B080903641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63" b="27577"/>
          <a:stretch/>
        </p:blipFill>
        <p:spPr>
          <a:xfrm rot="16200000">
            <a:off x="3571532" y="-208062"/>
            <a:ext cx="9183204" cy="11472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219234C-8ED6-4AB0-BDCF-B080903641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63" b="27577"/>
          <a:stretch/>
        </p:blipFill>
        <p:spPr>
          <a:xfrm>
            <a:off x="2415112" y="1815020"/>
            <a:ext cx="9183204" cy="1147232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671060" y="1781677"/>
            <a:ext cx="28956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671060" y="1813560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flipV="1">
            <a:off x="7520941" y="1781678"/>
            <a:ext cx="45719" cy="776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81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7" presetClass="emph" presetSubtype="0" repeatCount="500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67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68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2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13" grpId="0" animBg="1"/>
      <p:bldP spid="22" grpId="0" animBg="1"/>
      <p:bldP spid="3" grpId="0" animBg="1"/>
      <p:bldP spid="3" grpId="1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8DB59FC3-121D-494F-B9A6-5BBB8DA686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018649" y="1864010"/>
            <a:ext cx="3858021" cy="193792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DB59FC3-121D-494F-B9A6-5BBB8DA686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891389" y="1841687"/>
            <a:ext cx="3858021" cy="193792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DB59FC3-121D-494F-B9A6-5BBB8DA686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507" y="2799208"/>
            <a:ext cx="3858021" cy="193792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DB59FC3-121D-494F-B9A6-5BBB8DA686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248" y="2833810"/>
            <a:ext cx="3858021" cy="19379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65554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tx2"/>
                </a:solidFill>
                <a:latin typeface="Ekushey Lekhani" panose="02000503000000020004" pitchFamily="2" charset="0"/>
                <a:cs typeface="Ekushey Lekhani" panose="02000503000000020004" pitchFamily="2" charset="0"/>
              </a:rPr>
              <a:t>বর্গের বৈশিষ্ট</a:t>
            </a:r>
            <a:endParaRPr lang="en-US" dirty="0">
              <a:solidFill>
                <a:schemeClr val="tx2"/>
              </a:solidFill>
              <a:latin typeface="Ekushey Lekhani" panose="02000503000000020004" pitchFamily="2" charset="0"/>
              <a:cs typeface="Ekushey Lekhani" panose="02000503000000020004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947660" y="4737128"/>
            <a:ext cx="2895600" cy="692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 flipH="1">
            <a:off x="7947659" y="1843851"/>
            <a:ext cx="45719" cy="292708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flipH="1">
            <a:off x="10820400" y="1864010"/>
            <a:ext cx="45719" cy="294232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970518" y="1843662"/>
            <a:ext cx="28956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413483"/>
            <a:ext cx="78028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en-US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1.</a:t>
            </a:r>
            <a:r>
              <a:rPr lang="en-US" sz="4400" dirty="0">
                <a:solidFill>
                  <a:prstClr val="black"/>
                </a:solidFill>
                <a:latin typeface="Ekushey Lekhani" panose="02000503000000020004" pitchFamily="2" charset="0"/>
                <a:cs typeface="Ekushey Lekhani" panose="02000503000000020004" pitchFamily="2" charset="0"/>
              </a:rPr>
              <a:t>বর্গের বাহুগুলো </a:t>
            </a:r>
          </a:p>
          <a:p>
            <a:pPr lvl="0" defTabSz="914400">
              <a:defRPr/>
            </a:pPr>
            <a:r>
              <a:rPr lang="en-US" sz="4400" dirty="0">
                <a:solidFill>
                  <a:prstClr val="black"/>
                </a:solidFill>
                <a:latin typeface="Ekushey Lekhani" panose="02000503000000020004" pitchFamily="2" charset="0"/>
                <a:cs typeface="Ekushey Lekhani" panose="02000503000000020004" pitchFamily="2" charset="0"/>
              </a:rPr>
              <a:t>   পরস্পর সমান।</a:t>
            </a:r>
            <a:endParaRPr lang="en-US" dirty="0">
              <a:solidFill>
                <a:prstClr val="black"/>
              </a:solidFill>
              <a:latin typeface="Ekushey Lekhani" panose="02000503000000020004" pitchFamily="2" charset="0"/>
              <a:cs typeface="Ekushey Lekhani" panose="02000503000000020004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012433"/>
            <a:ext cx="78028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en-US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2.</a:t>
            </a:r>
            <a:r>
              <a:rPr lang="en-US" sz="4400" b="1" dirty="0">
                <a:solidFill>
                  <a:prstClr val="black"/>
                </a:solidFill>
                <a:latin typeface="Ekushey Lekhani" panose="02000503000000020004" pitchFamily="2" charset="0"/>
                <a:cs typeface="Ekushey Lekhani" panose="02000503000000020004" pitchFamily="2" charset="0"/>
              </a:rPr>
              <a:t> </a:t>
            </a:r>
            <a:r>
              <a:rPr lang="en-US" sz="4400" dirty="0">
                <a:solidFill>
                  <a:prstClr val="black"/>
                </a:solidFill>
                <a:latin typeface="Ekushey Lekhani" panose="02000503000000020004" pitchFamily="2" charset="0"/>
                <a:cs typeface="Ekushey Lekhani" panose="02000503000000020004" pitchFamily="2" charset="0"/>
              </a:rPr>
              <a:t>বর্গের প্রত্যেকটি</a:t>
            </a:r>
          </a:p>
          <a:p>
            <a:pPr lvl="0" defTabSz="914400">
              <a:defRPr/>
            </a:pPr>
            <a:r>
              <a:rPr lang="en-US" sz="4400" dirty="0">
                <a:solidFill>
                  <a:prstClr val="black"/>
                </a:solidFill>
                <a:latin typeface="Ekushey Lekhani" panose="02000503000000020004" pitchFamily="2" charset="0"/>
                <a:cs typeface="Ekushey Lekhani" panose="02000503000000020004" pitchFamily="2" charset="0"/>
              </a:rPr>
              <a:t>   কোন সমকোন</a:t>
            </a:r>
            <a:r>
              <a:rPr lang="en-US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4929515"/>
            <a:ext cx="78028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en-US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3.</a:t>
            </a:r>
            <a:r>
              <a:rPr lang="en-US" sz="4400" b="1" dirty="0">
                <a:solidFill>
                  <a:prstClr val="black"/>
                </a:solidFill>
                <a:latin typeface="Ekushey Lekhani" panose="02000503000000020004" pitchFamily="2" charset="0"/>
                <a:cs typeface="Ekushey Lekhani" panose="02000503000000020004" pitchFamily="2" charset="0"/>
              </a:rPr>
              <a:t> </a:t>
            </a:r>
            <a:r>
              <a:rPr lang="en-US" sz="4400" dirty="0">
                <a:solidFill>
                  <a:prstClr val="black"/>
                </a:solidFill>
                <a:latin typeface="Ekushey Lekhani" panose="02000503000000020004" pitchFamily="2" charset="0"/>
                <a:cs typeface="Ekushey Lekhani" panose="02000503000000020004" pitchFamily="2" charset="0"/>
              </a:rPr>
              <a:t>বর্গের কর্নদ্বয় </a:t>
            </a:r>
          </a:p>
          <a:p>
            <a:pPr lvl="0" defTabSz="914400">
              <a:defRPr/>
            </a:pPr>
            <a:r>
              <a:rPr lang="en-US" sz="4400" dirty="0">
                <a:solidFill>
                  <a:prstClr val="black"/>
                </a:solidFill>
                <a:latin typeface="Ekushey Lekhani" panose="02000503000000020004" pitchFamily="2" charset="0"/>
                <a:cs typeface="Ekushey Lekhani" panose="02000503000000020004" pitchFamily="2" charset="0"/>
              </a:rPr>
              <a:t>   পরস্পর সমান।</a:t>
            </a:r>
            <a:endParaRPr lang="en-US" dirty="0">
              <a:solidFill>
                <a:prstClr val="black"/>
              </a:solidFill>
              <a:latin typeface="Ekushey Lekhani" panose="02000503000000020004" pitchFamily="2" charset="0"/>
              <a:cs typeface="Ekushey Lekhani" panose="02000503000000020004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219234C-8ED6-4AB0-BDCF-B080903641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63" b="27577"/>
          <a:stretch/>
        </p:blipFill>
        <p:spPr>
          <a:xfrm>
            <a:off x="7726680" y="4737128"/>
            <a:ext cx="9213684" cy="11472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219234C-8ED6-4AB0-BDCF-B080903641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63" b="27577"/>
          <a:stretch/>
        </p:blipFill>
        <p:spPr>
          <a:xfrm rot="16200000" flipV="1">
            <a:off x="2757886" y="-237703"/>
            <a:ext cx="9183204" cy="128777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219234C-8ED6-4AB0-BDCF-B080903641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63" b="27577"/>
          <a:stretch/>
        </p:blipFill>
        <p:spPr>
          <a:xfrm rot="16200000">
            <a:off x="6825274" y="-167430"/>
            <a:ext cx="9183204" cy="1147232"/>
          </a:xfrm>
          <a:prstGeom prst="rect">
            <a:avLst/>
          </a:prstGeom>
        </p:spPr>
      </p:pic>
      <p:sp>
        <p:nvSpPr>
          <p:cNvPr id="19" name="Block Arc 18"/>
          <p:cNvSpPr/>
          <p:nvPr/>
        </p:nvSpPr>
        <p:spPr>
          <a:xfrm rot="3565278">
            <a:off x="7766062" y="4248199"/>
            <a:ext cx="836254" cy="568686"/>
          </a:xfrm>
          <a:prstGeom prst="blockArc">
            <a:avLst>
              <a:gd name="adj1" fmla="val 10800000"/>
              <a:gd name="adj2" fmla="val 20323186"/>
              <a:gd name="adj3" fmla="val 706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Block Arc 19"/>
          <p:cNvSpPr/>
          <p:nvPr/>
        </p:nvSpPr>
        <p:spPr>
          <a:xfrm rot="19160654">
            <a:off x="10214633" y="4161766"/>
            <a:ext cx="836254" cy="608317"/>
          </a:xfrm>
          <a:prstGeom prst="blockArc">
            <a:avLst>
              <a:gd name="adj1" fmla="val 10800000"/>
              <a:gd name="adj2" fmla="val 20323186"/>
              <a:gd name="adj3" fmla="val 706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Block Arc 26"/>
          <p:cNvSpPr/>
          <p:nvPr/>
        </p:nvSpPr>
        <p:spPr>
          <a:xfrm rot="8945444">
            <a:off x="7766062" y="1790722"/>
            <a:ext cx="836254" cy="568686"/>
          </a:xfrm>
          <a:prstGeom prst="blockArc">
            <a:avLst>
              <a:gd name="adj1" fmla="val 10800000"/>
              <a:gd name="adj2" fmla="val 20323186"/>
              <a:gd name="adj3" fmla="val 706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Block Arc 27"/>
          <p:cNvSpPr/>
          <p:nvPr/>
        </p:nvSpPr>
        <p:spPr>
          <a:xfrm rot="13845838">
            <a:off x="10199319" y="1766213"/>
            <a:ext cx="836254" cy="608317"/>
          </a:xfrm>
          <a:prstGeom prst="blockArc">
            <a:avLst>
              <a:gd name="adj1" fmla="val 10800000"/>
              <a:gd name="adj2" fmla="val 20323186"/>
              <a:gd name="adj3" fmla="val 706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219234C-8ED6-4AB0-BDCF-B080903641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63" b="27577"/>
          <a:stretch/>
        </p:blipFill>
        <p:spPr>
          <a:xfrm>
            <a:off x="7741920" y="1889193"/>
            <a:ext cx="9183204" cy="114723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18867297">
            <a:off x="7337613" y="3284141"/>
            <a:ext cx="4116531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 rot="13512956">
            <a:off x="7363132" y="3297983"/>
            <a:ext cx="4116531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219234C-8ED6-4AB0-BDCF-B080903641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63" b="27577"/>
          <a:stretch/>
        </p:blipFill>
        <p:spPr>
          <a:xfrm rot="2722775">
            <a:off x="6025918" y="4800678"/>
            <a:ext cx="9213684" cy="114723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219234C-8ED6-4AB0-BDCF-B080903641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63" b="27577"/>
          <a:stretch/>
        </p:blipFill>
        <p:spPr>
          <a:xfrm rot="18864223">
            <a:off x="6810033" y="1453551"/>
            <a:ext cx="9213684" cy="11472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2699778">
            <a:off x="8638933" y="5291306"/>
            <a:ext cx="1809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Ekushey Lekhani" panose="02000503000000020004" pitchFamily="2" charset="0"/>
                <a:cs typeface="Ekushey Lekhani" panose="02000503000000020004" pitchFamily="2" charset="0"/>
              </a:rPr>
              <a:t>৭ সেমি</a:t>
            </a:r>
          </a:p>
        </p:txBody>
      </p:sp>
      <p:sp>
        <p:nvSpPr>
          <p:cNvPr id="29" name="TextBox 28"/>
          <p:cNvSpPr txBox="1"/>
          <p:nvPr/>
        </p:nvSpPr>
        <p:spPr>
          <a:xfrm rot="19037350">
            <a:off x="10382042" y="901785"/>
            <a:ext cx="1809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Ekushey Lekhani" panose="02000503000000020004" pitchFamily="2" charset="0"/>
                <a:cs typeface="Ekushey Lekhani" panose="02000503000000020004" pitchFamily="2" charset="0"/>
              </a:rPr>
              <a:t>৭ সেমি</a:t>
            </a:r>
          </a:p>
        </p:txBody>
      </p:sp>
    </p:spTree>
    <p:extLst>
      <p:ext uri="{BB962C8B-B14F-4D97-AF65-F5344CB8AC3E}">
        <p14:creationId xmlns:p14="http://schemas.microsoft.com/office/powerpoint/2010/main" val="363212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7" presetClass="emph" presetSubtype="0" repeatCount="500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5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6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7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7" presetClass="emph" presetSubtype="0" repeatCount="500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9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0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1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27" presetClass="emph" presetSubtype="0" repeatCount="500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3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4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5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6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27" presetClass="emph" presetSubtype="0" repeatCount="500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8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9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00"/>
                            </p:stCondLst>
                            <p:childTnLst>
                              <p:par>
                                <p:cTn id="19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00"/>
                            </p:stCondLst>
                            <p:childTnLst>
                              <p:par>
                                <p:cTn id="2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500"/>
                            </p:stCondLst>
                            <p:childTnLst>
                              <p:par>
                                <p:cTn id="2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2" grpId="0" animBg="1"/>
      <p:bldP spid="13" grpId="0" animBg="1"/>
      <p:bldP spid="22" grpId="0" animBg="1"/>
      <p:bldP spid="3" grpId="0"/>
      <p:bldP spid="5" grpId="0"/>
      <p:bldP spid="7" grpId="0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7" grpId="0" animBg="1"/>
      <p:bldP spid="27" grpId="1" animBg="1"/>
      <p:bldP spid="27" grpId="2" animBg="1"/>
      <p:bldP spid="28" grpId="0" animBg="1"/>
      <p:bldP spid="28" grpId="1" animBg="1"/>
      <p:bldP spid="28" grpId="2" animBg="1"/>
      <p:bldP spid="8" grpId="0" animBg="1"/>
      <p:bldP spid="23" grpId="0" animBg="1"/>
      <p:bldP spid="9" grpId="0"/>
      <p:bldP spid="9" grpId="1"/>
      <p:bldP spid="29" grpId="0"/>
      <p:bldP spid="2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B2ADAB4-0C9A-4ABC-80A5-C6DB93114D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391" y="499653"/>
            <a:ext cx="4672934" cy="6458100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C3BA862B-B340-4B7B-99E6-E8EE8647C3CC}"/>
              </a:ext>
            </a:extLst>
          </p:cNvPr>
          <p:cNvSpPr/>
          <p:nvPr/>
        </p:nvSpPr>
        <p:spPr>
          <a:xfrm>
            <a:off x="134911" y="2698230"/>
            <a:ext cx="3841480" cy="1924362"/>
          </a:xfrm>
          <a:prstGeom prst="rightArrow">
            <a:avLst>
              <a:gd name="adj1" fmla="val 25373"/>
              <a:gd name="adj2" fmla="val 3069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spc="-150" dirty="0">
                <a:solidFill>
                  <a:schemeClr val="tx1"/>
                </a:solidFill>
                <a:latin typeface="Ekushey Lekhani" panose="02000503000000020004" pitchFamily="2" charset="0"/>
                <a:cs typeface="Ekushey Lekhani" panose="02000503000000020004" pitchFamily="2" charset="0"/>
              </a:rPr>
              <a:t>প</a:t>
            </a:r>
            <a:r>
              <a:rPr lang="as-IN" sz="2800" spc="-150" dirty="0">
                <a:solidFill>
                  <a:schemeClr val="tx1"/>
                </a:solidFill>
                <a:latin typeface="Ekushey Lekhani" panose="02000503000000020004" pitchFamily="2" charset="0"/>
                <a:cs typeface="Ekushey Lekhani" panose="02000503000000020004" pitchFamily="2" charset="0"/>
              </a:rPr>
              <a:t>া</a:t>
            </a:r>
            <a:r>
              <a:rPr lang="en-US" sz="2800" spc="-150" dirty="0">
                <a:solidFill>
                  <a:schemeClr val="tx1"/>
                </a:solidFill>
                <a:latin typeface="Ekushey Lekhani" panose="02000503000000020004" pitchFamily="2" charset="0"/>
                <a:cs typeface="Ekushey Lekhani" panose="02000503000000020004" pitchFamily="2" charset="0"/>
              </a:rPr>
              <a:t>ঠ্য বইয়ের স</a:t>
            </a:r>
            <a:r>
              <a:rPr lang="as-IN" sz="2800" spc="-150" dirty="0">
                <a:solidFill>
                  <a:schemeClr val="tx1"/>
                </a:solidFill>
                <a:latin typeface="Ekushey Lekhani" panose="02000503000000020004" pitchFamily="2" charset="0"/>
                <a:cs typeface="Ekushey Lekhani" panose="02000503000000020004" pitchFamily="2" charset="0"/>
              </a:rPr>
              <a:t>ঙ</a:t>
            </a:r>
            <a:r>
              <a:rPr lang="en-US" sz="2800" spc="-150" dirty="0">
                <a:solidFill>
                  <a:schemeClr val="tx1"/>
                </a:solidFill>
                <a:latin typeface="Ekushey Lekhani" panose="02000503000000020004" pitchFamily="2" charset="0"/>
                <a:cs typeface="Ekushey Lekhani" panose="02000503000000020004" pitchFamily="2" charset="0"/>
              </a:rPr>
              <a:t>্</a:t>
            </a:r>
            <a:r>
              <a:rPr lang="as-IN" sz="2800" spc="-150" dirty="0">
                <a:solidFill>
                  <a:schemeClr val="tx1"/>
                </a:solidFill>
                <a:latin typeface="Ekushey Lekhani" panose="02000503000000020004" pitchFamily="2" charset="0"/>
                <a:cs typeface="Ekushey Lekhani" panose="02000503000000020004" pitchFamily="2" charset="0"/>
              </a:rPr>
              <a:t>গ</a:t>
            </a:r>
            <a:r>
              <a:rPr lang="en-US" sz="2800" spc="-150" dirty="0">
                <a:solidFill>
                  <a:schemeClr val="tx1"/>
                </a:solidFill>
                <a:latin typeface="Ekushey Lekhani" panose="02000503000000020004" pitchFamily="2" charset="0"/>
                <a:cs typeface="Ekushey Lekhani" panose="02000503000000020004" pitchFamily="2" charset="0"/>
              </a:rPr>
              <a:t>ে </a:t>
            </a:r>
            <a:r>
              <a:rPr lang="as-IN" sz="2800" spc="-150" dirty="0">
                <a:solidFill>
                  <a:schemeClr val="tx1"/>
                </a:solidFill>
                <a:latin typeface="Ekushey Lekhani" panose="02000503000000020004" pitchFamily="2" charset="0"/>
                <a:cs typeface="Ekushey Lekhani" panose="02000503000000020004" pitchFamily="2" charset="0"/>
              </a:rPr>
              <a:t>স</a:t>
            </a:r>
            <a:r>
              <a:rPr lang="en-US" sz="2800" spc="-150" dirty="0">
                <a:solidFill>
                  <a:schemeClr val="tx1"/>
                </a:solidFill>
                <a:latin typeface="Ekushey Lekhani" panose="02000503000000020004" pitchFamily="2" charset="0"/>
                <a:cs typeface="Ekushey Lekhani" panose="02000503000000020004" pitchFamily="2" charset="0"/>
              </a:rPr>
              <a:t>ংযোগ</a:t>
            </a:r>
          </a:p>
        </p:txBody>
      </p:sp>
    </p:spTree>
    <p:extLst>
      <p:ext uri="{BB962C8B-B14F-4D97-AF65-F5344CB8AC3E}">
        <p14:creationId xmlns:p14="http://schemas.microsoft.com/office/powerpoint/2010/main" val="353325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" presetClass="exit" presetSubtype="8" fill="hold" grpId="1" nodeType="after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1">
            <a:extLst>
              <a:ext uri="{FF2B5EF4-FFF2-40B4-BE49-F238E27FC236}">
                <a16:creationId xmlns:a16="http://schemas.microsoft.com/office/drawing/2014/main" id="{EC826E00-5934-4EF4-AB6F-6DB95D8E2C9C}"/>
              </a:ext>
            </a:extLst>
          </p:cNvPr>
          <p:cNvSpPr/>
          <p:nvPr/>
        </p:nvSpPr>
        <p:spPr>
          <a:xfrm>
            <a:off x="3331548" y="1361010"/>
            <a:ext cx="6986309" cy="5174098"/>
          </a:xfrm>
          <a:prstGeom prst="roundRect">
            <a:avLst>
              <a:gd name="adj" fmla="val 7956"/>
            </a:avLst>
          </a:prstGeom>
          <a:solidFill>
            <a:schemeClr val="bg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8BCBF6-142A-4FA5-B803-7EA3F36D746A}"/>
              </a:ext>
            </a:extLst>
          </p:cNvPr>
          <p:cNvSpPr/>
          <p:nvPr/>
        </p:nvSpPr>
        <p:spPr>
          <a:xfrm>
            <a:off x="3737326" y="1618771"/>
            <a:ext cx="1253591" cy="1253591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0152CB-B563-49ED-AD0A-B7EFB8C60EE2}"/>
              </a:ext>
            </a:extLst>
          </p:cNvPr>
          <p:cNvSpPr/>
          <p:nvPr/>
        </p:nvSpPr>
        <p:spPr>
          <a:xfrm>
            <a:off x="6230757" y="5079322"/>
            <a:ext cx="1187890" cy="124426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68F6D8-5A35-4358-9121-4185007517F7}"/>
              </a:ext>
            </a:extLst>
          </p:cNvPr>
          <p:cNvSpPr/>
          <p:nvPr/>
        </p:nvSpPr>
        <p:spPr>
          <a:xfrm>
            <a:off x="3545615" y="3168823"/>
            <a:ext cx="1655024" cy="165502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421BEA-8AC0-4FEC-9D7C-03BEF7E3200F}"/>
              </a:ext>
            </a:extLst>
          </p:cNvPr>
          <p:cNvSpPr/>
          <p:nvPr/>
        </p:nvSpPr>
        <p:spPr>
          <a:xfrm>
            <a:off x="5890915" y="3373058"/>
            <a:ext cx="1450789" cy="1450789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222917-96FA-457C-A1C1-912AEC7130C5}"/>
              </a:ext>
            </a:extLst>
          </p:cNvPr>
          <p:cNvSpPr/>
          <p:nvPr/>
        </p:nvSpPr>
        <p:spPr>
          <a:xfrm>
            <a:off x="8627403" y="2753307"/>
            <a:ext cx="1450785" cy="831031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DA38205-C717-49E0-AD66-12F2F644D05D}"/>
              </a:ext>
            </a:extLst>
          </p:cNvPr>
          <p:cNvSpPr/>
          <p:nvPr/>
        </p:nvSpPr>
        <p:spPr>
          <a:xfrm>
            <a:off x="5524543" y="1669770"/>
            <a:ext cx="2884903" cy="151731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42C6EF9-96BF-4BE2-9417-18496E23FDC3}"/>
              </a:ext>
            </a:extLst>
          </p:cNvPr>
          <p:cNvSpPr/>
          <p:nvPr/>
        </p:nvSpPr>
        <p:spPr>
          <a:xfrm>
            <a:off x="3545615" y="5226957"/>
            <a:ext cx="2366331" cy="948997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4E8EB6-04A2-48A1-9D74-C8D36D5FEA6A}"/>
              </a:ext>
            </a:extLst>
          </p:cNvPr>
          <p:cNvSpPr/>
          <p:nvPr/>
        </p:nvSpPr>
        <p:spPr>
          <a:xfrm>
            <a:off x="7737084" y="5079322"/>
            <a:ext cx="2094112" cy="1253591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79CC3DB-A82F-4F5C-98AE-80C501D1A650}"/>
              </a:ext>
            </a:extLst>
          </p:cNvPr>
          <p:cNvSpPr/>
          <p:nvPr/>
        </p:nvSpPr>
        <p:spPr>
          <a:xfrm>
            <a:off x="7984819" y="3773219"/>
            <a:ext cx="2044667" cy="105062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30152CB-B563-49ED-AD0A-B7EFB8C60EE2}"/>
              </a:ext>
            </a:extLst>
          </p:cNvPr>
          <p:cNvSpPr/>
          <p:nvPr/>
        </p:nvSpPr>
        <p:spPr>
          <a:xfrm>
            <a:off x="8784140" y="1576370"/>
            <a:ext cx="965118" cy="97305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</a:p>
        </p:txBody>
      </p:sp>
      <p:sp>
        <p:nvSpPr>
          <p:cNvPr id="19" name="Oval 18"/>
          <p:cNvSpPr/>
          <p:nvPr/>
        </p:nvSpPr>
        <p:spPr>
          <a:xfrm>
            <a:off x="4722647" y="252919"/>
            <a:ext cx="3898623" cy="77821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7030A0"/>
                </a:solidFill>
                <a:latin typeface="Ekushey Lekhani" panose="02000503000000020004" pitchFamily="2" charset="0"/>
                <a:cs typeface="Ekushey Lekhani" panose="02000503000000020004" pitchFamily="2" charset="0"/>
              </a:rPr>
              <a:t>মূল্যায়ন</a:t>
            </a:r>
            <a:endParaRPr lang="en-US" dirty="0">
              <a:solidFill>
                <a:srgbClr val="7030A0"/>
              </a:solidFill>
              <a:latin typeface="Ekushey Lekhani" panose="02000503000000020004" pitchFamily="2" charset="0"/>
              <a:cs typeface="Ekushey Lekhani" panose="02000503000000020004" pitchFamily="2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0" y="1361010"/>
            <a:ext cx="3190672" cy="2412209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7030A0"/>
                </a:solidFill>
                <a:latin typeface="Ekushey Lekhani" panose="02000503000000020004" pitchFamily="2" charset="0"/>
                <a:cs typeface="Ekushey Lekhani" panose="02000503000000020004" pitchFamily="2" charset="0"/>
              </a:rPr>
              <a:t>বর্গ ক্ষেত্রগুলি তে  ঠিক  দাও</a:t>
            </a:r>
            <a:endParaRPr lang="en-US" sz="1600" dirty="0">
              <a:solidFill>
                <a:srgbClr val="7030A0"/>
              </a:solidFill>
              <a:latin typeface="Ekushey Lekhani" panose="02000503000000020004" pitchFamily="2" charset="0"/>
              <a:cs typeface="Ekushey Lekhani" panose="02000503000000020004" pitchFamily="2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0" y="3048000"/>
            <a:ext cx="3190672" cy="2412209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7030A0"/>
                </a:solidFill>
                <a:latin typeface="Ekushey Lekhani" panose="02000503000000020004" pitchFamily="2" charset="0"/>
                <a:cs typeface="Ekushey Lekhani" panose="02000503000000020004" pitchFamily="2" charset="0"/>
              </a:rPr>
              <a:t>আয়ত ক্ষেত্রগুলি তে  ঠিক  দাও</a:t>
            </a:r>
            <a:endParaRPr lang="en-US" sz="1600" dirty="0">
              <a:solidFill>
                <a:srgbClr val="7030A0"/>
              </a:solidFill>
              <a:latin typeface="Ekushey Lekhani" panose="02000503000000020004" pitchFamily="2" charset="0"/>
              <a:cs typeface="Ekushey Lekhani" panose="02000503000000020004" pitchFamily="2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6282659" y="5184454"/>
            <a:ext cx="754467" cy="1052957"/>
            <a:chOff x="10801777" y="3359414"/>
            <a:chExt cx="754467" cy="1052957"/>
          </a:xfrm>
        </p:grpSpPr>
        <p:grpSp>
          <p:nvGrpSpPr>
            <p:cNvPr id="25" name="Group 24"/>
            <p:cNvGrpSpPr/>
            <p:nvPr/>
          </p:nvGrpSpPr>
          <p:grpSpPr>
            <a:xfrm rot="639877">
              <a:off x="10801777" y="3359414"/>
              <a:ext cx="754467" cy="1052957"/>
              <a:chOff x="10806405" y="3284240"/>
              <a:chExt cx="754467" cy="1052957"/>
            </a:xfrm>
          </p:grpSpPr>
          <p:sp>
            <p:nvSpPr>
              <p:cNvPr id="4" name="Rectangle 3"/>
              <p:cNvSpPr/>
              <p:nvPr/>
            </p:nvSpPr>
            <p:spPr>
              <a:xfrm rot="2510236">
                <a:off x="10806405" y="4062701"/>
                <a:ext cx="661481" cy="4571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 rot="17157254" flipV="1">
                <a:off x="11011534" y="3787859"/>
                <a:ext cx="1052957" cy="4571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Rectangle 22"/>
            <p:cNvSpPr/>
            <p:nvPr/>
          </p:nvSpPr>
          <p:spPr>
            <a:xfrm rot="16669839">
              <a:off x="10817371" y="3969500"/>
              <a:ext cx="178720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960477" y="1700350"/>
            <a:ext cx="754467" cy="1052957"/>
            <a:chOff x="10801777" y="3359414"/>
            <a:chExt cx="754467" cy="1052957"/>
          </a:xfrm>
        </p:grpSpPr>
        <p:grpSp>
          <p:nvGrpSpPr>
            <p:cNvPr id="28" name="Group 27"/>
            <p:cNvGrpSpPr/>
            <p:nvPr/>
          </p:nvGrpSpPr>
          <p:grpSpPr>
            <a:xfrm rot="639877">
              <a:off x="10801777" y="3359414"/>
              <a:ext cx="754467" cy="1052957"/>
              <a:chOff x="10806405" y="3284240"/>
              <a:chExt cx="754467" cy="1052957"/>
            </a:xfrm>
          </p:grpSpPr>
          <p:sp>
            <p:nvSpPr>
              <p:cNvPr id="30" name="Rectangle 29"/>
              <p:cNvSpPr/>
              <p:nvPr/>
            </p:nvSpPr>
            <p:spPr>
              <a:xfrm rot="2510236">
                <a:off x="10806405" y="4062701"/>
                <a:ext cx="661481" cy="4571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 rot="17157254" flipV="1">
                <a:off x="11011534" y="3787859"/>
                <a:ext cx="1052957" cy="4571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" name="Rectangle 28"/>
            <p:cNvSpPr/>
            <p:nvPr/>
          </p:nvSpPr>
          <p:spPr>
            <a:xfrm rot="16669839">
              <a:off x="10817371" y="3969500"/>
              <a:ext cx="178720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8893206" y="1634700"/>
            <a:ext cx="600279" cy="837767"/>
            <a:chOff x="10801777" y="3359414"/>
            <a:chExt cx="754467" cy="1052957"/>
          </a:xfrm>
        </p:grpSpPr>
        <p:grpSp>
          <p:nvGrpSpPr>
            <p:cNvPr id="33" name="Group 32"/>
            <p:cNvGrpSpPr/>
            <p:nvPr/>
          </p:nvGrpSpPr>
          <p:grpSpPr>
            <a:xfrm rot="639877">
              <a:off x="10801777" y="3359414"/>
              <a:ext cx="754467" cy="1052957"/>
              <a:chOff x="10806405" y="3284240"/>
              <a:chExt cx="754467" cy="1052957"/>
            </a:xfrm>
          </p:grpSpPr>
          <p:sp>
            <p:nvSpPr>
              <p:cNvPr id="35" name="Rectangle 34"/>
              <p:cNvSpPr/>
              <p:nvPr/>
            </p:nvSpPr>
            <p:spPr>
              <a:xfrm rot="2510236">
                <a:off x="10806405" y="4062701"/>
                <a:ext cx="661481" cy="4571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 rot="17157254" flipV="1">
                <a:off x="11011534" y="3787859"/>
                <a:ext cx="1052957" cy="4571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Rectangle 33"/>
            <p:cNvSpPr/>
            <p:nvPr/>
          </p:nvSpPr>
          <p:spPr>
            <a:xfrm rot="16669839">
              <a:off x="10817371" y="3969500"/>
              <a:ext cx="178720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931496" y="3571973"/>
            <a:ext cx="754467" cy="1052957"/>
            <a:chOff x="10801777" y="3359414"/>
            <a:chExt cx="754467" cy="1052957"/>
          </a:xfrm>
        </p:grpSpPr>
        <p:grpSp>
          <p:nvGrpSpPr>
            <p:cNvPr id="38" name="Group 37"/>
            <p:cNvGrpSpPr/>
            <p:nvPr/>
          </p:nvGrpSpPr>
          <p:grpSpPr>
            <a:xfrm rot="639877">
              <a:off x="10801777" y="3359414"/>
              <a:ext cx="754467" cy="1052957"/>
              <a:chOff x="10806405" y="3284240"/>
              <a:chExt cx="754467" cy="1052957"/>
            </a:xfrm>
          </p:grpSpPr>
          <p:sp>
            <p:nvSpPr>
              <p:cNvPr id="40" name="Rectangle 39"/>
              <p:cNvSpPr/>
              <p:nvPr/>
            </p:nvSpPr>
            <p:spPr>
              <a:xfrm rot="2510236">
                <a:off x="10806405" y="4062701"/>
                <a:ext cx="661481" cy="4571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 rot="17157254" flipV="1">
                <a:off x="11011534" y="3787859"/>
                <a:ext cx="1052957" cy="4571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Rectangle 38"/>
            <p:cNvSpPr/>
            <p:nvPr/>
          </p:nvSpPr>
          <p:spPr>
            <a:xfrm rot="16669839">
              <a:off x="10817371" y="3969500"/>
              <a:ext cx="178720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212527" y="3557147"/>
            <a:ext cx="754467" cy="1052957"/>
            <a:chOff x="10801777" y="3359414"/>
            <a:chExt cx="754467" cy="1052957"/>
          </a:xfrm>
        </p:grpSpPr>
        <p:grpSp>
          <p:nvGrpSpPr>
            <p:cNvPr id="43" name="Group 42"/>
            <p:cNvGrpSpPr/>
            <p:nvPr/>
          </p:nvGrpSpPr>
          <p:grpSpPr>
            <a:xfrm rot="639877">
              <a:off x="10801777" y="3359414"/>
              <a:ext cx="754467" cy="1052957"/>
              <a:chOff x="10806405" y="3284240"/>
              <a:chExt cx="754467" cy="1052957"/>
            </a:xfrm>
          </p:grpSpPr>
          <p:sp>
            <p:nvSpPr>
              <p:cNvPr id="45" name="Rectangle 44"/>
              <p:cNvSpPr/>
              <p:nvPr/>
            </p:nvSpPr>
            <p:spPr>
              <a:xfrm rot="2510236">
                <a:off x="10806405" y="4062701"/>
                <a:ext cx="661481" cy="4571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 rot="17157254" flipV="1">
                <a:off x="11011534" y="3787859"/>
                <a:ext cx="1052957" cy="4571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Rectangle 43"/>
            <p:cNvSpPr/>
            <p:nvPr/>
          </p:nvSpPr>
          <p:spPr>
            <a:xfrm rot="16669839">
              <a:off x="10817371" y="3969500"/>
              <a:ext cx="178720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 rot="997022">
            <a:off x="4330272" y="4985020"/>
            <a:ext cx="784751" cy="1095222"/>
            <a:chOff x="10801777" y="3359414"/>
            <a:chExt cx="754467" cy="1052957"/>
          </a:xfrm>
        </p:grpSpPr>
        <p:grpSp>
          <p:nvGrpSpPr>
            <p:cNvPr id="48" name="Group 47"/>
            <p:cNvGrpSpPr/>
            <p:nvPr/>
          </p:nvGrpSpPr>
          <p:grpSpPr>
            <a:xfrm rot="639877">
              <a:off x="10801777" y="3359414"/>
              <a:ext cx="754467" cy="1052957"/>
              <a:chOff x="10806405" y="3284240"/>
              <a:chExt cx="754467" cy="1052957"/>
            </a:xfrm>
          </p:grpSpPr>
          <p:sp>
            <p:nvSpPr>
              <p:cNvPr id="50" name="Rectangle 49"/>
              <p:cNvSpPr/>
              <p:nvPr/>
            </p:nvSpPr>
            <p:spPr>
              <a:xfrm rot="2510236">
                <a:off x="10806405" y="4062701"/>
                <a:ext cx="661481" cy="4571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 rot="17157254" flipV="1">
                <a:off x="11011534" y="3787859"/>
                <a:ext cx="1052957" cy="4571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9" name="Rectangle 48"/>
            <p:cNvSpPr/>
            <p:nvPr/>
          </p:nvSpPr>
          <p:spPr>
            <a:xfrm rot="16669839">
              <a:off x="10817371" y="3969500"/>
              <a:ext cx="178720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6539820" y="1898458"/>
            <a:ext cx="754467" cy="1052957"/>
            <a:chOff x="10801777" y="3359414"/>
            <a:chExt cx="754467" cy="1052957"/>
          </a:xfrm>
        </p:grpSpPr>
        <p:grpSp>
          <p:nvGrpSpPr>
            <p:cNvPr id="53" name="Group 52"/>
            <p:cNvGrpSpPr/>
            <p:nvPr/>
          </p:nvGrpSpPr>
          <p:grpSpPr>
            <a:xfrm rot="639877">
              <a:off x="10801777" y="3359414"/>
              <a:ext cx="754467" cy="1052957"/>
              <a:chOff x="10806405" y="3284240"/>
              <a:chExt cx="754467" cy="1052957"/>
            </a:xfrm>
          </p:grpSpPr>
          <p:sp>
            <p:nvSpPr>
              <p:cNvPr id="55" name="Rectangle 54"/>
              <p:cNvSpPr/>
              <p:nvPr/>
            </p:nvSpPr>
            <p:spPr>
              <a:xfrm rot="2510236">
                <a:off x="10806405" y="4062701"/>
                <a:ext cx="661481" cy="4571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 rot="17157254" flipV="1">
                <a:off x="11011534" y="3787859"/>
                <a:ext cx="1052957" cy="4571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4" name="Rectangle 53"/>
            <p:cNvSpPr/>
            <p:nvPr/>
          </p:nvSpPr>
          <p:spPr>
            <a:xfrm rot="16669839">
              <a:off x="10817371" y="3969500"/>
              <a:ext cx="178720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9102719" y="2713653"/>
            <a:ext cx="500152" cy="838200"/>
            <a:chOff x="10801777" y="3359414"/>
            <a:chExt cx="754467" cy="1052957"/>
          </a:xfrm>
        </p:grpSpPr>
        <p:grpSp>
          <p:nvGrpSpPr>
            <p:cNvPr id="63" name="Group 62"/>
            <p:cNvGrpSpPr/>
            <p:nvPr/>
          </p:nvGrpSpPr>
          <p:grpSpPr>
            <a:xfrm rot="639877">
              <a:off x="10801777" y="3359414"/>
              <a:ext cx="754467" cy="1052957"/>
              <a:chOff x="10806405" y="3284240"/>
              <a:chExt cx="754467" cy="1052957"/>
            </a:xfrm>
          </p:grpSpPr>
          <p:sp>
            <p:nvSpPr>
              <p:cNvPr id="65" name="Rectangle 64"/>
              <p:cNvSpPr/>
              <p:nvPr/>
            </p:nvSpPr>
            <p:spPr>
              <a:xfrm rot="2510236">
                <a:off x="10806405" y="4062701"/>
                <a:ext cx="661481" cy="4571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 rot="17157254" flipV="1">
                <a:off x="11011534" y="3787859"/>
                <a:ext cx="1052957" cy="4571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4" name="Rectangle 63"/>
            <p:cNvSpPr/>
            <p:nvPr/>
          </p:nvSpPr>
          <p:spPr>
            <a:xfrm rot="16669839">
              <a:off x="10817371" y="3969500"/>
              <a:ext cx="178720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8565657" y="3775479"/>
            <a:ext cx="725486" cy="1012510"/>
            <a:chOff x="10801777" y="3359414"/>
            <a:chExt cx="754467" cy="1052957"/>
          </a:xfrm>
        </p:grpSpPr>
        <p:grpSp>
          <p:nvGrpSpPr>
            <p:cNvPr id="68" name="Group 67"/>
            <p:cNvGrpSpPr/>
            <p:nvPr/>
          </p:nvGrpSpPr>
          <p:grpSpPr>
            <a:xfrm rot="639877">
              <a:off x="10801777" y="3359414"/>
              <a:ext cx="754467" cy="1052957"/>
              <a:chOff x="10806405" y="3284240"/>
              <a:chExt cx="754467" cy="1052957"/>
            </a:xfrm>
          </p:grpSpPr>
          <p:sp>
            <p:nvSpPr>
              <p:cNvPr id="70" name="Rectangle 69"/>
              <p:cNvSpPr/>
              <p:nvPr/>
            </p:nvSpPr>
            <p:spPr>
              <a:xfrm rot="2510236">
                <a:off x="10806405" y="4062701"/>
                <a:ext cx="661481" cy="4571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/>
              <p:cNvSpPr/>
              <p:nvPr/>
            </p:nvSpPr>
            <p:spPr>
              <a:xfrm rot="17157254" flipV="1">
                <a:off x="11011534" y="3787859"/>
                <a:ext cx="1052957" cy="4571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9" name="Rectangle 68"/>
            <p:cNvSpPr/>
            <p:nvPr/>
          </p:nvSpPr>
          <p:spPr>
            <a:xfrm rot="16669839">
              <a:off x="10817371" y="3969500"/>
              <a:ext cx="178720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8338538" y="5126116"/>
            <a:ext cx="754467" cy="1052957"/>
            <a:chOff x="10801777" y="3359414"/>
            <a:chExt cx="754467" cy="1052957"/>
          </a:xfrm>
        </p:grpSpPr>
        <p:grpSp>
          <p:nvGrpSpPr>
            <p:cNvPr id="73" name="Group 72"/>
            <p:cNvGrpSpPr/>
            <p:nvPr/>
          </p:nvGrpSpPr>
          <p:grpSpPr>
            <a:xfrm rot="639877">
              <a:off x="10801777" y="3359414"/>
              <a:ext cx="754467" cy="1052957"/>
              <a:chOff x="10806405" y="3284240"/>
              <a:chExt cx="754467" cy="1052957"/>
            </a:xfrm>
          </p:grpSpPr>
          <p:sp>
            <p:nvSpPr>
              <p:cNvPr id="75" name="Rectangle 74"/>
              <p:cNvSpPr/>
              <p:nvPr/>
            </p:nvSpPr>
            <p:spPr>
              <a:xfrm rot="2510236">
                <a:off x="10806405" y="4062701"/>
                <a:ext cx="661481" cy="4571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 rot="17157254" flipV="1">
                <a:off x="11011534" y="3787859"/>
                <a:ext cx="1052957" cy="4571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4" name="Rectangle 73"/>
            <p:cNvSpPr/>
            <p:nvPr/>
          </p:nvSpPr>
          <p:spPr>
            <a:xfrm rot="16669839">
              <a:off x="10817371" y="3969500"/>
              <a:ext cx="178720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9926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8" grpId="0" animBg="1"/>
      <p:bldP spid="19" grpId="0" animBg="1"/>
      <p:bldP spid="2" grpId="0" animBg="1"/>
      <p:bldP spid="2" grpId="1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able&#10;&#10;Description generated with very high confidence">
            <a:extLst>
              <a:ext uri="{FF2B5EF4-FFF2-40B4-BE49-F238E27FC236}">
                <a16:creationId xmlns:a16="http://schemas.microsoft.com/office/drawing/2014/main" id="{2C7E9D60-5A78-49E0-A9F4-0AAE01C87E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192" r="-1" b="953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521675F-CC20-4597-8FCB-BC0DBE0B88DA}"/>
              </a:ext>
            </a:extLst>
          </p:cNvPr>
          <p:cNvSpPr txBox="1"/>
          <p:nvPr/>
        </p:nvSpPr>
        <p:spPr>
          <a:xfrm>
            <a:off x="0" y="1849655"/>
            <a:ext cx="78347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7030A0"/>
                </a:solidFill>
                <a:latin typeface="Ekushey Lekhani" panose="02000503000000020004" pitchFamily="2" charset="0"/>
                <a:cs typeface="Ekushey Lekhani" panose="02000503000000020004" pitchFamily="2" charset="0"/>
              </a:rPr>
              <a:t>বাড়ীর কাজ</a:t>
            </a:r>
            <a:endParaRPr lang="en-US" sz="2400" b="1" dirty="0">
              <a:solidFill>
                <a:srgbClr val="7030A0"/>
              </a:solidFill>
              <a:latin typeface="Ekushey Lekhani" panose="02000503000000020004" pitchFamily="2" charset="0"/>
              <a:cs typeface="Ekushey Lekhani" panose="02000503000000020004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4055" y="3366609"/>
            <a:ext cx="767069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Ekushey Lekhani" panose="02000503000000020004" pitchFamily="2" charset="0"/>
                <a:cs typeface="Ekushey Lekhani" panose="02000503000000020004" pitchFamily="2" charset="0"/>
              </a:rPr>
              <a:t>একটি আয়ত ও একটি বর্গ অংকন করে </a:t>
            </a:r>
          </a:p>
          <a:p>
            <a:r>
              <a:rPr lang="en-US" sz="4000" dirty="0">
                <a:latin typeface="Ekushey Lekhani" panose="02000503000000020004" pitchFamily="2" charset="0"/>
                <a:cs typeface="Ekushey Lekhani" panose="02000503000000020004" pitchFamily="2" charset="0"/>
              </a:rPr>
              <a:t>প্রত্যেকটির তিনটি করে বৈশিষ্ট লিখঃ-</a:t>
            </a:r>
            <a:endParaRPr lang="en-US" sz="2400" dirty="0">
              <a:latin typeface="Ekushey Lekhani" panose="02000503000000020004" pitchFamily="2" charset="0"/>
              <a:cs typeface="Ekushey Lekhani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54055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able&#10;&#10;Description generated with very high confidence">
            <a:extLst>
              <a:ext uri="{FF2B5EF4-FFF2-40B4-BE49-F238E27FC236}">
                <a16:creationId xmlns:a16="http://schemas.microsoft.com/office/drawing/2014/main" id="{2C7E9D60-5A78-49E0-A9F4-0AAE01C87E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192" r="-1" b="953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521675F-CC20-4597-8FCB-BC0DBE0B88DA}"/>
              </a:ext>
            </a:extLst>
          </p:cNvPr>
          <p:cNvSpPr txBox="1"/>
          <p:nvPr/>
        </p:nvSpPr>
        <p:spPr>
          <a:xfrm>
            <a:off x="0" y="2861332"/>
            <a:ext cx="783474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9900" b="1" dirty="0">
                <a:solidFill>
                  <a:srgbClr val="7030A0"/>
                </a:solidFill>
              </a:rPr>
              <a:t>সমাপ্ত</a:t>
            </a:r>
            <a:endParaRPr lang="en-US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50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0.gif">
            <a:extLst>
              <a:ext uri="{FF2B5EF4-FFF2-40B4-BE49-F238E27FC236}">
                <a16:creationId xmlns:a16="http://schemas.microsoft.com/office/drawing/2014/main" id="{825FD5AA-B577-4E7C-A661-0678D5CD47E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287CD2A-A287-4F19-8E1D-4C93FCE68CA8}"/>
              </a:ext>
            </a:extLst>
          </p:cNvPr>
          <p:cNvSpPr txBox="1"/>
          <p:nvPr/>
        </p:nvSpPr>
        <p:spPr>
          <a:xfrm>
            <a:off x="0" y="2953063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FF00"/>
                </a:solidFill>
                <a:latin typeface="Ekushey Lekhani" panose="02000503000000020004" pitchFamily="2" charset="0"/>
                <a:cs typeface="Ekushey Lekhani" panose="02000503000000020004" pitchFamily="2" charset="0"/>
              </a:rPr>
              <a:t> </a:t>
            </a:r>
            <a:r>
              <a:rPr lang="bn-BD" sz="9600" dirty="0">
                <a:solidFill>
                  <a:srgbClr val="FFFF00"/>
                </a:solidFill>
                <a:latin typeface="Ekushey Lekhani" panose="02000503000000020004" pitchFamily="2" charset="0"/>
                <a:cs typeface="Ekushey Lekhani" panose="02000503000000020004" pitchFamily="2" charset="0"/>
              </a:rPr>
              <a:t>আজকের পাঠে সবাই কে</a:t>
            </a:r>
            <a:endParaRPr lang="en-US" sz="2800" dirty="0">
              <a:solidFill>
                <a:srgbClr val="FFFF00"/>
              </a:solidFill>
              <a:latin typeface="Ekushey Lekhani" panose="02000503000000020004" pitchFamily="2" charset="0"/>
              <a:cs typeface="Ekushey Lekhani" panose="02000503000000020004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0083" y="2414454"/>
            <a:ext cx="785994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>
                <a:latin typeface="Ekushey Bangla" panose="02000503000000020004" pitchFamily="2" charset="0"/>
                <a:cs typeface="Ekushey Bangla" panose="02000503000000020004" pitchFamily="2" charset="0"/>
              </a:rPr>
              <a:t>স্বাগতম</a:t>
            </a:r>
            <a:endParaRPr lang="en-US" b="1" dirty="0">
              <a:latin typeface="Ekushey Bangla" panose="02000503000000020004" pitchFamily="2" charset="0"/>
              <a:cs typeface="Ekushey Bangla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2345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53" presetClass="exit" presetSubtype="32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151954" y="2530099"/>
            <a:ext cx="6537960" cy="26582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90350" y="2723255"/>
            <a:ext cx="726116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Ekushey Lekhani" panose="02000503000000020004" pitchFamily="2" charset="0"/>
                <a:cs typeface="Ekushey Lekhani" panose="02000503000000020004" pitchFamily="2" charset="0"/>
              </a:rPr>
              <a:t>ননী গোপাল দাস</a:t>
            </a:r>
          </a:p>
          <a:p>
            <a:pPr algn="ctr"/>
            <a:r>
              <a:rPr lang="en-US" sz="3200" dirty="0">
                <a:latin typeface="Ekushey Lekhani" panose="02000503000000020004" pitchFamily="2" charset="0"/>
                <a:cs typeface="Ekushey Lekhani" panose="02000503000000020004" pitchFamily="2" charset="0"/>
              </a:rPr>
              <a:t>সহকারি শিক্ষক</a:t>
            </a:r>
          </a:p>
          <a:p>
            <a:pPr algn="ctr"/>
            <a:r>
              <a:rPr lang="en-US" sz="3200" dirty="0">
                <a:latin typeface="Ekushey Lekhani" panose="02000503000000020004" pitchFamily="2" charset="0"/>
                <a:cs typeface="Ekushey Lekhani" panose="02000503000000020004" pitchFamily="2" charset="0"/>
              </a:rPr>
              <a:t>জারলিয়া সরকারি প্রাথমিক বিদ্যালয়</a:t>
            </a:r>
          </a:p>
          <a:p>
            <a:pPr algn="ctr"/>
            <a:r>
              <a:rPr lang="en-US" sz="3200" dirty="0">
                <a:latin typeface="Ekushey Lekhani" panose="02000503000000020004" pitchFamily="2" charset="0"/>
                <a:cs typeface="Ekushey Lekhani" panose="02000503000000020004" pitchFamily="2" charset="0"/>
              </a:rPr>
              <a:t>দিরাই , সুনামগঞ্জ।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77006" y="838624"/>
            <a:ext cx="5059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Ekushey Bangla" panose="02000503000000020004" pitchFamily="2" charset="0"/>
                <a:cs typeface="Ekushey Bangla" panose="02000503000000020004" pitchFamily="2" charset="0"/>
              </a:rPr>
              <a:t>শিক্ষক পরিচিতি</a:t>
            </a:r>
            <a:endParaRPr lang="en-US" b="1" dirty="0">
              <a:latin typeface="Ekushey Bangla" panose="02000503000000020004" pitchFamily="2" charset="0"/>
              <a:cs typeface="Ekushey Bangla" panose="02000503000000020004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8C4B6A-3FEB-4A3F-A464-21B0FF365F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595" y="174074"/>
            <a:ext cx="22810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37685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45920" y="1356360"/>
            <a:ext cx="9540240" cy="440436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803" y="1071265"/>
            <a:ext cx="6589277" cy="49355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94760" y="517267"/>
            <a:ext cx="45110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tx2"/>
                </a:solidFill>
                <a:latin typeface="Ekushey Bangla" panose="02000503000000020004" pitchFamily="2" charset="0"/>
                <a:cs typeface="Ekushey Bangla" panose="02000503000000020004" pitchFamily="2" charset="0"/>
              </a:rPr>
              <a:t>পাঠ পরিচিতি</a:t>
            </a:r>
            <a:endParaRPr lang="en-US" sz="2000" b="1" dirty="0">
              <a:solidFill>
                <a:schemeClr val="tx2"/>
              </a:solidFill>
              <a:latin typeface="Ekushey Bangla" panose="02000503000000020004" pitchFamily="2" charset="0"/>
              <a:cs typeface="Ekushey Bangla" panose="02000503000000020004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7840" y="1532930"/>
            <a:ext cx="673608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Ekushey Lekhani" panose="02000503000000020004" pitchFamily="2" charset="0"/>
                <a:cs typeface="Ekushey Lekhani" panose="02000503000000020004" pitchFamily="2" charset="0"/>
              </a:rPr>
              <a:t>শ্রেণিঃ পঞ্চম</a:t>
            </a:r>
          </a:p>
          <a:p>
            <a:r>
              <a:rPr lang="en-US" sz="4400" dirty="0">
                <a:solidFill>
                  <a:srgbClr val="002060"/>
                </a:solidFill>
                <a:latin typeface="Ekushey Lekhani" panose="02000503000000020004" pitchFamily="2" charset="0"/>
                <a:cs typeface="Ekushey Lekhani" panose="02000503000000020004" pitchFamily="2" charset="0"/>
              </a:rPr>
              <a:t>বিষয়ঃ প্রাথমিক গণিত</a:t>
            </a:r>
          </a:p>
          <a:p>
            <a:r>
              <a:rPr lang="en-US" sz="4400" dirty="0">
                <a:solidFill>
                  <a:srgbClr val="002060"/>
                </a:solidFill>
                <a:latin typeface="Ekushey Lekhani" panose="02000503000000020004" pitchFamily="2" charset="0"/>
                <a:cs typeface="Ekushey Lekhani" panose="02000503000000020004" pitchFamily="2" charset="0"/>
              </a:rPr>
              <a:t>অধ্যায়ঃ ১০</a:t>
            </a:r>
          </a:p>
          <a:p>
            <a:r>
              <a:rPr lang="en-US" sz="4400" dirty="0">
                <a:solidFill>
                  <a:srgbClr val="002060"/>
                </a:solidFill>
                <a:latin typeface="Ekushey Lekhani" panose="02000503000000020004" pitchFamily="2" charset="0"/>
                <a:cs typeface="Ekushey Lekhani" panose="02000503000000020004" pitchFamily="2" charset="0"/>
              </a:rPr>
              <a:t>পাঠঃ আয়ত ও বর্গ</a:t>
            </a:r>
          </a:p>
          <a:p>
            <a:r>
              <a:rPr lang="en-US" sz="4400" dirty="0">
                <a:solidFill>
                  <a:srgbClr val="002060"/>
                </a:solidFill>
                <a:latin typeface="Ekushey Lekhani" panose="02000503000000020004" pitchFamily="2" charset="0"/>
                <a:cs typeface="Ekushey Lekhani" panose="02000503000000020004" pitchFamily="2" charset="0"/>
              </a:rPr>
              <a:t>পৃষ্ঠাঃ ১০১।</a:t>
            </a:r>
          </a:p>
        </p:txBody>
      </p:sp>
    </p:spTree>
    <p:extLst>
      <p:ext uri="{BB962C8B-B14F-4D97-AF65-F5344CB8AC3E}">
        <p14:creationId xmlns:p14="http://schemas.microsoft.com/office/powerpoint/2010/main" val="121496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905000" y="1051560"/>
            <a:ext cx="8625840" cy="367284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138180" y="1507403"/>
            <a:ext cx="3851644" cy="1241745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Ekushey Bangla" panose="02000503000000020004" pitchFamily="2" charset="0"/>
                <a:cs typeface="Ekushey Bangla" panose="02000503000000020004" pitchFamily="2" charset="0"/>
              </a:rPr>
              <a:t>শিখনফল</a:t>
            </a:r>
            <a:endParaRPr lang="en-US" b="1" dirty="0">
              <a:solidFill>
                <a:schemeClr val="bg1"/>
              </a:solidFill>
              <a:latin typeface="Ekushey Bangla" panose="02000503000000020004" pitchFamily="2" charset="0"/>
              <a:cs typeface="Ekushey Bangla" panose="02000503000000020004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F9EDF0F-C82A-48B3-9399-93E30D6B48F6}"/>
              </a:ext>
            </a:extLst>
          </p:cNvPr>
          <p:cNvGrpSpPr/>
          <p:nvPr/>
        </p:nvGrpSpPr>
        <p:grpSpPr>
          <a:xfrm>
            <a:off x="2094873" y="1343456"/>
            <a:ext cx="4123047" cy="1557547"/>
            <a:chOff x="1543242" y="688462"/>
            <a:chExt cx="4145323" cy="1600374"/>
          </a:xfrm>
        </p:grpSpPr>
        <p:sp>
          <p:nvSpPr>
            <p:cNvPr id="3" name="Freeform: Shape 25">
              <a:extLst>
                <a:ext uri="{FF2B5EF4-FFF2-40B4-BE49-F238E27FC236}">
                  <a16:creationId xmlns:a16="http://schemas.microsoft.com/office/drawing/2014/main" id="{28D15D18-648A-42E4-BF22-01898E8B0AC0}"/>
                </a:ext>
              </a:extLst>
            </p:cNvPr>
            <p:cNvSpPr/>
            <p:nvPr/>
          </p:nvSpPr>
          <p:spPr>
            <a:xfrm rot="16200000">
              <a:off x="4522709" y="1122979"/>
              <a:ext cx="1561514" cy="770199"/>
            </a:xfrm>
            <a:custGeom>
              <a:avLst/>
              <a:gdLst>
                <a:gd name="connsiteX0" fmla="*/ 1561514 w 1561514"/>
                <a:gd name="connsiteY0" fmla="*/ 0 h 641295"/>
                <a:gd name="connsiteX1" fmla="*/ 1561514 w 1561514"/>
                <a:gd name="connsiteY1" fmla="*/ 641295 h 641295"/>
                <a:gd name="connsiteX2" fmla="*/ 1090247 w 1561514"/>
                <a:gd name="connsiteY2" fmla="*/ 641295 h 641295"/>
                <a:gd name="connsiteX3" fmla="*/ 1083959 w 1561514"/>
                <a:gd name="connsiteY3" fmla="*/ 578925 h 641295"/>
                <a:gd name="connsiteX4" fmla="*/ 780757 w 1561514"/>
                <a:gd name="connsiteY4" fmla="*/ 331808 h 641295"/>
                <a:gd name="connsiteX5" fmla="*/ 477555 w 1561514"/>
                <a:gd name="connsiteY5" fmla="*/ 578925 h 641295"/>
                <a:gd name="connsiteX6" fmla="*/ 471267 w 1561514"/>
                <a:gd name="connsiteY6" fmla="*/ 641295 h 641295"/>
                <a:gd name="connsiteX7" fmla="*/ 0 w 1561514"/>
                <a:gd name="connsiteY7" fmla="*/ 641295 h 641295"/>
                <a:gd name="connsiteX8" fmla="*/ 0 w 1561514"/>
                <a:gd name="connsiteY8" fmla="*/ 0 h 641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1514" h="641295">
                  <a:moveTo>
                    <a:pt x="1561514" y="0"/>
                  </a:moveTo>
                  <a:lnTo>
                    <a:pt x="1561514" y="641295"/>
                  </a:lnTo>
                  <a:lnTo>
                    <a:pt x="1090247" y="641295"/>
                  </a:lnTo>
                  <a:lnTo>
                    <a:pt x="1083959" y="578925"/>
                  </a:lnTo>
                  <a:cubicBezTo>
                    <a:pt x="1055100" y="437896"/>
                    <a:pt x="930318" y="331808"/>
                    <a:pt x="780757" y="331808"/>
                  </a:cubicBezTo>
                  <a:cubicBezTo>
                    <a:pt x="631196" y="331808"/>
                    <a:pt x="506413" y="437896"/>
                    <a:pt x="477555" y="578925"/>
                  </a:cubicBezTo>
                  <a:lnTo>
                    <a:pt x="471267" y="641295"/>
                  </a:lnTo>
                  <a:lnTo>
                    <a:pt x="0" y="6412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22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4A22F80-88B5-42CC-B09D-C7930205BCCA}"/>
                </a:ext>
              </a:extLst>
            </p:cNvPr>
            <p:cNvGrpSpPr/>
            <p:nvPr/>
          </p:nvGrpSpPr>
          <p:grpSpPr>
            <a:xfrm>
              <a:off x="1543242" y="688462"/>
              <a:ext cx="3914382" cy="1572240"/>
              <a:chOff x="777702" y="1028704"/>
              <a:chExt cx="3914382" cy="1572240"/>
            </a:xfrm>
          </p:grpSpPr>
          <p:sp>
            <p:nvSpPr>
              <p:cNvPr id="5" name="Freeform: Shape 9">
                <a:extLst>
                  <a:ext uri="{FF2B5EF4-FFF2-40B4-BE49-F238E27FC236}">
                    <a16:creationId xmlns:a16="http://schemas.microsoft.com/office/drawing/2014/main" id="{8A9B883D-EF96-429C-A314-F138863FD1A4}"/>
                  </a:ext>
                </a:extLst>
              </p:cNvPr>
              <p:cNvSpPr/>
              <p:nvPr/>
            </p:nvSpPr>
            <p:spPr>
              <a:xfrm rot="16200000">
                <a:off x="1954136" y="-137004"/>
                <a:ext cx="1561514" cy="3914382"/>
              </a:xfrm>
              <a:custGeom>
                <a:avLst/>
                <a:gdLst>
                  <a:gd name="connsiteX0" fmla="*/ 1561514 w 1561514"/>
                  <a:gd name="connsiteY0" fmla="*/ 260258 h 3914382"/>
                  <a:gd name="connsiteX1" fmla="*/ 1561514 w 1561514"/>
                  <a:gd name="connsiteY1" fmla="*/ 3914382 h 3914382"/>
                  <a:gd name="connsiteX2" fmla="*/ 1090247 w 1561514"/>
                  <a:gd name="connsiteY2" fmla="*/ 3914382 h 3914382"/>
                  <a:gd name="connsiteX3" fmla="*/ 1083959 w 1561514"/>
                  <a:gd name="connsiteY3" fmla="*/ 3852012 h 3914382"/>
                  <a:gd name="connsiteX4" fmla="*/ 780757 w 1561514"/>
                  <a:gd name="connsiteY4" fmla="*/ 3604895 h 3914382"/>
                  <a:gd name="connsiteX5" fmla="*/ 477555 w 1561514"/>
                  <a:gd name="connsiteY5" fmla="*/ 3852012 h 3914382"/>
                  <a:gd name="connsiteX6" fmla="*/ 471267 w 1561514"/>
                  <a:gd name="connsiteY6" fmla="*/ 3914382 h 3914382"/>
                  <a:gd name="connsiteX7" fmla="*/ 0 w 1561514"/>
                  <a:gd name="connsiteY7" fmla="*/ 3914382 h 3914382"/>
                  <a:gd name="connsiteX8" fmla="*/ 0 w 1561514"/>
                  <a:gd name="connsiteY8" fmla="*/ 260258 h 3914382"/>
                  <a:gd name="connsiteX9" fmla="*/ 260258 w 1561514"/>
                  <a:gd name="connsiteY9" fmla="*/ 0 h 3914382"/>
                  <a:gd name="connsiteX10" fmla="*/ 1301256 w 1561514"/>
                  <a:gd name="connsiteY10" fmla="*/ 0 h 3914382"/>
                  <a:gd name="connsiteX11" fmla="*/ 1561514 w 1561514"/>
                  <a:gd name="connsiteY11" fmla="*/ 260258 h 3914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61514" h="3914382">
                    <a:moveTo>
                      <a:pt x="1561514" y="260258"/>
                    </a:moveTo>
                    <a:lnTo>
                      <a:pt x="1561514" y="3914382"/>
                    </a:lnTo>
                    <a:lnTo>
                      <a:pt x="1090247" y="3914382"/>
                    </a:lnTo>
                    <a:lnTo>
                      <a:pt x="1083959" y="3852012"/>
                    </a:lnTo>
                    <a:cubicBezTo>
                      <a:pt x="1055100" y="3710983"/>
                      <a:pt x="930318" y="3604895"/>
                      <a:pt x="780757" y="3604895"/>
                    </a:cubicBezTo>
                    <a:cubicBezTo>
                      <a:pt x="631196" y="3604895"/>
                      <a:pt x="506413" y="3710983"/>
                      <a:pt x="477555" y="3852012"/>
                    </a:cubicBezTo>
                    <a:lnTo>
                      <a:pt x="471267" y="3914382"/>
                    </a:lnTo>
                    <a:lnTo>
                      <a:pt x="0" y="3914382"/>
                    </a:lnTo>
                    <a:lnTo>
                      <a:pt x="0" y="260258"/>
                    </a:lnTo>
                    <a:cubicBezTo>
                      <a:pt x="0" y="116521"/>
                      <a:pt x="116521" y="0"/>
                      <a:pt x="260258" y="0"/>
                    </a:cubicBezTo>
                    <a:lnTo>
                      <a:pt x="1301256" y="0"/>
                    </a:lnTo>
                    <a:cubicBezTo>
                      <a:pt x="1444993" y="0"/>
                      <a:pt x="1561514" y="116521"/>
                      <a:pt x="1561514" y="26025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6" name="Freeform: Shape 8">
                <a:extLst>
                  <a:ext uri="{FF2B5EF4-FFF2-40B4-BE49-F238E27FC236}">
                    <a16:creationId xmlns:a16="http://schemas.microsoft.com/office/drawing/2014/main" id="{C328BB9E-BA83-4487-A40C-3640C9EA6DB8}"/>
                  </a:ext>
                </a:extLst>
              </p:cNvPr>
              <p:cNvSpPr/>
              <p:nvPr/>
            </p:nvSpPr>
            <p:spPr>
              <a:xfrm rot="16200000">
                <a:off x="2224376" y="11313"/>
                <a:ext cx="1261403" cy="3674013"/>
              </a:xfrm>
              <a:custGeom>
                <a:avLst/>
                <a:gdLst>
                  <a:gd name="connsiteX0" fmla="*/ 1261403 w 1261403"/>
                  <a:gd name="connsiteY0" fmla="*/ 210238 h 3674013"/>
                  <a:gd name="connsiteX1" fmla="*/ 1261403 w 1261403"/>
                  <a:gd name="connsiteY1" fmla="*/ 3674013 h 3674013"/>
                  <a:gd name="connsiteX2" fmla="*/ 940190 w 1261403"/>
                  <a:gd name="connsiteY2" fmla="*/ 3674013 h 3674013"/>
                  <a:gd name="connsiteX3" fmla="*/ 933902 w 1261403"/>
                  <a:gd name="connsiteY3" fmla="*/ 3611645 h 3674013"/>
                  <a:gd name="connsiteX4" fmla="*/ 630700 w 1261403"/>
                  <a:gd name="connsiteY4" fmla="*/ 3364528 h 3674013"/>
                  <a:gd name="connsiteX5" fmla="*/ 327498 w 1261403"/>
                  <a:gd name="connsiteY5" fmla="*/ 3611645 h 3674013"/>
                  <a:gd name="connsiteX6" fmla="*/ 321211 w 1261403"/>
                  <a:gd name="connsiteY6" fmla="*/ 3674013 h 3674013"/>
                  <a:gd name="connsiteX7" fmla="*/ 0 w 1261403"/>
                  <a:gd name="connsiteY7" fmla="*/ 3674013 h 3674013"/>
                  <a:gd name="connsiteX8" fmla="*/ 0 w 1261403"/>
                  <a:gd name="connsiteY8" fmla="*/ 210238 h 3674013"/>
                  <a:gd name="connsiteX9" fmla="*/ 210238 w 1261403"/>
                  <a:gd name="connsiteY9" fmla="*/ 0 h 3674013"/>
                  <a:gd name="connsiteX10" fmla="*/ 1051165 w 1261403"/>
                  <a:gd name="connsiteY10" fmla="*/ 0 h 3674013"/>
                  <a:gd name="connsiteX11" fmla="*/ 1261403 w 1261403"/>
                  <a:gd name="connsiteY11" fmla="*/ 210238 h 3674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1403" h="3674013">
                    <a:moveTo>
                      <a:pt x="1261403" y="210238"/>
                    </a:moveTo>
                    <a:lnTo>
                      <a:pt x="1261403" y="3674013"/>
                    </a:lnTo>
                    <a:lnTo>
                      <a:pt x="940190" y="3674013"/>
                    </a:lnTo>
                    <a:lnTo>
                      <a:pt x="933902" y="3611645"/>
                    </a:lnTo>
                    <a:cubicBezTo>
                      <a:pt x="905044" y="3470616"/>
                      <a:pt x="780261" y="3364528"/>
                      <a:pt x="630700" y="3364528"/>
                    </a:cubicBezTo>
                    <a:cubicBezTo>
                      <a:pt x="481139" y="3364528"/>
                      <a:pt x="356357" y="3470616"/>
                      <a:pt x="327498" y="3611645"/>
                    </a:cubicBezTo>
                    <a:lnTo>
                      <a:pt x="321211" y="3674013"/>
                    </a:lnTo>
                    <a:lnTo>
                      <a:pt x="0" y="3674013"/>
                    </a:lnTo>
                    <a:lnTo>
                      <a:pt x="0" y="210238"/>
                    </a:lnTo>
                    <a:cubicBezTo>
                      <a:pt x="0" y="94127"/>
                      <a:pt x="94127" y="0"/>
                      <a:pt x="210238" y="0"/>
                    </a:cubicBezTo>
                    <a:lnTo>
                      <a:pt x="1051165" y="0"/>
                    </a:lnTo>
                    <a:cubicBezTo>
                      <a:pt x="1167276" y="0"/>
                      <a:pt x="1261403" y="94127"/>
                      <a:pt x="1261403" y="210238"/>
                    </a:cubicBezTo>
                    <a:close/>
                  </a:path>
                </a:pathLst>
              </a:custGeom>
              <a:solidFill>
                <a:srgbClr val="7030A0">
                  <a:alpha val="1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7" name="Left Bracket 12">
                <a:extLst>
                  <a:ext uri="{FF2B5EF4-FFF2-40B4-BE49-F238E27FC236}">
                    <a16:creationId xmlns:a16="http://schemas.microsoft.com/office/drawing/2014/main" id="{9A036B36-32C2-451B-BCB8-E0DF87143723}"/>
                  </a:ext>
                </a:extLst>
              </p:cNvPr>
              <p:cNvSpPr/>
              <p:nvPr/>
            </p:nvSpPr>
            <p:spPr>
              <a:xfrm>
                <a:off x="903184" y="1092183"/>
                <a:ext cx="3788898" cy="1434903"/>
              </a:xfrm>
              <a:custGeom>
                <a:avLst/>
                <a:gdLst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4013" h="1434903" stroke="0" extrusionOk="0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  <a:lnTo>
                      <a:pt x="3674013" y="1434903"/>
                    </a:lnTo>
                    <a:close/>
                  </a:path>
                  <a:path w="3674013" h="1434903" fill="none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</a:path>
                </a:pathLst>
              </a:custGeom>
              <a:ln w="9525">
                <a:solidFill>
                  <a:schemeClr val="bg1">
                    <a:lumMod val="9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8" name="TextBox 84">
                <a:extLst>
                  <a:ext uri="{FF2B5EF4-FFF2-40B4-BE49-F238E27FC236}">
                    <a16:creationId xmlns:a16="http://schemas.microsoft.com/office/drawing/2014/main" id="{936A1819-B2E6-4463-837D-56D1EEC9E752}"/>
                  </a:ext>
                </a:extLst>
              </p:cNvPr>
              <p:cNvSpPr txBox="1"/>
              <p:nvPr/>
            </p:nvSpPr>
            <p:spPr>
              <a:xfrm>
                <a:off x="1502637" y="1028704"/>
                <a:ext cx="3189445" cy="1446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88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sp>
        <p:nvSpPr>
          <p:cNvPr id="10" name="Rounded Rectangle 9"/>
          <p:cNvSpPr/>
          <p:nvPr/>
        </p:nvSpPr>
        <p:spPr>
          <a:xfrm>
            <a:off x="2075440" y="3130996"/>
            <a:ext cx="3914383" cy="1241745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Ekushey Lekhani" panose="02000503000000020004" pitchFamily="2" charset="0"/>
                <a:cs typeface="Ekushey Lekhani" panose="02000503000000020004" pitchFamily="2" charset="0"/>
              </a:rPr>
              <a:t>সামান্তরিক, রম্বস, আয়ত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Ekushey Lekhani" panose="02000503000000020004" pitchFamily="2" charset="0"/>
                <a:cs typeface="Ekushey Lekhani" panose="02000503000000020004" pitchFamily="2" charset="0"/>
              </a:rPr>
              <a:t> ও বর্গ আঁকতে পারবে।</a:t>
            </a:r>
            <a:endParaRPr lang="en-US" sz="2000" dirty="0">
              <a:solidFill>
                <a:schemeClr val="bg1"/>
              </a:solidFill>
              <a:latin typeface="Ekushey Lekhani" panose="02000503000000020004" pitchFamily="2" charset="0"/>
              <a:cs typeface="Ekushey Lekhani" panose="02000503000000020004" pitchFamily="2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F9EDF0F-C82A-48B3-9399-93E30D6B48F6}"/>
              </a:ext>
            </a:extLst>
          </p:cNvPr>
          <p:cNvGrpSpPr/>
          <p:nvPr/>
        </p:nvGrpSpPr>
        <p:grpSpPr>
          <a:xfrm>
            <a:off x="2075441" y="2994875"/>
            <a:ext cx="4158306" cy="1547108"/>
            <a:chOff x="1543242" y="699188"/>
            <a:chExt cx="4145323" cy="1589648"/>
          </a:xfrm>
        </p:grpSpPr>
        <p:sp>
          <p:nvSpPr>
            <p:cNvPr id="13" name="Freeform: Shape 25">
              <a:extLst>
                <a:ext uri="{FF2B5EF4-FFF2-40B4-BE49-F238E27FC236}">
                  <a16:creationId xmlns:a16="http://schemas.microsoft.com/office/drawing/2014/main" id="{28D15D18-648A-42E4-BF22-01898E8B0AC0}"/>
                </a:ext>
              </a:extLst>
            </p:cNvPr>
            <p:cNvSpPr/>
            <p:nvPr/>
          </p:nvSpPr>
          <p:spPr>
            <a:xfrm rot="16200000">
              <a:off x="4522709" y="1122979"/>
              <a:ext cx="1561514" cy="770199"/>
            </a:xfrm>
            <a:custGeom>
              <a:avLst/>
              <a:gdLst>
                <a:gd name="connsiteX0" fmla="*/ 1561514 w 1561514"/>
                <a:gd name="connsiteY0" fmla="*/ 0 h 641295"/>
                <a:gd name="connsiteX1" fmla="*/ 1561514 w 1561514"/>
                <a:gd name="connsiteY1" fmla="*/ 641295 h 641295"/>
                <a:gd name="connsiteX2" fmla="*/ 1090247 w 1561514"/>
                <a:gd name="connsiteY2" fmla="*/ 641295 h 641295"/>
                <a:gd name="connsiteX3" fmla="*/ 1083959 w 1561514"/>
                <a:gd name="connsiteY3" fmla="*/ 578925 h 641295"/>
                <a:gd name="connsiteX4" fmla="*/ 780757 w 1561514"/>
                <a:gd name="connsiteY4" fmla="*/ 331808 h 641295"/>
                <a:gd name="connsiteX5" fmla="*/ 477555 w 1561514"/>
                <a:gd name="connsiteY5" fmla="*/ 578925 h 641295"/>
                <a:gd name="connsiteX6" fmla="*/ 471267 w 1561514"/>
                <a:gd name="connsiteY6" fmla="*/ 641295 h 641295"/>
                <a:gd name="connsiteX7" fmla="*/ 0 w 1561514"/>
                <a:gd name="connsiteY7" fmla="*/ 641295 h 641295"/>
                <a:gd name="connsiteX8" fmla="*/ 0 w 1561514"/>
                <a:gd name="connsiteY8" fmla="*/ 0 h 641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1514" h="641295">
                  <a:moveTo>
                    <a:pt x="1561514" y="0"/>
                  </a:moveTo>
                  <a:lnTo>
                    <a:pt x="1561514" y="641295"/>
                  </a:lnTo>
                  <a:lnTo>
                    <a:pt x="1090247" y="641295"/>
                  </a:lnTo>
                  <a:lnTo>
                    <a:pt x="1083959" y="578925"/>
                  </a:lnTo>
                  <a:cubicBezTo>
                    <a:pt x="1055100" y="437896"/>
                    <a:pt x="930318" y="331808"/>
                    <a:pt x="780757" y="331808"/>
                  </a:cubicBezTo>
                  <a:cubicBezTo>
                    <a:pt x="631196" y="331808"/>
                    <a:pt x="506413" y="437896"/>
                    <a:pt x="477555" y="578925"/>
                  </a:cubicBezTo>
                  <a:lnTo>
                    <a:pt x="471267" y="641295"/>
                  </a:lnTo>
                  <a:lnTo>
                    <a:pt x="0" y="6412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22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4A22F80-88B5-42CC-B09D-C7930205BCCA}"/>
                </a:ext>
              </a:extLst>
            </p:cNvPr>
            <p:cNvGrpSpPr/>
            <p:nvPr/>
          </p:nvGrpSpPr>
          <p:grpSpPr>
            <a:xfrm>
              <a:off x="1543242" y="699188"/>
              <a:ext cx="3914382" cy="1561514"/>
              <a:chOff x="777702" y="1039430"/>
              <a:chExt cx="3914382" cy="1561514"/>
            </a:xfrm>
          </p:grpSpPr>
          <p:sp>
            <p:nvSpPr>
              <p:cNvPr id="15" name="Freeform: Shape 9">
                <a:extLst>
                  <a:ext uri="{FF2B5EF4-FFF2-40B4-BE49-F238E27FC236}">
                    <a16:creationId xmlns:a16="http://schemas.microsoft.com/office/drawing/2014/main" id="{8A9B883D-EF96-429C-A314-F138863FD1A4}"/>
                  </a:ext>
                </a:extLst>
              </p:cNvPr>
              <p:cNvSpPr/>
              <p:nvPr/>
            </p:nvSpPr>
            <p:spPr>
              <a:xfrm rot="16200000">
                <a:off x="1954136" y="-137004"/>
                <a:ext cx="1561514" cy="3914382"/>
              </a:xfrm>
              <a:custGeom>
                <a:avLst/>
                <a:gdLst>
                  <a:gd name="connsiteX0" fmla="*/ 1561514 w 1561514"/>
                  <a:gd name="connsiteY0" fmla="*/ 260258 h 3914382"/>
                  <a:gd name="connsiteX1" fmla="*/ 1561514 w 1561514"/>
                  <a:gd name="connsiteY1" fmla="*/ 3914382 h 3914382"/>
                  <a:gd name="connsiteX2" fmla="*/ 1090247 w 1561514"/>
                  <a:gd name="connsiteY2" fmla="*/ 3914382 h 3914382"/>
                  <a:gd name="connsiteX3" fmla="*/ 1083959 w 1561514"/>
                  <a:gd name="connsiteY3" fmla="*/ 3852012 h 3914382"/>
                  <a:gd name="connsiteX4" fmla="*/ 780757 w 1561514"/>
                  <a:gd name="connsiteY4" fmla="*/ 3604895 h 3914382"/>
                  <a:gd name="connsiteX5" fmla="*/ 477555 w 1561514"/>
                  <a:gd name="connsiteY5" fmla="*/ 3852012 h 3914382"/>
                  <a:gd name="connsiteX6" fmla="*/ 471267 w 1561514"/>
                  <a:gd name="connsiteY6" fmla="*/ 3914382 h 3914382"/>
                  <a:gd name="connsiteX7" fmla="*/ 0 w 1561514"/>
                  <a:gd name="connsiteY7" fmla="*/ 3914382 h 3914382"/>
                  <a:gd name="connsiteX8" fmla="*/ 0 w 1561514"/>
                  <a:gd name="connsiteY8" fmla="*/ 260258 h 3914382"/>
                  <a:gd name="connsiteX9" fmla="*/ 260258 w 1561514"/>
                  <a:gd name="connsiteY9" fmla="*/ 0 h 3914382"/>
                  <a:gd name="connsiteX10" fmla="*/ 1301256 w 1561514"/>
                  <a:gd name="connsiteY10" fmla="*/ 0 h 3914382"/>
                  <a:gd name="connsiteX11" fmla="*/ 1561514 w 1561514"/>
                  <a:gd name="connsiteY11" fmla="*/ 260258 h 3914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61514" h="3914382">
                    <a:moveTo>
                      <a:pt x="1561514" y="260258"/>
                    </a:moveTo>
                    <a:lnTo>
                      <a:pt x="1561514" y="3914382"/>
                    </a:lnTo>
                    <a:lnTo>
                      <a:pt x="1090247" y="3914382"/>
                    </a:lnTo>
                    <a:lnTo>
                      <a:pt x="1083959" y="3852012"/>
                    </a:lnTo>
                    <a:cubicBezTo>
                      <a:pt x="1055100" y="3710983"/>
                      <a:pt x="930318" y="3604895"/>
                      <a:pt x="780757" y="3604895"/>
                    </a:cubicBezTo>
                    <a:cubicBezTo>
                      <a:pt x="631196" y="3604895"/>
                      <a:pt x="506413" y="3710983"/>
                      <a:pt x="477555" y="3852012"/>
                    </a:cubicBezTo>
                    <a:lnTo>
                      <a:pt x="471267" y="3914382"/>
                    </a:lnTo>
                    <a:lnTo>
                      <a:pt x="0" y="3914382"/>
                    </a:lnTo>
                    <a:lnTo>
                      <a:pt x="0" y="260258"/>
                    </a:lnTo>
                    <a:cubicBezTo>
                      <a:pt x="0" y="116521"/>
                      <a:pt x="116521" y="0"/>
                      <a:pt x="260258" y="0"/>
                    </a:cubicBezTo>
                    <a:lnTo>
                      <a:pt x="1301256" y="0"/>
                    </a:lnTo>
                    <a:cubicBezTo>
                      <a:pt x="1444993" y="0"/>
                      <a:pt x="1561514" y="116521"/>
                      <a:pt x="1561514" y="26025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6" name="Freeform: Shape 8">
                <a:extLst>
                  <a:ext uri="{FF2B5EF4-FFF2-40B4-BE49-F238E27FC236}">
                    <a16:creationId xmlns:a16="http://schemas.microsoft.com/office/drawing/2014/main" id="{C328BB9E-BA83-4487-A40C-3640C9EA6DB8}"/>
                  </a:ext>
                </a:extLst>
              </p:cNvPr>
              <p:cNvSpPr/>
              <p:nvPr/>
            </p:nvSpPr>
            <p:spPr>
              <a:xfrm rot="16200000">
                <a:off x="2224376" y="11313"/>
                <a:ext cx="1261403" cy="3674013"/>
              </a:xfrm>
              <a:custGeom>
                <a:avLst/>
                <a:gdLst>
                  <a:gd name="connsiteX0" fmla="*/ 1261403 w 1261403"/>
                  <a:gd name="connsiteY0" fmla="*/ 210238 h 3674013"/>
                  <a:gd name="connsiteX1" fmla="*/ 1261403 w 1261403"/>
                  <a:gd name="connsiteY1" fmla="*/ 3674013 h 3674013"/>
                  <a:gd name="connsiteX2" fmla="*/ 940190 w 1261403"/>
                  <a:gd name="connsiteY2" fmla="*/ 3674013 h 3674013"/>
                  <a:gd name="connsiteX3" fmla="*/ 933902 w 1261403"/>
                  <a:gd name="connsiteY3" fmla="*/ 3611645 h 3674013"/>
                  <a:gd name="connsiteX4" fmla="*/ 630700 w 1261403"/>
                  <a:gd name="connsiteY4" fmla="*/ 3364528 h 3674013"/>
                  <a:gd name="connsiteX5" fmla="*/ 327498 w 1261403"/>
                  <a:gd name="connsiteY5" fmla="*/ 3611645 h 3674013"/>
                  <a:gd name="connsiteX6" fmla="*/ 321211 w 1261403"/>
                  <a:gd name="connsiteY6" fmla="*/ 3674013 h 3674013"/>
                  <a:gd name="connsiteX7" fmla="*/ 0 w 1261403"/>
                  <a:gd name="connsiteY7" fmla="*/ 3674013 h 3674013"/>
                  <a:gd name="connsiteX8" fmla="*/ 0 w 1261403"/>
                  <a:gd name="connsiteY8" fmla="*/ 210238 h 3674013"/>
                  <a:gd name="connsiteX9" fmla="*/ 210238 w 1261403"/>
                  <a:gd name="connsiteY9" fmla="*/ 0 h 3674013"/>
                  <a:gd name="connsiteX10" fmla="*/ 1051165 w 1261403"/>
                  <a:gd name="connsiteY10" fmla="*/ 0 h 3674013"/>
                  <a:gd name="connsiteX11" fmla="*/ 1261403 w 1261403"/>
                  <a:gd name="connsiteY11" fmla="*/ 210238 h 3674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1403" h="3674013">
                    <a:moveTo>
                      <a:pt x="1261403" y="210238"/>
                    </a:moveTo>
                    <a:lnTo>
                      <a:pt x="1261403" y="3674013"/>
                    </a:lnTo>
                    <a:lnTo>
                      <a:pt x="940190" y="3674013"/>
                    </a:lnTo>
                    <a:lnTo>
                      <a:pt x="933902" y="3611645"/>
                    </a:lnTo>
                    <a:cubicBezTo>
                      <a:pt x="905044" y="3470616"/>
                      <a:pt x="780261" y="3364528"/>
                      <a:pt x="630700" y="3364528"/>
                    </a:cubicBezTo>
                    <a:cubicBezTo>
                      <a:pt x="481139" y="3364528"/>
                      <a:pt x="356357" y="3470616"/>
                      <a:pt x="327498" y="3611645"/>
                    </a:cubicBezTo>
                    <a:lnTo>
                      <a:pt x="321211" y="3674013"/>
                    </a:lnTo>
                    <a:lnTo>
                      <a:pt x="0" y="3674013"/>
                    </a:lnTo>
                    <a:lnTo>
                      <a:pt x="0" y="210238"/>
                    </a:lnTo>
                    <a:cubicBezTo>
                      <a:pt x="0" y="94127"/>
                      <a:pt x="94127" y="0"/>
                      <a:pt x="210238" y="0"/>
                    </a:cubicBezTo>
                    <a:lnTo>
                      <a:pt x="1051165" y="0"/>
                    </a:lnTo>
                    <a:cubicBezTo>
                      <a:pt x="1167276" y="0"/>
                      <a:pt x="1261403" y="94127"/>
                      <a:pt x="1261403" y="210238"/>
                    </a:cubicBezTo>
                    <a:close/>
                  </a:path>
                </a:pathLst>
              </a:custGeom>
              <a:solidFill>
                <a:srgbClr val="7030A0">
                  <a:alpha val="1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17" name="Left Bracket 12">
                <a:extLst>
                  <a:ext uri="{FF2B5EF4-FFF2-40B4-BE49-F238E27FC236}">
                    <a16:creationId xmlns:a16="http://schemas.microsoft.com/office/drawing/2014/main" id="{9A036B36-32C2-451B-BCB8-E0DF87143723}"/>
                  </a:ext>
                </a:extLst>
              </p:cNvPr>
              <p:cNvSpPr/>
              <p:nvPr/>
            </p:nvSpPr>
            <p:spPr>
              <a:xfrm>
                <a:off x="903184" y="1092183"/>
                <a:ext cx="3788898" cy="1434903"/>
              </a:xfrm>
              <a:custGeom>
                <a:avLst/>
                <a:gdLst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4013" h="1434903" stroke="0" extrusionOk="0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  <a:lnTo>
                      <a:pt x="3674013" y="1434903"/>
                    </a:lnTo>
                    <a:close/>
                  </a:path>
                  <a:path w="3674013" h="1434903" fill="none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</a:path>
                </a:pathLst>
              </a:custGeom>
              <a:ln w="9525">
                <a:solidFill>
                  <a:schemeClr val="bg1">
                    <a:lumMod val="9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8" name="TextBox 84">
                <a:extLst>
                  <a:ext uri="{FF2B5EF4-FFF2-40B4-BE49-F238E27FC236}">
                    <a16:creationId xmlns:a16="http://schemas.microsoft.com/office/drawing/2014/main" id="{936A1819-B2E6-4463-837D-56D1EEC9E752}"/>
                  </a:ext>
                </a:extLst>
              </p:cNvPr>
              <p:cNvSpPr txBox="1"/>
              <p:nvPr/>
            </p:nvSpPr>
            <p:spPr>
              <a:xfrm>
                <a:off x="1489679" y="1114584"/>
                <a:ext cx="3189445" cy="1446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88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8673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7037E-7 L 0.32994 0.001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97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59259E-6 L 0.33997 -0.0034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92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" y="808905"/>
            <a:ext cx="10271760" cy="31534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680" y="4446865"/>
            <a:ext cx="12085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Ekushey Lekhani" panose="02000503000000020004" pitchFamily="2" charset="0"/>
                <a:cs typeface="Ekushey Lekhani" panose="02000503000000020004" pitchFamily="2" charset="0"/>
              </a:rPr>
              <a:t>উপরের চিত্রে আমরা দেখতে পাই, আয়তের বিপরীত বাহুগুলো পরস্পর</a:t>
            </a:r>
          </a:p>
          <a:p>
            <a:pPr algn="ctr"/>
            <a:r>
              <a:rPr lang="en-US" sz="2800" dirty="0">
                <a:latin typeface="Ekushey Lekhani" panose="02000503000000020004" pitchFamily="2" charset="0"/>
                <a:cs typeface="Ekushey Lekhani" panose="02000503000000020004" pitchFamily="2" charset="0"/>
              </a:rPr>
              <a:t> সমান ও সমান্তরাল এবং বর্গের চারটি বাহুই সমান ও সমান্তরাল।</a:t>
            </a:r>
            <a:endParaRPr lang="en-US" sz="1600" dirty="0">
              <a:latin typeface="Ekushey Lekhani" panose="02000503000000020004" pitchFamily="2" charset="0"/>
              <a:cs typeface="Ekushey Lekhani" panose="02000503000000020004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7416" y="1861226"/>
            <a:ext cx="912454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chemeClr val="tx2"/>
                </a:solidFill>
                <a:latin typeface="Ekushey Bangla" panose="02000503000000020004" pitchFamily="2" charset="0"/>
                <a:cs typeface="Ekushey Bangla" panose="02000503000000020004" pitchFamily="2" charset="0"/>
              </a:rPr>
              <a:t>আজকের পাঠ</a:t>
            </a:r>
          </a:p>
          <a:p>
            <a:pPr algn="ctr"/>
            <a:r>
              <a:rPr lang="en-US" sz="8800" b="1" dirty="0">
                <a:solidFill>
                  <a:schemeClr val="tx2"/>
                </a:solidFill>
                <a:latin typeface="Ekushey Lekhani" panose="02000503000000020004" pitchFamily="2" charset="0"/>
                <a:cs typeface="Ekushey Lekhani" panose="02000503000000020004" pitchFamily="2" charset="0"/>
              </a:rPr>
              <a:t>আয়ত ও বর্গ</a:t>
            </a:r>
            <a:endParaRPr lang="en-US" b="1" dirty="0">
              <a:solidFill>
                <a:schemeClr val="tx2"/>
              </a:solidFill>
              <a:latin typeface="Ekushey Lekhani" panose="02000503000000020004" pitchFamily="2" charset="0"/>
              <a:cs typeface="Ekushey Lekhani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76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95728" y="797668"/>
            <a:ext cx="71206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tx2"/>
                </a:solidFill>
                <a:latin typeface="Ekushey Lekhani" panose="02000503000000020004" pitchFamily="2" charset="0"/>
                <a:cs typeface="Ekushey Lekhani" panose="02000503000000020004" pitchFamily="2" charset="0"/>
              </a:rPr>
              <a:t>চল আয়ত আঁকি</a:t>
            </a:r>
            <a:endParaRPr lang="en-US" dirty="0">
              <a:solidFill>
                <a:schemeClr val="tx2"/>
              </a:solidFill>
              <a:latin typeface="Ekushey Lekhani" panose="02000503000000020004" pitchFamily="2" charset="0"/>
              <a:cs typeface="Ekushey Lekhani" panose="02000503000000020004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08779" y="3136568"/>
            <a:ext cx="4848443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5400000">
            <a:off x="6721346" y="4372444"/>
            <a:ext cx="2426032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5400000">
            <a:off x="1884289" y="4356355"/>
            <a:ext cx="2485293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124201" y="5562600"/>
            <a:ext cx="4833022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F903E4-9D9D-4D6B-B8BC-DD4AEC56E8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9778" l="9589" r="95342">
                        <a14:foregroundMark x1="39178" y1="33333" x2="39178" y2="33333"/>
                        <a14:foregroundMark x1="37260" y1="33333" x2="37260" y2="33333"/>
                        <a14:foregroundMark x1="35342" y1="33778" x2="35342" y2="33778"/>
                        <a14:foregroundMark x1="38630" y1="35556" x2="38630" y2="35556"/>
                        <a14:foregroundMark x1="40274" y1="35556" x2="40274" y2="35556"/>
                        <a14:foregroundMark x1="40822" y1="34889" x2="40822" y2="34889"/>
                        <a14:foregroundMark x1="39178" y1="33778" x2="39178" y2="33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522" t="16903" r="5838"/>
          <a:stretch/>
        </p:blipFill>
        <p:spPr>
          <a:xfrm>
            <a:off x="4723574" y="5195533"/>
            <a:ext cx="3459892" cy="474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23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717 -0.32015 L 0.2595 -0.32015 L 0.2595 0.03791 L -0.13717 0.03791 L -0.13717 -0.32015 Z " pathEditMode="relative" rAng="0" ptsTypes="AAAAA">
                                      <p:cBhvr>
                                        <p:cTn id="6" dur="9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33" y="1789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8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23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97680" y="640080"/>
            <a:ext cx="3642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tx2"/>
                </a:solidFill>
                <a:latin typeface="Ekushey Bangla" panose="02000503000000020004" pitchFamily="2" charset="0"/>
                <a:cs typeface="Ekushey Bangla" panose="02000503000000020004" pitchFamily="2" charset="0"/>
              </a:rPr>
              <a:t>আয়ত</a:t>
            </a:r>
            <a:endParaRPr lang="en-US" b="1" dirty="0">
              <a:solidFill>
                <a:schemeClr val="tx2"/>
              </a:solidFill>
              <a:latin typeface="Ekushey Bangla" panose="02000503000000020004" pitchFamily="2" charset="0"/>
              <a:cs typeface="Ekushey Bangla" panose="02000503000000020004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19234C-8ED6-4AB0-BDCF-B080903641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63" b="27577"/>
          <a:stretch/>
        </p:blipFill>
        <p:spPr>
          <a:xfrm>
            <a:off x="4453322" y="4775246"/>
            <a:ext cx="9183204" cy="114723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71060" y="4706041"/>
            <a:ext cx="2895600" cy="692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83D47C0-2566-4941-9912-94C5632F9CAC}"/>
              </a:ext>
            </a:extLst>
          </p:cNvPr>
          <p:cNvGrpSpPr/>
          <p:nvPr/>
        </p:nvGrpSpPr>
        <p:grpSpPr>
          <a:xfrm>
            <a:off x="143400" y="197529"/>
            <a:ext cx="7796640" cy="6453188"/>
            <a:chOff x="-244985" y="365056"/>
            <a:chExt cx="7796640" cy="645318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94714A0-B2FC-42A7-A3F4-1245B517CE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600000" flipH="1">
              <a:off x="2341480" y="1608069"/>
              <a:ext cx="3810000" cy="661035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3CB8035-C3F3-4707-95A2-E0F572599F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-244985" y="365056"/>
              <a:ext cx="4543425" cy="4552950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4671060" y="2926080"/>
            <a:ext cx="45719" cy="18145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209084B-594F-46A5-BEA2-DFF5D04541E1}"/>
              </a:ext>
            </a:extLst>
          </p:cNvPr>
          <p:cNvGrpSpPr/>
          <p:nvPr/>
        </p:nvGrpSpPr>
        <p:grpSpPr>
          <a:xfrm>
            <a:off x="4297680" y="213154"/>
            <a:ext cx="7841744" cy="6431693"/>
            <a:chOff x="4475163" y="382537"/>
            <a:chExt cx="7841744" cy="643169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FF1D6FF-2385-4712-83E8-DF10DAD0F6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600000" flipH="1">
              <a:off x="5875338" y="1604055"/>
              <a:ext cx="3810000" cy="661035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C1B96E5-6DC0-4E5C-86AF-46399FD5A5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7768719" y="377775"/>
              <a:ext cx="4543425" cy="4552950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/>
        </p:nvSpPr>
        <p:spPr>
          <a:xfrm>
            <a:off x="7543800" y="2926080"/>
            <a:ext cx="45719" cy="182980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219234C-8ED6-4AB0-BDCF-B080903641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63" b="27577"/>
          <a:stretch/>
        </p:blipFill>
        <p:spPr>
          <a:xfrm rot="16200000">
            <a:off x="675933" y="-208062"/>
            <a:ext cx="9183204" cy="11472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219234C-8ED6-4AB0-BDCF-B080903641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63" b="27577"/>
          <a:stretch/>
        </p:blipFill>
        <p:spPr>
          <a:xfrm rot="16200000">
            <a:off x="3584869" y="-208062"/>
            <a:ext cx="9183204" cy="114723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16779" y="2926080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393021" y="2903220"/>
            <a:ext cx="15077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219234C-8ED6-4AB0-BDCF-B080903641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63" b="27577"/>
          <a:stretch/>
        </p:blipFill>
        <p:spPr>
          <a:xfrm>
            <a:off x="2306614" y="2971799"/>
            <a:ext cx="9183204" cy="1147232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671060" y="2926079"/>
            <a:ext cx="28956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57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2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13" grpId="0" animBg="1"/>
      <p:bldP spid="3" grpId="0" animBg="1"/>
      <p:bldP spid="20" grpId="0" animBg="1"/>
      <p:bldP spid="20" grpId="1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8DB59FC3-121D-494F-B9A6-5BBB8DA686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913567" y="1950736"/>
            <a:ext cx="3858021" cy="193792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DB59FC3-121D-494F-B9A6-5BBB8DA686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716291" y="1939640"/>
            <a:ext cx="3858021" cy="19379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DB59FC3-121D-494F-B9A6-5BBB8DA686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151" y="2427752"/>
            <a:ext cx="3858021" cy="19379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B59FC3-121D-494F-B9A6-5BBB8DA686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427" y="2487013"/>
            <a:ext cx="3858021" cy="19379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95728" y="614788"/>
            <a:ext cx="71206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Ekushey Lekhani" panose="02000503000000020004" pitchFamily="2" charset="0"/>
                <a:cs typeface="Ekushey Lekhani" panose="02000503000000020004" pitchFamily="2" charset="0"/>
              </a:rPr>
              <a:t> </a:t>
            </a:r>
            <a:r>
              <a:rPr lang="en-US" sz="5400" dirty="0">
                <a:solidFill>
                  <a:schemeClr val="tx2"/>
                </a:solidFill>
                <a:latin typeface="Ekushey Lekhani" panose="02000503000000020004" pitchFamily="2" charset="0"/>
                <a:cs typeface="Ekushey Lekhani" panose="02000503000000020004" pitchFamily="2" charset="0"/>
              </a:rPr>
              <a:t>আয়তের বৈশিষ্ট</a:t>
            </a:r>
            <a:endParaRPr lang="en-US" dirty="0">
              <a:solidFill>
                <a:schemeClr val="tx2"/>
              </a:solidFill>
              <a:latin typeface="Ekushey Lekhani" panose="02000503000000020004" pitchFamily="2" charset="0"/>
              <a:cs typeface="Ekushey Lekhani" panose="02000503000000020004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42579" y="1939640"/>
            <a:ext cx="4848443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5400000">
            <a:off x="10455146" y="3175516"/>
            <a:ext cx="2426032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5400000" flipV="1">
            <a:off x="5599932" y="3159427"/>
            <a:ext cx="2485293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858001" y="4365672"/>
            <a:ext cx="4833022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13543" y="1353452"/>
            <a:ext cx="462017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Ekushey Lekhani" panose="02000503000000020004" pitchFamily="2" charset="0"/>
                <a:cs typeface="Ekushey Lekhani" panose="02000503000000020004" pitchFamily="2" charset="0"/>
              </a:rPr>
              <a:t>১. আয়তের বিপরীত বাহুগুলো</a:t>
            </a:r>
          </a:p>
          <a:p>
            <a:r>
              <a:rPr lang="en-US" sz="3200" dirty="0">
                <a:latin typeface="Ekushey Lekhani" panose="02000503000000020004" pitchFamily="2" charset="0"/>
                <a:cs typeface="Ekushey Lekhani" panose="02000503000000020004" pitchFamily="2" charset="0"/>
              </a:rPr>
              <a:t>   পরস্পর সমান।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213543" y="2613600"/>
            <a:ext cx="437972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Ekushey Lekhani" panose="02000503000000020004" pitchFamily="2" charset="0"/>
                <a:cs typeface="Ekushey Lekhani" panose="02000503000000020004" pitchFamily="2" charset="0"/>
              </a:rPr>
              <a:t>২. আয়তের প্রত্যেকটি কোন </a:t>
            </a:r>
          </a:p>
          <a:p>
            <a:r>
              <a:rPr lang="en-US" sz="3200" dirty="0">
                <a:latin typeface="Ekushey Lekhani" panose="02000503000000020004" pitchFamily="2" charset="0"/>
                <a:cs typeface="Ekushey Lekhani" panose="02000503000000020004" pitchFamily="2" charset="0"/>
              </a:rPr>
              <a:t>   সমকোন।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103296" y="3996340"/>
            <a:ext cx="470353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Ekushey Lekhani" panose="02000503000000020004" pitchFamily="2" charset="0"/>
                <a:cs typeface="Ekushey Lekhani" panose="02000503000000020004" pitchFamily="2" charset="0"/>
              </a:rPr>
              <a:t>৩. আয়তের কর্নদ্বয় পরস্পর</a:t>
            </a:r>
          </a:p>
          <a:p>
            <a:r>
              <a:rPr lang="en-US" sz="3600" dirty="0">
                <a:latin typeface="Ekushey Lekhani" panose="02000503000000020004" pitchFamily="2" charset="0"/>
                <a:cs typeface="Ekushey Lekhani" panose="02000503000000020004" pitchFamily="2" charset="0"/>
              </a:rPr>
              <a:t>   সমান।</a:t>
            </a:r>
            <a:endParaRPr lang="en-US" dirty="0">
              <a:latin typeface="Ekushey Lekhani" panose="02000503000000020004" pitchFamily="2" charset="0"/>
              <a:cs typeface="Ekushey Lekhani" panose="02000503000000020004" pitchFamily="2" charset="0"/>
            </a:endParaRPr>
          </a:p>
        </p:txBody>
      </p:sp>
      <p:sp>
        <p:nvSpPr>
          <p:cNvPr id="12" name="Block Arc 11"/>
          <p:cNvSpPr/>
          <p:nvPr/>
        </p:nvSpPr>
        <p:spPr>
          <a:xfrm rot="3336387">
            <a:off x="6667822" y="3912122"/>
            <a:ext cx="836254" cy="568686"/>
          </a:xfrm>
          <a:prstGeom prst="blockArc">
            <a:avLst>
              <a:gd name="adj1" fmla="val 10800000"/>
              <a:gd name="adj2" fmla="val 20323186"/>
              <a:gd name="adj3" fmla="val 706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Block Arc 14"/>
          <p:cNvSpPr/>
          <p:nvPr/>
        </p:nvSpPr>
        <p:spPr>
          <a:xfrm rot="8435532">
            <a:off x="6635069" y="1937980"/>
            <a:ext cx="836254" cy="568686"/>
          </a:xfrm>
          <a:prstGeom prst="blockArc">
            <a:avLst>
              <a:gd name="adj1" fmla="val 10800000"/>
              <a:gd name="adj2" fmla="val 20323186"/>
              <a:gd name="adj3" fmla="val 706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Block Arc 18"/>
          <p:cNvSpPr/>
          <p:nvPr/>
        </p:nvSpPr>
        <p:spPr>
          <a:xfrm rot="19160654">
            <a:off x="11090121" y="3842677"/>
            <a:ext cx="836254" cy="608317"/>
          </a:xfrm>
          <a:prstGeom prst="blockArc">
            <a:avLst>
              <a:gd name="adj1" fmla="val 10800000"/>
              <a:gd name="adj2" fmla="val 20323186"/>
              <a:gd name="adj3" fmla="val 706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Block Arc 20"/>
          <p:cNvSpPr/>
          <p:nvPr/>
        </p:nvSpPr>
        <p:spPr>
          <a:xfrm rot="14115141">
            <a:off x="11015671" y="1855779"/>
            <a:ext cx="836254" cy="608317"/>
          </a:xfrm>
          <a:prstGeom prst="blockArc">
            <a:avLst>
              <a:gd name="adj1" fmla="val 10800000"/>
              <a:gd name="adj2" fmla="val 20323186"/>
              <a:gd name="adj3" fmla="val 706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rot="20022905">
            <a:off x="6571296" y="3176029"/>
            <a:ext cx="5388163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 rot="12350131">
            <a:off x="6582515" y="3151013"/>
            <a:ext cx="5352109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219234C-8ED6-4AB0-BDCF-B080903641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63" b="27577"/>
          <a:stretch/>
        </p:blipFill>
        <p:spPr>
          <a:xfrm rot="19998649">
            <a:off x="6401275" y="2346076"/>
            <a:ext cx="9183204" cy="114723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219234C-8ED6-4AB0-BDCF-B080903641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63" b="27577"/>
          <a:stretch/>
        </p:blipFill>
        <p:spPr>
          <a:xfrm rot="1557911">
            <a:off x="5925393" y="3787027"/>
            <a:ext cx="9183204" cy="114723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302240" y="1307286"/>
            <a:ext cx="1889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৯.৩ সেমি</a:t>
            </a:r>
            <a:endParaRPr lang="en-US" sz="1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778401" y="4488720"/>
            <a:ext cx="1889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৯.৩ সেমি</a:t>
            </a:r>
            <a:endParaRPr lang="en-US" sz="1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199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7" presetClass="emph" presetSubtype="0" repeatCount="400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5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7" presetClass="emph" presetSubtype="0" repeatCount="4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0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1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autoRev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0833E-7 -4.28571E-6 L -4.00833E-7 0.4581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908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0359E-6 2.58437E-6 L -1.10359E-6 0.1454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2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mph" presetSubtype="0" repeatCount="400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3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4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7" presetClass="emph" presetSubtype="0" repeatCount="4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8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autoRev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22176E-6 4.50763E-6 L 0.18037 -0.00185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19" y="-92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7E-6 2.90337E-6 L -0.18336 0.0009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75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27" presetClass="emph" presetSubtype="0" repeatCount="500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6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7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00"/>
                            </p:stCondLst>
                            <p:childTnLst>
                              <p:par>
                                <p:cTn id="110" presetID="27" presetClass="emph" presetSubtype="0" repeatCount="500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1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2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3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000"/>
                            </p:stCondLst>
                            <p:childTnLst>
                              <p:par>
                                <p:cTn id="139" presetID="27" presetClass="emph" presetSubtype="0" repeatCount="500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0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1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2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3000"/>
                            </p:stCondLst>
                            <p:childTnLst>
                              <p:par>
                                <p:cTn id="171" presetID="27" presetClass="emph" presetSubtype="0" repeatCount="500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2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3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4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5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00"/>
                            </p:stCondLst>
                            <p:childTnLst>
                              <p:par>
                                <p:cTn id="20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2" grpId="0"/>
      <p:bldP spid="3" grpId="0"/>
      <p:bldP spid="5" grpId="0"/>
      <p:bldP spid="12" grpId="0" animBg="1"/>
      <p:bldP spid="12" grpId="1" animBg="1"/>
      <p:bldP spid="12" grpId="2" animBg="1"/>
      <p:bldP spid="15" grpId="0" animBg="1"/>
      <p:bldP spid="15" grpId="1" animBg="1"/>
      <p:bldP spid="15" grpId="2" animBg="1"/>
      <p:bldP spid="19" grpId="0" animBg="1"/>
      <p:bldP spid="19" grpId="1" animBg="1"/>
      <p:bldP spid="19" grpId="2" animBg="1"/>
      <p:bldP spid="21" grpId="0" animBg="1"/>
      <p:bldP spid="21" grpId="1" animBg="1"/>
      <p:bldP spid="21" grpId="2" animBg="1"/>
      <p:bldP spid="23" grpId="0" animBg="1"/>
      <p:bldP spid="24" grpId="0" animBg="1"/>
      <p:bldP spid="11" grpId="0"/>
      <p:bldP spid="11" grpId="1"/>
      <p:bldP spid="27" grpId="0"/>
      <p:bldP spid="27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2074</TotalTime>
  <Words>194</Words>
  <Application>Microsoft Office PowerPoint</Application>
  <PresentationFormat>Widescreen</PresentationFormat>
  <Paragraphs>61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Calibri</vt:lpstr>
      <vt:lpstr>Century Gothic</vt:lpstr>
      <vt:lpstr>Constantia</vt:lpstr>
      <vt:lpstr>Ekushey Bangla</vt:lpstr>
      <vt:lpstr>Ekushey Lekhani</vt:lpstr>
      <vt:lpstr>NikoshBAN</vt:lpstr>
      <vt:lpstr>Wingdings 2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ARINDOM</dc:creator>
  <cp:lastModifiedBy>ARINDOM</cp:lastModifiedBy>
  <cp:revision>464</cp:revision>
  <dcterms:created xsi:type="dcterms:W3CDTF">2020-02-20T05:47:30Z</dcterms:created>
  <dcterms:modified xsi:type="dcterms:W3CDTF">2020-11-02T16:04:21Z</dcterms:modified>
</cp:coreProperties>
</file>