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90" r:id="rId3"/>
    <p:sldId id="260" r:id="rId4"/>
    <p:sldId id="259" r:id="rId5"/>
    <p:sldId id="258" r:id="rId6"/>
    <p:sldId id="267" r:id="rId7"/>
    <p:sldId id="261" r:id="rId8"/>
    <p:sldId id="262" r:id="rId9"/>
    <p:sldId id="268" r:id="rId10"/>
    <p:sldId id="269" r:id="rId11"/>
    <p:sldId id="270" r:id="rId12"/>
    <p:sldId id="271" r:id="rId13"/>
    <p:sldId id="272" r:id="rId14"/>
    <p:sldId id="264" r:id="rId15"/>
    <p:sldId id="265" r:id="rId16"/>
    <p:sldId id="266" r:id="rId17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38" y="60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56AF7-4869-4C0D-B168-793C4C38CE9E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2DD60-351E-4C72-A3EE-A00FC6B3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Details about the teacher.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5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2DD60-351E-4C72-A3EE-A00FC6B3D5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21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0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1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0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9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8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4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5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5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FC4DA-6AA4-44D6-8FC1-2F7161D9E81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4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3652-AFE9-48A4-90AD-FBDAA752F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7AE67A-29C9-4FA8-8EAB-78CB270DC1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A3F55-BE56-472E-A073-B3B2CD899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" y="0"/>
            <a:ext cx="1368758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6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15075"/>
            <a:ext cx="9601200" cy="7213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Add suffix or prefix with the word in bracket.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48400"/>
            <a:ext cx="117348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Mother Teresa  was rewarded for her  ________   (human).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6800" y="6248400"/>
            <a:ext cx="18288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humanity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90600"/>
            <a:ext cx="7086600" cy="50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28600"/>
            <a:ext cx="8961120" cy="7213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Book Antiqua" pitchFamily="18" charset="0"/>
              </a:rPr>
              <a:t>Add suffix or prefix with the word in bracket.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629400"/>
            <a:ext cx="131064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The___________ (perfect) of his performance is really  ___________   (wonder).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6629400"/>
            <a:ext cx="1828800" cy="57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perfection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8961120" cy="50406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296400" y="6629400"/>
            <a:ext cx="1981200" cy="4724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wonderful</a:t>
            </a:r>
          </a:p>
        </p:txBody>
      </p:sp>
    </p:spTree>
    <p:extLst>
      <p:ext uri="{BB962C8B-B14F-4D97-AF65-F5344CB8AC3E}">
        <p14:creationId xmlns:p14="http://schemas.microsoft.com/office/powerpoint/2010/main" val="25843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8442" y="533400"/>
            <a:ext cx="11490758" cy="7213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Add suffix or prefix with the word in bracket.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6858000"/>
            <a:ext cx="122682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Our parents always  __________(courage) us to put on these dress.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6979920"/>
            <a:ext cx="17526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encourage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52" y="1377316"/>
            <a:ext cx="5947848" cy="54349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1371599"/>
            <a:ext cx="5434965" cy="54349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43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52400"/>
            <a:ext cx="9220200" cy="7213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Add suffix or prefix with the word in bracket.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6629400"/>
            <a:ext cx="114300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What a beautiful __________(perform) he displayed!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0640" y="6629401"/>
            <a:ext cx="234696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5843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69096"/>
            <a:ext cx="12801600" cy="3817304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just">
              <a:tabLst>
                <a:tab pos="466842" algn="l"/>
              </a:tabLst>
            </a:pPr>
            <a:r>
              <a:rPr lang="en-US" b="1" dirty="0">
                <a:latin typeface="Book Antiqua" pitchFamily="18" charset="0"/>
              </a:rPr>
              <a:t>Complete the text adding suffixes, prefixes or the both with the root 	words given in the parenthesis.                                                   </a:t>
            </a:r>
          </a:p>
          <a:p>
            <a:pPr algn="just">
              <a:tabLst>
                <a:tab pos="466842" algn="l"/>
              </a:tabLst>
            </a:pPr>
            <a:r>
              <a:rPr lang="en-US" dirty="0">
                <a:latin typeface="Book Antiqua" pitchFamily="18" charset="0"/>
              </a:rPr>
              <a:t>In the past people did not have developed (a) _______ (communicate) 	facilities. They used to make (b) _______ (move) to short distant places 	on foot. Nowadays, they go by rickshaw,"   taxi or by other kinds of 	(c)_______ (motor) vehicles. As a result, they do not undergo physical 	(d) _______   (exert) -— which is good for health. The ultimate result is 	that many a man is now getting diabetics. The (e) _______(suggest) is 	that we should form the habit of walking. Walking (f) _______ (able)  	us to (g) _______  	(joy) the beauty of nature. It also helps us have 	physical (h) _______ (fit). 	But some people are (i) _______ (different) to 	walking. They give (j) _______ 	(prefer) to vehicles.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5915" y="6018687"/>
            <a:ext cx="12115800" cy="985759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just"/>
            <a:r>
              <a:rPr lang="en-US" sz="2800" dirty="0">
                <a:latin typeface="Book Antiqua" pitchFamily="18" charset="0"/>
              </a:rPr>
              <a:t>(a) communica</a:t>
            </a:r>
            <a:r>
              <a:rPr lang="en-US" sz="2800" i="1" dirty="0">
                <a:solidFill>
                  <a:srgbClr val="00B0F0"/>
                </a:solidFill>
                <a:latin typeface="Book Antiqua" pitchFamily="18" charset="0"/>
              </a:rPr>
              <a:t>tion</a:t>
            </a:r>
            <a:r>
              <a:rPr lang="en-US" sz="2800" dirty="0">
                <a:latin typeface="Book Antiqua" pitchFamily="18" charset="0"/>
              </a:rPr>
              <a:t>; (b) move</a:t>
            </a:r>
            <a:r>
              <a:rPr lang="en-US" sz="2800" i="1" dirty="0">
                <a:solidFill>
                  <a:srgbClr val="00B0F0"/>
                </a:solidFill>
                <a:latin typeface="Book Antiqua" pitchFamily="18" charset="0"/>
              </a:rPr>
              <a:t>ment</a:t>
            </a:r>
            <a:r>
              <a:rPr lang="en-US" sz="2800" dirty="0">
                <a:latin typeface="Book Antiqua" pitchFamily="18" charset="0"/>
              </a:rPr>
              <a:t>; (c) motorize</a:t>
            </a:r>
            <a:r>
              <a:rPr lang="en-US" sz="2800" i="1" dirty="0">
                <a:solidFill>
                  <a:srgbClr val="00B0F0"/>
                </a:solidFill>
                <a:latin typeface="Book Antiqua" pitchFamily="18" charset="0"/>
              </a:rPr>
              <a:t>d</a:t>
            </a:r>
            <a:r>
              <a:rPr lang="en-US" sz="2800" dirty="0">
                <a:latin typeface="Book Antiqua" pitchFamily="18" charset="0"/>
              </a:rPr>
              <a:t>; (d) exer</a:t>
            </a:r>
            <a:r>
              <a:rPr lang="en-US" sz="2800" i="1" dirty="0">
                <a:solidFill>
                  <a:srgbClr val="00B0F0"/>
                </a:solidFill>
                <a:latin typeface="Book Antiqua" pitchFamily="18" charset="0"/>
              </a:rPr>
              <a:t>tion</a:t>
            </a:r>
            <a:r>
              <a:rPr lang="en-US" sz="2800" dirty="0">
                <a:latin typeface="Book Antiqua" pitchFamily="18" charset="0"/>
              </a:rPr>
              <a:t>; (e) sugges</a:t>
            </a:r>
            <a:r>
              <a:rPr lang="en-US" sz="2800" i="1" dirty="0">
                <a:solidFill>
                  <a:srgbClr val="00B0F0"/>
                </a:solidFill>
                <a:latin typeface="Book Antiqua" pitchFamily="18" charset="0"/>
              </a:rPr>
              <a:t>tion</a:t>
            </a:r>
            <a:r>
              <a:rPr lang="en-US" sz="2800" dirty="0">
                <a:latin typeface="Book Antiqua" pitchFamily="18" charset="0"/>
              </a:rPr>
              <a:t>; (f) </a:t>
            </a:r>
            <a:r>
              <a:rPr lang="en-US" sz="2800" i="1" dirty="0">
                <a:solidFill>
                  <a:srgbClr val="00B0F0"/>
                </a:solidFill>
                <a:latin typeface="Book Antiqua" pitchFamily="18" charset="0"/>
              </a:rPr>
              <a:t>en</a:t>
            </a:r>
            <a:r>
              <a:rPr lang="en-US" sz="2800" dirty="0">
                <a:latin typeface="Book Antiqua" pitchFamily="18" charset="0"/>
              </a:rPr>
              <a:t>ables; (g) </a:t>
            </a:r>
            <a:r>
              <a:rPr lang="en-US" sz="2800" i="1" dirty="0">
                <a:solidFill>
                  <a:srgbClr val="00B0F0"/>
                </a:solidFill>
                <a:latin typeface="Book Antiqua" pitchFamily="18" charset="0"/>
              </a:rPr>
              <a:t>en</a:t>
            </a:r>
            <a:r>
              <a:rPr lang="en-US" sz="2800" dirty="0">
                <a:latin typeface="Book Antiqua" pitchFamily="18" charset="0"/>
              </a:rPr>
              <a:t>joy; (h) fit</a:t>
            </a:r>
            <a:r>
              <a:rPr lang="en-US" sz="2800" i="1" dirty="0">
                <a:solidFill>
                  <a:srgbClr val="00B0F0"/>
                </a:solidFill>
                <a:latin typeface="Book Antiqua" pitchFamily="18" charset="0"/>
              </a:rPr>
              <a:t>ness</a:t>
            </a:r>
            <a:r>
              <a:rPr lang="en-US" sz="2800" dirty="0">
                <a:latin typeface="Book Antiqua" pitchFamily="18" charset="0"/>
              </a:rPr>
              <a:t>; (i) </a:t>
            </a:r>
            <a:r>
              <a:rPr lang="en-US" sz="2800" i="1" dirty="0">
                <a:solidFill>
                  <a:srgbClr val="00B0F0"/>
                </a:solidFill>
                <a:latin typeface="Book Antiqua" pitchFamily="18" charset="0"/>
              </a:rPr>
              <a:t>in</a:t>
            </a:r>
            <a:r>
              <a:rPr lang="en-US" sz="2800" dirty="0">
                <a:latin typeface="Book Antiqua" pitchFamily="18" charset="0"/>
              </a:rPr>
              <a:t>different; (j) prefer</a:t>
            </a:r>
            <a:r>
              <a:rPr lang="en-US" sz="2800" i="1" dirty="0">
                <a:solidFill>
                  <a:srgbClr val="00B0F0"/>
                </a:solidFill>
                <a:latin typeface="Book Antiqua" pitchFamily="18" charset="0"/>
              </a:rPr>
              <a:t>ence</a:t>
            </a:r>
            <a:r>
              <a:rPr lang="en-US" sz="2800" dirty="0">
                <a:latin typeface="Book Antiqua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5915" y="5463439"/>
            <a:ext cx="12115800" cy="616428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Check your answer</a:t>
            </a:r>
          </a:p>
        </p:txBody>
      </p:sp>
      <p:sp>
        <p:nvSpPr>
          <p:cNvPr id="5" name="Oval 4"/>
          <p:cNvSpPr/>
          <p:nvPr/>
        </p:nvSpPr>
        <p:spPr>
          <a:xfrm>
            <a:off x="3352800" y="533400"/>
            <a:ext cx="67056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4000" b="1" dirty="0">
                <a:latin typeface="Book Antiqua" pitchFamily="18" charset="0"/>
              </a:rPr>
              <a:t>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89104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408944"/>
            <a:ext cx="1226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Book Antiqua" pitchFamily="18" charset="0"/>
              </a:rPr>
              <a:t>Smoking produces (a) ___ (danger) effects on man. By smoking a man, incurs both physical and (b) ___ (economy) loss. The butt end of a cigarette often causes a (c) ___ (devastate) fire. Smoking is a kind of (d) ___ (addict). Those who become (e) ___ (addict) to drug first begin smoking which is the initial step to addiction. We should (f)____(smoking) (g) ___ (aware) among our people. It is (h) ___ (possible) ___ to stop smoking by giving (i) ___ (punish). (j) ___ (out) effort from everybody is essential to minimize smoking.</a:t>
            </a:r>
            <a:endParaRPr lang="en-AU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626086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latin typeface="Book Antiqua" pitchFamily="18" charset="0"/>
              </a:rPr>
              <a:t>Home work</a:t>
            </a:r>
          </a:p>
        </p:txBody>
      </p:sp>
      <p:sp>
        <p:nvSpPr>
          <p:cNvPr id="5" name="Oval 4"/>
          <p:cNvSpPr/>
          <p:nvPr/>
        </p:nvSpPr>
        <p:spPr>
          <a:xfrm>
            <a:off x="713014" y="1638772"/>
            <a:ext cx="12268200" cy="2415336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600" b="1" dirty="0">
                <a:latin typeface="Book Antiqua" pitchFamily="18" charset="0"/>
              </a:rPr>
              <a:t>Differentiate the suffix and prefix of the word of the following passage after adding suffix and prefix. </a:t>
            </a:r>
          </a:p>
        </p:txBody>
      </p:sp>
    </p:spTree>
    <p:extLst>
      <p:ext uri="{BB962C8B-B14F-4D97-AF65-F5344CB8AC3E}">
        <p14:creationId xmlns:p14="http://schemas.microsoft.com/office/powerpoint/2010/main" val="203216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667000" y="1371600"/>
            <a:ext cx="7772400" cy="42672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400" b="1" dirty="0">
                <a:latin typeface="Book Antiqua" pitchFamily="18" charset="0"/>
              </a:rPr>
              <a:t>This is all for today.</a:t>
            </a:r>
          </a:p>
          <a:p>
            <a:pPr algn="ctr"/>
            <a:r>
              <a:rPr lang="en-AU" sz="5400" b="1" dirty="0">
                <a:latin typeface="Book Antiqua" pitchFamily="18" charset="0"/>
              </a:rPr>
              <a:t>Allah Hafez.</a:t>
            </a:r>
          </a:p>
        </p:txBody>
      </p:sp>
    </p:spTree>
    <p:extLst>
      <p:ext uri="{BB962C8B-B14F-4D97-AF65-F5344CB8AC3E}">
        <p14:creationId xmlns:p14="http://schemas.microsoft.com/office/powerpoint/2010/main" val="751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8200" y="345441"/>
            <a:ext cx="9672320" cy="8597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987" b="1" dirty="0">
                <a:latin typeface="Book Antiqua" pitchFamily="18" charset="0"/>
              </a:rPr>
              <a:t>Introduction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08200" y="1709928"/>
          <a:ext cx="9672320" cy="254203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699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1712">
                <a:tc>
                  <a:txBody>
                    <a:bodyPr/>
                    <a:lstStyle/>
                    <a:p>
                      <a:endParaRPr lang="en-US" sz="3200" dirty="0">
                        <a:latin typeface="Book Antiqua" pitchFamily="18" charset="0"/>
                      </a:endParaRPr>
                    </a:p>
                    <a:p>
                      <a:r>
                        <a:rPr lang="en-US" sz="3200" dirty="0">
                          <a:latin typeface="Book Antiqua" pitchFamily="18" charset="0"/>
                        </a:rPr>
                        <a:t>Md. </a:t>
                      </a:r>
                      <a:r>
                        <a:rPr lang="en-US" sz="3200" dirty="0" err="1">
                          <a:latin typeface="Book Antiqua" pitchFamily="18" charset="0"/>
                        </a:rPr>
                        <a:t>Shahidul</a:t>
                      </a:r>
                      <a:r>
                        <a:rPr lang="en-US" sz="3200" dirty="0">
                          <a:latin typeface="Book Antiqua" pitchFamily="18" charset="0"/>
                        </a:rPr>
                        <a:t> Islam</a:t>
                      </a:r>
                    </a:p>
                    <a:p>
                      <a:r>
                        <a:rPr lang="en-US" sz="3200" dirty="0">
                          <a:latin typeface="Book Antiqua" pitchFamily="18" charset="0"/>
                        </a:rPr>
                        <a:t>Assistant Teacher In English</a:t>
                      </a:r>
                    </a:p>
                    <a:p>
                      <a:r>
                        <a:rPr lang="en-US" sz="3200" dirty="0" err="1">
                          <a:latin typeface="Book Antiqua" pitchFamily="18" charset="0"/>
                        </a:rPr>
                        <a:t>Parulia</a:t>
                      </a:r>
                      <a:r>
                        <a:rPr lang="en-US" sz="3200" baseline="0" dirty="0">
                          <a:latin typeface="Book Antiqua" pitchFamily="18" charset="0"/>
                        </a:rPr>
                        <a:t> High School &amp; College</a:t>
                      </a:r>
                      <a:endParaRPr lang="en-US" sz="3200" dirty="0">
                        <a:latin typeface="Book Antiqua" pitchFamily="18" charset="0"/>
                      </a:endParaRPr>
                    </a:p>
                  </a:txBody>
                  <a:tcPr marL="103632" marR="103632" marT="51816" marB="51816"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ook Antiqua" pitchFamily="18" charset="0"/>
                        </a:rPr>
                        <a:t>Class-VIII</a:t>
                      </a:r>
                    </a:p>
                    <a:p>
                      <a:r>
                        <a:rPr lang="en-US" sz="3200" dirty="0">
                          <a:latin typeface="Book Antiqua" pitchFamily="18" charset="0"/>
                        </a:rPr>
                        <a:t>English 2nd Paper</a:t>
                      </a:r>
                    </a:p>
                    <a:p>
                      <a:r>
                        <a:rPr lang="en-US" sz="3200" dirty="0">
                          <a:latin typeface="Book Antiqua" pitchFamily="18" charset="0"/>
                        </a:rPr>
                        <a:t>Subject: Article</a:t>
                      </a:r>
                    </a:p>
                    <a:p>
                      <a:r>
                        <a:rPr lang="en-US" sz="3200" dirty="0">
                          <a:latin typeface="Book Antiqua" pitchFamily="18" charset="0"/>
                        </a:rPr>
                        <a:t>Time-50 minutes</a:t>
                      </a:r>
                    </a:p>
                  </a:txBody>
                  <a:tcPr marL="103632" marR="103632" marT="51816" marB="518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35165"/>
            <a:ext cx="2667000" cy="5001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79814"/>
            <a:ext cx="22860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779814"/>
            <a:ext cx="21336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What is followed by the pictures?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583635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Sitting before/front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1050" y="5836355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Sitting after/back</a:t>
            </a:r>
          </a:p>
        </p:txBody>
      </p:sp>
    </p:spTree>
    <p:extLst>
      <p:ext uri="{BB962C8B-B14F-4D97-AF65-F5344CB8AC3E}">
        <p14:creationId xmlns:p14="http://schemas.microsoft.com/office/powerpoint/2010/main" val="55828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71700" y="3581400"/>
            <a:ext cx="8686800" cy="2971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066800"/>
            <a:ext cx="7130142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Our Today’s lesson is--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2667000" y="990600"/>
            <a:ext cx="7696200" cy="2514600"/>
          </a:xfrm>
          <a:prstGeom prst="downArrowCallout">
            <a:avLst>
              <a:gd name="adj1" fmla="val 40584"/>
              <a:gd name="adj2" fmla="val 45779"/>
              <a:gd name="adj3" fmla="val 25000"/>
              <a:gd name="adj4" fmla="val 539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17471" y="4379267"/>
            <a:ext cx="5638800" cy="1071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Suffix and prefix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066800" y="685800"/>
            <a:ext cx="11430000" cy="2514600"/>
          </a:xfrm>
          <a:prstGeom prst="ribbon">
            <a:avLst>
              <a:gd name="adj1" fmla="val 27057"/>
              <a:gd name="adj2" fmla="val 70469"/>
            </a:avLst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Book Antiqua" pitchFamily="18" charset="0"/>
              </a:rPr>
              <a:t>Learning outcomes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66800" y="3657600"/>
            <a:ext cx="11430000" cy="3200400"/>
          </a:xfrm>
          <a:prstGeom prst="roundRect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3600" b="1" dirty="0">
                <a:latin typeface="Book Antiqua" pitchFamily="18" charset="0"/>
              </a:rPr>
              <a:t>     After completing this lesson, we will be able to-</a:t>
            </a:r>
          </a:p>
          <a:p>
            <a:pPr marL="1093787" indent="-571500">
              <a:buFont typeface="Wingdings" pitchFamily="2" charset="2"/>
              <a:buChar char="Ø"/>
            </a:pPr>
            <a:r>
              <a:rPr lang="en-US" sz="3600" b="1" dirty="0">
                <a:latin typeface="Book Antiqua" pitchFamily="18" charset="0"/>
              </a:rPr>
              <a:t> identify the definition of suffix and prefix</a:t>
            </a:r>
          </a:p>
          <a:p>
            <a:pPr marL="1093787" indent="-571500">
              <a:buFont typeface="Wingdings" pitchFamily="2" charset="2"/>
              <a:buChar char="Ø"/>
            </a:pPr>
            <a:r>
              <a:rPr lang="en-US" sz="3600" b="1" dirty="0">
                <a:latin typeface="Book Antiqua" pitchFamily="18" charset="0"/>
              </a:rPr>
              <a:t> differ suffix and prefix</a:t>
            </a:r>
          </a:p>
          <a:p>
            <a:pPr marL="1093787" indent="-571500">
              <a:buFont typeface="Wingdings" pitchFamily="2" charset="2"/>
              <a:buChar char="Ø"/>
            </a:pPr>
            <a:r>
              <a:rPr lang="en-US" sz="3600" b="1" dirty="0">
                <a:latin typeface="Book Antiqua" pitchFamily="18" charset="0"/>
              </a:rPr>
              <a:t> use suffix and prefix in the sentence</a:t>
            </a:r>
          </a:p>
        </p:txBody>
      </p:sp>
      <p:sp>
        <p:nvSpPr>
          <p:cNvPr id="4" name="Oval 3"/>
          <p:cNvSpPr/>
          <p:nvPr/>
        </p:nvSpPr>
        <p:spPr>
          <a:xfrm>
            <a:off x="3581400" y="1676400"/>
            <a:ext cx="6172200" cy="1295400"/>
          </a:xfrm>
          <a:prstGeom prst="ellipse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r="-109" b="8379"/>
          <a:stretch/>
        </p:blipFill>
        <p:spPr>
          <a:xfrm>
            <a:off x="5185682" y="155653"/>
            <a:ext cx="3005818" cy="40767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929"/>
          <a:stretch/>
        </p:blipFill>
        <p:spPr>
          <a:xfrm>
            <a:off x="5191125" y="152400"/>
            <a:ext cx="3028950" cy="40527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95057" y="4603837"/>
            <a:ext cx="601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itchFamily="18" charset="0"/>
              </a:rPr>
              <a:t>The man looks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603837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itchFamily="18" charset="0"/>
              </a:rPr>
              <a:t>happy.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4603837"/>
            <a:ext cx="223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itchFamily="18" charset="0"/>
              </a:rPr>
              <a:t>unhappy.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594437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itchFamily="18" charset="0"/>
              </a:rPr>
              <a:t>un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5633906"/>
            <a:ext cx="151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itchFamily="18" charset="0"/>
              </a:rPr>
              <a:t>happy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3579" y="5710106"/>
            <a:ext cx="110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Book Antiqua" pitchFamily="18" charset="0"/>
              </a:rPr>
              <a:t>সুখী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153400" y="571010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/>
              <a:t>অ </a:t>
            </a:r>
            <a:endParaRPr lang="en-US" sz="3600" b="1" dirty="0"/>
          </a:p>
        </p:txBody>
      </p:sp>
      <p:sp>
        <p:nvSpPr>
          <p:cNvPr id="11" name="Oval 10"/>
          <p:cNvSpPr/>
          <p:nvPr/>
        </p:nvSpPr>
        <p:spPr>
          <a:xfrm>
            <a:off x="6248400" y="5670637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90903" y="5394753"/>
            <a:ext cx="2743200" cy="127703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What is it?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0903" y="667178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ook Antiqua" pitchFamily="18" charset="0"/>
              </a:rPr>
              <a:t>happ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8587" y="667294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itchFamily="18" charset="0"/>
              </a:rPr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9005" y="6592669"/>
            <a:ext cx="82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ook Antiqua" pitchFamily="18" charset="0"/>
              </a:rPr>
              <a:t>ily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06684" y="6705600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5257119" y="6416718"/>
            <a:ext cx="2230211" cy="118736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ook Antiqua" pitchFamily="18" charset="0"/>
              </a:rPr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105924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0224 L 0.12222 0.0032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204 L -0.12697 0.0075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7" grpId="1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4" grpId="1"/>
      <p:bldP spid="15" grpId="0"/>
      <p:bldP spid="15" grpId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90726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Book Antiqua" pitchFamily="18" charset="0"/>
              </a:rPr>
              <a:t>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92359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Book Antiqua" pitchFamily="18" charset="0"/>
              </a:rPr>
              <a:t>un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5800" y="290280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err="1">
                <a:latin typeface="Book Antiqua" pitchFamily="18" charset="0"/>
              </a:rPr>
              <a:t>abl</a:t>
            </a:r>
            <a:endParaRPr lang="en-AU" sz="36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7000" y="291913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err="1">
                <a:latin typeface="Book Antiqua" pitchFamily="18" charset="0"/>
              </a:rPr>
              <a:t>ity</a:t>
            </a:r>
            <a:endParaRPr lang="en-AU" sz="3600" dirty="0">
              <a:latin typeface="Book Antiqua" pitchFamily="18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2209800" y="3429000"/>
            <a:ext cx="2247900" cy="8382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Book Antiqua" pitchFamily="18" charset="0"/>
              </a:rPr>
              <a:t>Added before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2209800" y="2369403"/>
            <a:ext cx="2247900" cy="599419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Book Antiqua" pitchFamily="18" charset="0"/>
              </a:rPr>
              <a:t>Prefix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8305800" y="3429000"/>
            <a:ext cx="1981200" cy="8382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Book Antiqua" pitchFamily="18" charset="0"/>
              </a:rPr>
              <a:t>Added after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8305800" y="2369403"/>
            <a:ext cx="1981200" cy="599419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Book Antiqua" pitchFamily="18" charset="0"/>
              </a:rPr>
              <a:t>Suffix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58300" y="2902803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Book Antiqua" pitchFamily="18" charset="0"/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4800600"/>
            <a:ext cx="4343400" cy="2438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AU" b="1" dirty="0">
                <a:latin typeface="Book Antiqua" pitchFamily="18" charset="0"/>
              </a:rPr>
              <a:t>Letter or letters added </a:t>
            </a:r>
          </a:p>
          <a:p>
            <a:pPr algn="just"/>
            <a:r>
              <a:rPr lang="en-AU" b="1" dirty="0">
                <a:latin typeface="Book Antiqua" pitchFamily="18" charset="0"/>
              </a:rPr>
              <a:t>before any word and </a:t>
            </a:r>
          </a:p>
          <a:p>
            <a:pPr algn="just"/>
            <a:r>
              <a:rPr lang="en-AU" b="1" dirty="0">
                <a:latin typeface="Book Antiqua" pitchFamily="18" charset="0"/>
              </a:rPr>
              <a:t>changes its meaning</a:t>
            </a:r>
          </a:p>
          <a:p>
            <a:pPr algn="just"/>
            <a:r>
              <a:rPr lang="en-AU" b="1" dirty="0">
                <a:latin typeface="Book Antiqua" pitchFamily="18" charset="0"/>
              </a:rPr>
              <a:t> is called  prefix.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19950" y="4800600"/>
            <a:ext cx="4419600" cy="2209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AU" b="1" dirty="0">
                <a:latin typeface="Book Antiqua" pitchFamily="18" charset="0"/>
              </a:rPr>
              <a:t>Letter or letters added</a:t>
            </a:r>
          </a:p>
          <a:p>
            <a:pPr algn="just"/>
            <a:r>
              <a:rPr lang="en-AU" b="1" dirty="0">
                <a:latin typeface="Book Antiqua" pitchFamily="18" charset="0"/>
              </a:rPr>
              <a:t> after  any word and </a:t>
            </a:r>
          </a:p>
          <a:p>
            <a:pPr algn="just"/>
            <a:r>
              <a:rPr lang="en-AU" b="1" dirty="0">
                <a:latin typeface="Book Antiqua" pitchFamily="18" charset="0"/>
              </a:rPr>
              <a:t>change its form </a:t>
            </a:r>
          </a:p>
          <a:p>
            <a:pPr algn="just"/>
            <a:r>
              <a:rPr lang="en-AU" b="1" dirty="0">
                <a:latin typeface="Book Antiqua" pitchFamily="18" charset="0"/>
              </a:rPr>
              <a:t>is called  suffix.</a:t>
            </a:r>
          </a:p>
        </p:txBody>
      </p:sp>
      <p:sp>
        <p:nvSpPr>
          <p:cNvPr id="14" name="Oval 13"/>
          <p:cNvSpPr/>
          <p:nvPr/>
        </p:nvSpPr>
        <p:spPr>
          <a:xfrm>
            <a:off x="2890157" y="609600"/>
            <a:ext cx="7467600" cy="114300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latin typeface="Book Antiqua" pitchFamily="18" charset="0"/>
              </a:rPr>
              <a:t>Follow carefully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4572000"/>
            <a:ext cx="47244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67550" y="4572000"/>
            <a:ext cx="47244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57516E-6 L 0.11667 -0.002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04575E-6 L -0.1 -0.002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038600" y="1752600"/>
            <a:ext cx="5105400" cy="1143000"/>
          </a:xfrm>
          <a:prstGeom prst="downArrowCallout">
            <a:avLst>
              <a:gd name="adj1" fmla="val 45000"/>
              <a:gd name="adj2" fmla="val 43571"/>
              <a:gd name="adj3" fmla="val 25000"/>
              <a:gd name="adj4" fmla="val 53548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Book Antiqua" pitchFamily="18" charset="0"/>
              </a:rPr>
              <a:t>Differences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4425043"/>
            <a:ext cx="449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AU" b="1" dirty="0">
                <a:latin typeface="Book Antiqua" pitchFamily="18" charset="0"/>
              </a:rPr>
              <a:t>Prefix is added before a word and changes its meaning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64086" y="4425043"/>
            <a:ext cx="449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AU" b="1" dirty="0">
                <a:latin typeface="Book Antiqua" pitchFamily="18" charset="0"/>
              </a:rPr>
              <a:t>suffix is added after a word and changes its form.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791200"/>
            <a:ext cx="5867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Book Antiqua" pitchFamily="18" charset="0"/>
              </a:rPr>
              <a:t>Examples of some prefix: un, in, </a:t>
            </a:r>
            <a:r>
              <a:rPr lang="en-AU" b="1" dirty="0" err="1">
                <a:latin typeface="Book Antiqua" pitchFamily="18" charset="0"/>
              </a:rPr>
              <a:t>im</a:t>
            </a:r>
            <a:r>
              <a:rPr lang="en-AU" b="1" dirty="0">
                <a:latin typeface="Book Antiqua" pitchFamily="18" charset="0"/>
              </a:rPr>
              <a:t>, en 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5791200"/>
            <a:ext cx="6934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Book Antiqua" pitchFamily="18" charset="0"/>
              </a:rPr>
              <a:t>Examples of some suffix: </a:t>
            </a:r>
            <a:r>
              <a:rPr lang="en-AU" b="1" dirty="0" err="1">
                <a:latin typeface="Book Antiqua" pitchFamily="18" charset="0"/>
              </a:rPr>
              <a:t>tion</a:t>
            </a:r>
            <a:r>
              <a:rPr lang="en-AU" b="1" dirty="0">
                <a:latin typeface="Book Antiqua" pitchFamily="18" charset="0"/>
              </a:rPr>
              <a:t>, </a:t>
            </a:r>
            <a:r>
              <a:rPr lang="en-AU" b="1" dirty="0" err="1">
                <a:latin typeface="Book Antiqua" pitchFamily="18" charset="0"/>
              </a:rPr>
              <a:t>ity</a:t>
            </a:r>
            <a:r>
              <a:rPr lang="en-AU" b="1" dirty="0">
                <a:latin typeface="Book Antiqua" pitchFamily="18" charset="0"/>
              </a:rPr>
              <a:t>, </a:t>
            </a:r>
            <a:r>
              <a:rPr lang="en-AU" b="1" dirty="0" err="1">
                <a:latin typeface="Book Antiqua" pitchFamily="18" charset="0"/>
              </a:rPr>
              <a:t>ly,ness</a:t>
            </a:r>
            <a:r>
              <a:rPr lang="en-AU" b="1" dirty="0">
                <a:latin typeface="Book Antiqua" pitchFamily="18" charset="0"/>
              </a:rPr>
              <a:t>, </a:t>
            </a:r>
            <a:r>
              <a:rPr lang="en-AU" b="1" dirty="0" err="1">
                <a:latin typeface="Book Antiqua" pitchFamily="18" charset="0"/>
              </a:rPr>
              <a:t>ment</a:t>
            </a:r>
            <a:r>
              <a:rPr lang="en-AU" b="1" dirty="0">
                <a:latin typeface="Book Antiqua" pitchFamily="18" charset="0"/>
              </a:rPr>
              <a:t>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6629400"/>
            <a:ext cx="6934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Book Antiqua" pitchFamily="18" charset="0"/>
              </a:rPr>
              <a:t>Note: If the last letter of the word is e, t, it is omitted while adding suffix.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1986" y="987546"/>
            <a:ext cx="1074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Book Antiqua" pitchFamily="18" charset="0"/>
              </a:rPr>
              <a:t>What is the difference between suffix and prefix?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6622197"/>
            <a:ext cx="5867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Book Antiqua" pitchFamily="18" charset="0"/>
              </a:rPr>
              <a:t>Note: Prefix is added directly before the word</a:t>
            </a:r>
          </a:p>
        </p:txBody>
      </p:sp>
      <p:pic>
        <p:nvPicPr>
          <p:cNvPr id="1026" name="Picture 2" descr="E:\ \Monogram &amp; symbol\Dn 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743200"/>
            <a:ext cx="6076950" cy="16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54760"/>
            <a:ext cx="8153400" cy="543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33400"/>
            <a:ext cx="9601200" cy="7213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Add suffix or prefix with the word in bracket.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1280" y="6248400"/>
            <a:ext cx="832104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He has no _________ (able) to buy a car.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6248400"/>
            <a:ext cx="1447800" cy="57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ability</a:t>
            </a:r>
          </a:p>
        </p:txBody>
      </p:sp>
    </p:spTree>
    <p:extLst>
      <p:ext uri="{BB962C8B-B14F-4D97-AF65-F5344CB8AC3E}">
        <p14:creationId xmlns:p14="http://schemas.microsoft.com/office/powerpoint/2010/main" val="18828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785</Words>
  <Application>Microsoft Office PowerPoint</Application>
  <PresentationFormat>Custom</PresentationFormat>
  <Paragraphs>86</Paragraphs>
  <Slides>16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Book Antiqua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User</cp:lastModifiedBy>
  <cp:revision>45</cp:revision>
  <dcterms:created xsi:type="dcterms:W3CDTF">2015-09-14T03:57:17Z</dcterms:created>
  <dcterms:modified xsi:type="dcterms:W3CDTF">2020-11-03T01:37:06Z</dcterms:modified>
</cp:coreProperties>
</file>