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66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69" r:id="rId17"/>
    <p:sldId id="271" r:id="rId18"/>
    <p:sldId id="272" r:id="rId19"/>
    <p:sldId id="275" r:id="rId20"/>
    <p:sldId id="273" r:id="rId21"/>
  </p:sldIdLst>
  <p:sldSz cx="13787438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3430" y="1237197"/>
            <a:ext cx="10340579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430" y="3970580"/>
            <a:ext cx="1034057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57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1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6635" y="402483"/>
            <a:ext cx="2972916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7886" y="402483"/>
            <a:ext cx="8746406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49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90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706" y="1884670"/>
            <a:ext cx="11891665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0706" y="5059034"/>
            <a:ext cx="11891665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8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886" y="2012414"/>
            <a:ext cx="5859661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9891" y="2012414"/>
            <a:ext cx="5859661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7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682" y="402483"/>
            <a:ext cx="11891665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683" y="1853171"/>
            <a:ext cx="5832732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683" y="2761381"/>
            <a:ext cx="5832732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79890" y="1853171"/>
            <a:ext cx="586145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79890" y="2761381"/>
            <a:ext cx="5861457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6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37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16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683" y="503978"/>
            <a:ext cx="444680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457" y="1088454"/>
            <a:ext cx="697989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683" y="2267902"/>
            <a:ext cx="444680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36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683" y="503978"/>
            <a:ext cx="444680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61457" y="1088454"/>
            <a:ext cx="697989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683" y="2267902"/>
            <a:ext cx="444680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7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887" y="402483"/>
            <a:ext cx="11891665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887" y="2012414"/>
            <a:ext cx="11891665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7886" y="7006699"/>
            <a:ext cx="310217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B4CB5-B7CA-4658-B73F-D3F7426ACE38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67089" y="7006699"/>
            <a:ext cx="465326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7378" y="7006699"/>
            <a:ext cx="310217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61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36" y="1707975"/>
            <a:ext cx="5760000" cy="460800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522" y="1707975"/>
            <a:ext cx="5760000" cy="460800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7ACD9-9AC1-4D93-9A21-B3DC451F047E}"/>
              </a:ext>
            </a:extLst>
          </p:cNvPr>
          <p:cNvSpPr txBox="1"/>
          <p:nvPr/>
        </p:nvSpPr>
        <p:spPr>
          <a:xfrm>
            <a:off x="2072071" y="6315975"/>
            <a:ext cx="958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বনভূমি ধ্বংসের ফলে ভূমিক্ষয় এবং ভূমি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ধ্বস হয়।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4C4AE8-2B82-42FD-8192-9DDA2A691B38}"/>
              </a:ext>
            </a:extLst>
          </p:cNvPr>
          <p:cNvSpPr txBox="1"/>
          <p:nvPr/>
        </p:nvSpPr>
        <p:spPr>
          <a:xfrm>
            <a:off x="3950796" y="523035"/>
            <a:ext cx="5825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1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BC1D10-E1D0-41E1-A88C-68CCD1B23019}"/>
              </a:ext>
            </a:extLst>
          </p:cNvPr>
          <p:cNvSpPr txBox="1"/>
          <p:nvPr/>
        </p:nvSpPr>
        <p:spPr>
          <a:xfrm>
            <a:off x="2583939" y="693369"/>
            <a:ext cx="106596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 পরিবেশে কী প্রভাব ফেলে তা নিচের শব্দগুলো ব্যবহার করে প্রতিটি শব্দের জন্য জোড়ায় আলোচনা করে  ১টি করে বাক্য লিখ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8646" y="2759465"/>
            <a:ext cx="7467543" cy="94919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পশুপালন,   বাড়িঘর,   বিলুপ্ত,   ভূমিধ্বস   </a:t>
            </a:r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4BC8D62-3792-4146-964C-3303FD0FD2F9}"/>
              </a:ext>
            </a:extLst>
          </p:cNvPr>
          <p:cNvSpPr/>
          <p:nvPr/>
        </p:nvSpPr>
        <p:spPr>
          <a:xfrm>
            <a:off x="479065" y="301732"/>
            <a:ext cx="1965961" cy="16916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1270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জোড়ায়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কাজ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EA8C0-55FB-4090-AF8B-0FAEE5EC9838}"/>
              </a:ext>
            </a:extLst>
          </p:cNvPr>
          <p:cNvSpPr txBox="1"/>
          <p:nvPr/>
        </p:nvSpPr>
        <p:spPr>
          <a:xfrm>
            <a:off x="1893627" y="4249497"/>
            <a:ext cx="9532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মানুষ </a:t>
            </a:r>
            <a:r>
              <a:rPr lang="bn-BD" sz="4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পশুপালনের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জন্য মানুষ বন উজাড় করছে।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EA8C0-55FB-4090-AF8B-0FAEE5EC9838}"/>
              </a:ext>
            </a:extLst>
          </p:cNvPr>
          <p:cNvSpPr txBox="1"/>
          <p:nvPr/>
        </p:nvSpPr>
        <p:spPr>
          <a:xfrm>
            <a:off x="1893627" y="5003174"/>
            <a:ext cx="9532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মানুষ </a:t>
            </a:r>
            <a:r>
              <a:rPr lang="bn-BD" sz="4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বাড়িঘর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 অধিক জমি ব্যবহার করছে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EA8C0-55FB-4090-AF8B-0FAEE5EC9838}"/>
              </a:ext>
            </a:extLst>
          </p:cNvPr>
          <p:cNvSpPr txBox="1"/>
          <p:nvPr/>
        </p:nvSpPr>
        <p:spPr>
          <a:xfrm>
            <a:off x="1893626" y="5711811"/>
            <a:ext cx="11349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জীবের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আবাসস্থল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ধ্বংস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 জীব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ধীরে ধীরে </a:t>
            </a:r>
            <a:r>
              <a:rPr lang="bn-BD" sz="4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EA8C0-55FB-4090-AF8B-0FAEE5EC9838}"/>
              </a:ext>
            </a:extLst>
          </p:cNvPr>
          <p:cNvSpPr txBox="1"/>
          <p:nvPr/>
        </p:nvSpPr>
        <p:spPr>
          <a:xfrm>
            <a:off x="1893625" y="6373152"/>
            <a:ext cx="11349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বনভূমি ধ্বংসের ফলে ভূমিক্ষয় এবং </a:t>
            </a:r>
            <a:r>
              <a:rPr lang="bn-BD" sz="4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ভূমিধ্বস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0883" y="3602415"/>
            <a:ext cx="13740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উত্তরঃ 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10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58" y="2154872"/>
            <a:ext cx="6179401" cy="428625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F6B8F5-5D53-4849-8969-07583DB265B4}"/>
              </a:ext>
            </a:extLst>
          </p:cNvPr>
          <p:cNvSpPr txBox="1"/>
          <p:nvPr/>
        </p:nvSpPr>
        <p:spPr>
          <a:xfrm>
            <a:off x="731520" y="6476819"/>
            <a:ext cx="554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জমিতে রাসায়নিক সার দেওয়া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120" y="2154872"/>
            <a:ext cx="6194659" cy="4286249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FFC1BD-5F71-4A7E-8C66-38FE2514E21C}"/>
              </a:ext>
            </a:extLst>
          </p:cNvPr>
          <p:cNvSpPr txBox="1"/>
          <p:nvPr/>
        </p:nvSpPr>
        <p:spPr>
          <a:xfrm>
            <a:off x="7615989" y="6472627"/>
            <a:ext cx="507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জমিতে কীটনাশক দেওয়া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8AC66-82A1-42BE-8F6D-3AEAAC6CC84B}"/>
              </a:ext>
            </a:extLst>
          </p:cNvPr>
          <p:cNvSpPr txBox="1"/>
          <p:nvPr/>
        </p:nvSpPr>
        <p:spPr>
          <a:xfrm>
            <a:off x="363338" y="259641"/>
            <a:ext cx="13116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 উদ্ভিদের ভালো বৃদ্ধি এবং অধিক খাদ্য উৎপাদনের জন্য রাসায়নিক সার ও কীটনাশক ব্যবহৃত হয়। রাসায়নিক সার ও কীটনাশকের অতিরিক্ত ব্যবহারের ফলে মাটি ও পানি দূষিত হচ্ছে।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BF7E5-DD78-465F-9A5C-0B09B72C518C}"/>
              </a:ext>
            </a:extLst>
          </p:cNvPr>
          <p:cNvSpPr txBox="1"/>
          <p:nvPr/>
        </p:nvSpPr>
        <p:spPr>
          <a:xfrm>
            <a:off x="4056423" y="382603"/>
            <a:ext cx="6321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6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16" y="2168818"/>
            <a:ext cx="5887492" cy="4097972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115" y="2168818"/>
            <a:ext cx="6761833" cy="4097972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B73175-B900-489B-8B33-E837FE6CF4C3}"/>
              </a:ext>
            </a:extLst>
          </p:cNvPr>
          <p:cNvSpPr txBox="1"/>
          <p:nvPr/>
        </p:nvSpPr>
        <p:spPr>
          <a:xfrm>
            <a:off x="681071" y="6355660"/>
            <a:ext cx="5782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 জীবাশ্ম জ্বালানীর ব্যবহার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01C32-5B3F-49DD-AE91-5403E11470C1}"/>
              </a:ext>
            </a:extLst>
          </p:cNvPr>
          <p:cNvSpPr txBox="1"/>
          <p:nvPr/>
        </p:nvSpPr>
        <p:spPr>
          <a:xfrm>
            <a:off x="6058151" y="6293078"/>
            <a:ext cx="7472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উৎপাদন ও কলকারখানায় জীবাশ্ম জালানীর ব্যবহার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0C623-69DF-4EE4-BFAA-725CB189E939}"/>
              </a:ext>
            </a:extLst>
          </p:cNvPr>
          <p:cNvSpPr txBox="1"/>
          <p:nvPr/>
        </p:nvSpPr>
        <p:spPr>
          <a:xfrm>
            <a:off x="291451" y="677833"/>
            <a:ext cx="131076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উৎপাদন ও কলকারখানায় এবং যানবাহনে জীবাশ্ম জ্বালানী ব্যবহার করা হয়।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BF7E5-DD78-465F-9A5C-0B09B72C518C}"/>
              </a:ext>
            </a:extLst>
          </p:cNvPr>
          <p:cNvSpPr txBox="1"/>
          <p:nvPr/>
        </p:nvSpPr>
        <p:spPr>
          <a:xfrm>
            <a:off x="3919263" y="588963"/>
            <a:ext cx="6321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50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637BFD-A050-4493-A211-7F732CE54CDA}"/>
              </a:ext>
            </a:extLst>
          </p:cNvPr>
          <p:cNvSpPr txBox="1"/>
          <p:nvPr/>
        </p:nvSpPr>
        <p:spPr>
          <a:xfrm>
            <a:off x="551793" y="6290378"/>
            <a:ext cx="4698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যানবাহন থেকে নির্গত ক্ষতিকর গ্যাস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A92A8-4D0C-4FC3-A125-EB054725A866}"/>
              </a:ext>
            </a:extLst>
          </p:cNvPr>
          <p:cNvSpPr txBox="1"/>
          <p:nvPr/>
        </p:nvSpPr>
        <p:spPr>
          <a:xfrm>
            <a:off x="7693573" y="6172878"/>
            <a:ext cx="528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 থেকে নির্গত ক্ষতিকর গ্যাস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66744-4D2F-418E-9CFE-882461505792}"/>
              </a:ext>
            </a:extLst>
          </p:cNvPr>
          <p:cNvSpPr txBox="1"/>
          <p:nvPr/>
        </p:nvSpPr>
        <p:spPr>
          <a:xfrm>
            <a:off x="173062" y="767468"/>
            <a:ext cx="13212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উৎপাদন, কলকারখানা ও যানবাহনে জীবাশ্ম জ্বালনী ব্যবহারের ফলে নির্গত ক্ষতিকর গ্যাস বায়ু দূষিত করছে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ফলে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তাপমাত্রা বৃদ্ধি পাচ্ছে এবং এসিড বৃষ্টি হচ্ছে।</a:t>
            </a:r>
            <a:endParaRPr lang="en-US" sz="3600" dirty="0"/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" y="2472929"/>
            <a:ext cx="5785945" cy="3699949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147" y="2426473"/>
            <a:ext cx="6479628" cy="3699949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6BF7E5-DD78-465F-9A5C-0B09B72C518C}"/>
              </a:ext>
            </a:extLst>
          </p:cNvPr>
          <p:cNvSpPr txBox="1"/>
          <p:nvPr/>
        </p:nvSpPr>
        <p:spPr>
          <a:xfrm>
            <a:off x="3773989" y="875190"/>
            <a:ext cx="6321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7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2659" y="1163266"/>
            <a:ext cx="8449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১. নিচে দেখানো ছকের মতো একটি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ছক তৈরি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কর।  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631699" y="5133175"/>
            <a:ext cx="12845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২.ছকে পরিবেশের উপর জনসংখ্যা বৃদ্ধির ক্ষতিকর প্রভাবের একটি </a:t>
            </a:r>
          </a:p>
          <a:p>
            <a:pPr algn="just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তালিকা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তৈরি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এবং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GB" sz="4000" dirty="0"/>
          </a:p>
        </p:txBody>
      </p:sp>
      <p:sp>
        <p:nvSpPr>
          <p:cNvPr id="5" name="Rectangle 4"/>
          <p:cNvSpPr/>
          <p:nvPr/>
        </p:nvSpPr>
        <p:spPr>
          <a:xfrm>
            <a:off x="631699" y="6456614"/>
            <a:ext cx="79544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৩. কাজটি নিয়ে সহপাঠীদের সাথে আলোচনা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B44DE7D-3A83-4BF3-815F-F35F6129C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834414"/>
              </p:ext>
            </p:extLst>
          </p:nvPr>
        </p:nvGraphicFramePr>
        <p:xfrm>
          <a:off x="950494" y="2166259"/>
          <a:ext cx="11984874" cy="28956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076719">
                  <a:extLst>
                    <a:ext uri="{9D8B030D-6E8A-4147-A177-3AD203B41FA5}">
                      <a16:colId xmlns:a16="http://schemas.microsoft.com/office/drawing/2014/main" val="1427824909"/>
                    </a:ext>
                  </a:extLst>
                </a:gridCol>
                <a:gridCol w="7908155">
                  <a:extLst>
                    <a:ext uri="{9D8B030D-6E8A-4147-A177-3AD203B41FA5}">
                      <a16:colId xmlns:a16="http://schemas.microsoft.com/office/drawing/2014/main" val="1088969032"/>
                    </a:ext>
                  </a:extLst>
                </a:gridCol>
              </a:tblGrid>
              <a:tr h="519756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ক্ষতিকর প্রভাব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705576"/>
                  </a:ext>
                </a:extLst>
              </a:tr>
              <a:tr h="51975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103270"/>
                  </a:ext>
                </a:extLst>
              </a:tr>
              <a:tr h="51975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947891"/>
                  </a:ext>
                </a:extLst>
              </a:tr>
              <a:tr h="51975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454460"/>
                  </a:ext>
                </a:extLst>
              </a:tr>
              <a:tr h="519756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56405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D4BC8D62-3792-4146-964C-3303FD0FD2F9}"/>
              </a:ext>
            </a:extLst>
          </p:cNvPr>
          <p:cNvSpPr/>
          <p:nvPr/>
        </p:nvSpPr>
        <p:spPr>
          <a:xfrm>
            <a:off x="10836822" y="317446"/>
            <a:ext cx="1965961" cy="16916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1270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দলীয়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কাজ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98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0C4CFE-4E31-4CB7-A0AF-7ABD7638C203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330" y="1742196"/>
            <a:ext cx="4773600" cy="500400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7D9313-2E32-41A2-9ECF-ACA10E05EE30}"/>
              </a:ext>
            </a:extLst>
          </p:cNvPr>
          <p:cNvSpPr txBox="1"/>
          <p:nvPr/>
        </p:nvSpPr>
        <p:spPr>
          <a:xfrm>
            <a:off x="5049841" y="228558"/>
            <a:ext cx="4553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D9E8A-6FD8-4EED-A251-B988F1B14BA1}"/>
              </a:ext>
            </a:extLst>
          </p:cNvPr>
          <p:cNvSpPr txBox="1"/>
          <p:nvPr/>
        </p:nvSpPr>
        <p:spPr>
          <a:xfrm>
            <a:off x="3042115" y="890724"/>
            <a:ext cx="8568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৯৫ পৃষ্ঠা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পড়।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876BC8-5C87-475A-B5B1-CAD035C4F7DE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30" y="1742196"/>
            <a:ext cx="4773600" cy="500400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788934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E36E7-ABE9-4F9C-81D3-2010EF69B38A}"/>
              </a:ext>
            </a:extLst>
          </p:cNvPr>
          <p:cNvSpPr txBox="1"/>
          <p:nvPr/>
        </p:nvSpPr>
        <p:spPr>
          <a:xfrm>
            <a:off x="2412540" y="1892042"/>
            <a:ext cx="903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বামপাশের শব্দের সঙ্গে ডানপাশের শব্দের মিল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12540" y="3003412"/>
            <a:ext cx="8530091" cy="3501568"/>
            <a:chOff x="2518611" y="2133600"/>
            <a:chExt cx="9224211" cy="4443663"/>
          </a:xfrm>
        </p:grpSpPr>
        <p:sp>
          <p:nvSpPr>
            <p:cNvPr id="3" name="Rectangle 2"/>
            <p:cNvSpPr/>
            <p:nvPr/>
          </p:nvSpPr>
          <p:spPr>
            <a:xfrm>
              <a:off x="2518611" y="2133600"/>
              <a:ext cx="9224211" cy="4443663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cxnSp>
          <p:nvCxnSpPr>
            <p:cNvPr id="5" name="Straight Connector 4"/>
            <p:cNvCxnSpPr>
              <a:stCxn id="3" idx="0"/>
              <a:endCxn id="3" idx="2"/>
            </p:cNvCxnSpPr>
            <p:nvPr/>
          </p:nvCxnSpPr>
          <p:spPr>
            <a:xfrm>
              <a:off x="7130717" y="2133600"/>
              <a:ext cx="0" cy="444366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F1E36E7-ABE9-4F9C-81D3-2010EF69B38A}"/>
              </a:ext>
            </a:extLst>
          </p:cNvPr>
          <p:cNvSpPr txBox="1"/>
          <p:nvPr/>
        </p:nvSpPr>
        <p:spPr>
          <a:xfrm>
            <a:off x="2957430" y="3249288"/>
            <a:ext cx="1895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বাড়িঘর তৈরি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E36E7-ABE9-4F9C-81D3-2010EF69B38A}"/>
              </a:ext>
            </a:extLst>
          </p:cNvPr>
          <p:cNvSpPr txBox="1"/>
          <p:nvPr/>
        </p:nvSpPr>
        <p:spPr>
          <a:xfrm>
            <a:off x="7939962" y="3881348"/>
            <a:ext cx="2050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 জমি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E36E7-ABE9-4F9C-81D3-2010EF69B38A}"/>
              </a:ext>
            </a:extLst>
          </p:cNvPr>
          <p:cNvSpPr txBox="1"/>
          <p:nvPr/>
        </p:nvSpPr>
        <p:spPr>
          <a:xfrm>
            <a:off x="2576743" y="3937722"/>
            <a:ext cx="366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রাসায়নিক সার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1E36E7-ABE9-4F9C-81D3-2010EF69B38A}"/>
              </a:ext>
            </a:extLst>
          </p:cNvPr>
          <p:cNvSpPr txBox="1"/>
          <p:nvPr/>
        </p:nvSpPr>
        <p:spPr>
          <a:xfrm>
            <a:off x="7939962" y="5430042"/>
            <a:ext cx="2050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দূষণ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1E36E7-ABE9-4F9C-81D3-2010EF69B38A}"/>
              </a:ext>
            </a:extLst>
          </p:cNvPr>
          <p:cNvSpPr txBox="1"/>
          <p:nvPr/>
        </p:nvSpPr>
        <p:spPr>
          <a:xfrm>
            <a:off x="7944907" y="3245723"/>
            <a:ext cx="366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1E36E7-ABE9-4F9C-81D3-2010EF69B38A}"/>
              </a:ext>
            </a:extLst>
          </p:cNvPr>
          <p:cNvSpPr txBox="1"/>
          <p:nvPr/>
        </p:nvSpPr>
        <p:spPr>
          <a:xfrm>
            <a:off x="2711771" y="4701400"/>
            <a:ext cx="3474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 নির্গত গ্যাস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1E36E7-ABE9-4F9C-81D3-2010EF69B38A}"/>
              </a:ext>
            </a:extLst>
          </p:cNvPr>
          <p:cNvSpPr txBox="1"/>
          <p:nvPr/>
        </p:nvSpPr>
        <p:spPr>
          <a:xfrm>
            <a:off x="2771669" y="5465078"/>
            <a:ext cx="3474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আবাসস্থল ধ্বংস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1E36E7-ABE9-4F9C-81D3-2010EF69B38A}"/>
              </a:ext>
            </a:extLst>
          </p:cNvPr>
          <p:cNvSpPr txBox="1"/>
          <p:nvPr/>
        </p:nvSpPr>
        <p:spPr>
          <a:xfrm>
            <a:off x="7944907" y="4630270"/>
            <a:ext cx="366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বিলুপ্তি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16"/>
          <p:cNvCxnSpPr>
            <a:stCxn id="7" idx="3"/>
          </p:cNvCxnSpPr>
          <p:nvPr/>
        </p:nvCxnSpPr>
        <p:spPr>
          <a:xfrm>
            <a:off x="4852701" y="3541676"/>
            <a:ext cx="3087261" cy="5203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59466" y="4336106"/>
            <a:ext cx="2215388" cy="12708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1" idx="1"/>
          </p:cNvCxnSpPr>
          <p:nvPr/>
        </p:nvCxnSpPr>
        <p:spPr>
          <a:xfrm flipV="1">
            <a:off x="5676540" y="3538111"/>
            <a:ext cx="2268367" cy="13879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985884" y="4831259"/>
            <a:ext cx="3041949" cy="9274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D4BC8D62-3792-4146-964C-3303FD0FD2F9}"/>
              </a:ext>
            </a:extLst>
          </p:cNvPr>
          <p:cNvSpPr/>
          <p:nvPr/>
        </p:nvSpPr>
        <p:spPr>
          <a:xfrm>
            <a:off x="610782" y="311046"/>
            <a:ext cx="1965961" cy="16916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1270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একক কাজ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2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D0CE4E-28AA-4D62-96C2-0264F6C3412F}"/>
              </a:ext>
            </a:extLst>
          </p:cNvPr>
          <p:cNvSpPr/>
          <p:nvPr/>
        </p:nvSpPr>
        <p:spPr>
          <a:xfrm>
            <a:off x="4814148" y="1754327"/>
            <a:ext cx="3498299" cy="8776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শূন্যস্থান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পূরণ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3EF8D1-33A0-4006-B776-187B25C5AD3D}"/>
              </a:ext>
            </a:extLst>
          </p:cNvPr>
          <p:cNvSpPr/>
          <p:nvPr/>
        </p:nvSpPr>
        <p:spPr>
          <a:xfrm>
            <a:off x="5193356" y="3103369"/>
            <a:ext cx="2429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বাস্তুসংস্থানের  </a:t>
            </a:r>
            <a:endParaRPr lang="en-GB" sz="4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CFCD5E-FA4B-464A-9909-9D29EAC21727}"/>
              </a:ext>
            </a:extLst>
          </p:cNvPr>
          <p:cNvSpPr/>
          <p:nvPr/>
        </p:nvSpPr>
        <p:spPr>
          <a:xfrm>
            <a:off x="10189934" y="3960457"/>
            <a:ext cx="817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বায়ূ </a:t>
            </a:r>
            <a:endParaRPr lang="en-GB" sz="3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19203-2424-4698-BC9D-B1A4F97E3CBE}"/>
              </a:ext>
            </a:extLst>
          </p:cNvPr>
          <p:cNvSpPr/>
          <p:nvPr/>
        </p:nvSpPr>
        <p:spPr>
          <a:xfrm>
            <a:off x="9504211" y="4821650"/>
            <a:ext cx="598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endParaRPr lang="en-GB" sz="36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BC8D62-3792-4146-964C-3303FD0FD2F9}"/>
              </a:ext>
            </a:extLst>
          </p:cNvPr>
          <p:cNvSpPr/>
          <p:nvPr/>
        </p:nvSpPr>
        <p:spPr>
          <a:xfrm>
            <a:off x="746758" y="499479"/>
            <a:ext cx="1965961" cy="16916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1270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মূল্যায়ণ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2098" y="3200896"/>
            <a:ext cx="8478603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বনভূমি ধ্বংসের ফলে ________________ পরিবর্তন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2098" y="4052043"/>
            <a:ext cx="11785599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কলকারখানা এবং যানবাহণ থেকে নির্গত ক্ষতিকর গ্যাস __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 করছে।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7338" y="4943570"/>
            <a:ext cx="1159163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বাড়তি শস্য উৎপাদন এবং পশুপালনের জন্য মানুষ __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_______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উজাড় করছে।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6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960" y="684343"/>
            <a:ext cx="2788920" cy="1871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98140F-654F-4874-A3AD-379330DEAB1E}"/>
              </a:ext>
            </a:extLst>
          </p:cNvPr>
          <p:cNvSpPr txBox="1"/>
          <p:nvPr/>
        </p:nvSpPr>
        <p:spPr>
          <a:xfrm>
            <a:off x="1828800" y="3697962"/>
            <a:ext cx="1136904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জনসংখ্যা বৃদ্ধির ফলে পরিবেশের কী ক্ষতি হচ্ছে তার একটি তালিকা তৈরি করে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খাতায়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লিখে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আনবে।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1620099"/>
            <a:ext cx="627201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3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B89F77-181A-4949-9EC6-45CFC37FB839}"/>
              </a:ext>
            </a:extLst>
          </p:cNvPr>
          <p:cNvSpPr txBox="1"/>
          <p:nvPr/>
        </p:nvSpPr>
        <p:spPr>
          <a:xfrm>
            <a:off x="1067089" y="764583"/>
            <a:ext cx="63598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240" y="2041855"/>
            <a:ext cx="7105153" cy="54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37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961" y="1088981"/>
            <a:ext cx="6036412" cy="4649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2B0BFA-A6C9-4EAB-A52E-14A64D5BB564}"/>
              </a:ext>
            </a:extLst>
          </p:cNvPr>
          <p:cNvSpPr txBox="1"/>
          <p:nvPr/>
        </p:nvSpPr>
        <p:spPr>
          <a:xfrm>
            <a:off x="840309" y="867985"/>
            <a:ext cx="6359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5AA09-B686-4CCB-9980-0C508C07A321}"/>
              </a:ext>
            </a:extLst>
          </p:cNvPr>
          <p:cNvSpPr txBox="1"/>
          <p:nvPr/>
        </p:nvSpPr>
        <p:spPr>
          <a:xfrm>
            <a:off x="1145109" y="5747570"/>
            <a:ext cx="10362594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উপর জনসংখ্যা বৃদ্ধির ক্ষতিকর প্রভাব সম্পর্কে সবাইকে সচেতন করবো এবং প্রাকৃতিক সম্পদ ব্যবহারে যত্নশীল হবো।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21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959" y="1432908"/>
            <a:ext cx="2514075" cy="2483092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6BDC9C1-B6CC-4F11-BC3D-2A53819F355E}"/>
              </a:ext>
            </a:extLst>
          </p:cNvPr>
          <p:cNvSpPr/>
          <p:nvPr/>
        </p:nvSpPr>
        <p:spPr>
          <a:xfrm>
            <a:off x="6128084" y="428501"/>
            <a:ext cx="1675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788CCC-61FD-466E-BA00-62F4929A305C}"/>
              </a:ext>
            </a:extLst>
          </p:cNvPr>
          <p:cNvCxnSpPr>
            <a:cxnSpLocks/>
          </p:cNvCxnSpPr>
          <p:nvPr/>
        </p:nvCxnSpPr>
        <p:spPr>
          <a:xfrm flipV="1">
            <a:off x="1170874" y="3956922"/>
            <a:ext cx="11859326" cy="43485"/>
          </a:xfrm>
          <a:prstGeom prst="line">
            <a:avLst/>
          </a:prstGeom>
          <a:noFill/>
          <a:ln w="9525" cap="flat" cmpd="sng">
            <a:solidFill>
              <a:srgbClr val="7F7F7F">
                <a:alpha val="100000"/>
              </a:srgbClr>
            </a:solidFill>
            <a:prstDash val="solid"/>
            <a:round/>
          </a:ln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84" y="3896309"/>
            <a:ext cx="2890837" cy="34188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876BC8-5C87-475A-B5B1-CAD035C4F7DE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3080" y="1432908"/>
            <a:ext cx="2594479" cy="2463402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F111E26-89DD-4CC5-B196-180EEEB8A7B8}"/>
              </a:ext>
            </a:extLst>
          </p:cNvPr>
          <p:cNvSpPr txBox="1"/>
          <p:nvPr/>
        </p:nvSpPr>
        <p:spPr>
          <a:xfrm>
            <a:off x="8320045" y="4057901"/>
            <a:ext cx="66006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১৪ (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চৌদ্দ)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৪০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algn="just"/>
            <a:endParaRPr lang="bn-IN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412458-E21B-4F02-86A6-3F126DAC0FAA}"/>
              </a:ext>
            </a:extLst>
          </p:cNvPr>
          <p:cNvSpPr txBox="1"/>
          <p:nvPr/>
        </p:nvSpPr>
        <p:spPr>
          <a:xfrm>
            <a:off x="1170874" y="3743294"/>
            <a:ext cx="68788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 নারায়ন পাশী 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বাঘাছড়া সরকারি প্রাথমিক বিদ্যালয়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কমলগঞ্জ, মৌলভিবাজার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Gmail: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laxminarayanpashi191@gmail.com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3906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05" y="1783658"/>
            <a:ext cx="12769515" cy="5470581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800426-9094-4A91-80AF-1F2C2C7690C6}"/>
              </a:ext>
            </a:extLst>
          </p:cNvPr>
          <p:cNvSpPr txBox="1"/>
          <p:nvPr/>
        </p:nvSpPr>
        <p:spPr>
          <a:xfrm>
            <a:off x="1139769" y="338727"/>
            <a:ext cx="11484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নিচের ছবিতে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কী দেখতে পাচ্ছো?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0426-9094-4A91-80AF-1F2C2C7690C6}"/>
              </a:ext>
            </a:extLst>
          </p:cNvPr>
          <p:cNvSpPr txBox="1"/>
          <p:nvPr/>
        </p:nvSpPr>
        <p:spPr>
          <a:xfrm>
            <a:off x="96291" y="384893"/>
            <a:ext cx="13571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আমদের জনসংখ্যা বৃদ্ধির ফলে গাছপালা কেটে ও বনভূমি ধ্বংস করে বাড়তি মানুষের চাহিদা পূরণ করা হচ্ছে। যা আমাদের পরিবেশের উপর বিরূপ প্রভাব ফেলছে।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9AE35-D3A2-464A-BDF0-D9629C9B0A34}"/>
              </a:ext>
            </a:extLst>
          </p:cNvPr>
          <p:cNvSpPr txBox="1"/>
          <p:nvPr/>
        </p:nvSpPr>
        <p:spPr>
          <a:xfrm>
            <a:off x="817683" y="606119"/>
            <a:ext cx="12128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অনুমান করতে পেরেছো আমাদের আজকের পাঠ কী হতে পারে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0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12B2763-07FE-4F4E-B022-97AC66B2E5FA}"/>
              </a:ext>
            </a:extLst>
          </p:cNvPr>
          <p:cNvSpPr/>
          <p:nvPr/>
        </p:nvSpPr>
        <p:spPr>
          <a:xfrm flipH="1">
            <a:off x="3441591" y="-1745662"/>
            <a:ext cx="9342461" cy="7568700"/>
          </a:xfrm>
          <a:prstGeom prst="triangle">
            <a:avLst>
              <a:gd name="adj" fmla="val 246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alpha val="0"/>
                </a:schemeClr>
              </a:gs>
              <a:gs pos="48000">
                <a:schemeClr val="accent4">
                  <a:lumMod val="60000"/>
                  <a:lumOff val="40000"/>
                  <a:alpha val="62000"/>
                </a:scheme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245B7EC-1F92-4AC2-A0A3-B16FCE8B45E5}"/>
              </a:ext>
            </a:extLst>
          </p:cNvPr>
          <p:cNvSpPr/>
          <p:nvPr/>
        </p:nvSpPr>
        <p:spPr>
          <a:xfrm>
            <a:off x="4163486" y="5804489"/>
            <a:ext cx="8534400" cy="10554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9AE35-D3A2-464A-BDF0-D9629C9B0A34}"/>
              </a:ext>
            </a:extLst>
          </p:cNvPr>
          <p:cNvSpPr txBox="1"/>
          <p:nvPr/>
        </p:nvSpPr>
        <p:spPr>
          <a:xfrm>
            <a:off x="1459562" y="928843"/>
            <a:ext cx="5416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9AE35-D3A2-464A-BDF0-D9629C9B0A34}"/>
              </a:ext>
            </a:extLst>
          </p:cNvPr>
          <p:cNvSpPr txBox="1"/>
          <p:nvPr/>
        </p:nvSpPr>
        <p:spPr>
          <a:xfrm>
            <a:off x="5627337" y="4526678"/>
            <a:ext cx="5606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effectLst>
                  <a:outerShdw blurRad="75057" dist="901700" dir="4200000" rotWithShape="0">
                    <a:prstClr val="black">
                      <a:alpha val="18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উপর জনসংখ্যা বৃদ্ধির প্রভাব</a:t>
            </a:r>
            <a:r>
              <a:rPr lang="en-US" sz="5400" b="1" dirty="0">
                <a:effectLst>
                  <a:outerShdw blurRad="75057" dist="901700" dir="4200000" rotWithShape="0">
                    <a:prstClr val="black">
                      <a:alpha val="18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EE1901-B655-4DDA-B42E-FCB25537083C}"/>
              </a:ext>
            </a:extLst>
          </p:cNvPr>
          <p:cNvSpPr/>
          <p:nvPr/>
        </p:nvSpPr>
        <p:spPr>
          <a:xfrm>
            <a:off x="10324540" y="4065590"/>
            <a:ext cx="2156347" cy="2199987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762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791970" h="1791970"/>
            <a:bevelB w="1791970" h="179197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0C4268-11E5-4567-91CF-3DFF573A2610}"/>
              </a:ext>
            </a:extLst>
          </p:cNvPr>
          <p:cNvGrpSpPr/>
          <p:nvPr/>
        </p:nvGrpSpPr>
        <p:grpSpPr>
          <a:xfrm>
            <a:off x="889440" y="745285"/>
            <a:ext cx="11973635" cy="6120737"/>
            <a:chOff x="2651599" y="659567"/>
            <a:chExt cx="6790529" cy="494675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16DD87-D23F-498F-B072-37C317E8453F}"/>
                </a:ext>
              </a:extLst>
            </p:cNvPr>
            <p:cNvSpPr/>
            <p:nvPr/>
          </p:nvSpPr>
          <p:spPr>
            <a:xfrm>
              <a:off x="3439828" y="1214204"/>
              <a:ext cx="5171605" cy="38374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E7730CC-BDB1-4078-BA13-07E1CA5A180D}"/>
                </a:ext>
              </a:extLst>
            </p:cNvPr>
            <p:cNvGrpSpPr/>
            <p:nvPr/>
          </p:nvGrpSpPr>
          <p:grpSpPr>
            <a:xfrm>
              <a:off x="2651599" y="929390"/>
              <a:ext cx="301464" cy="1783830"/>
              <a:chOff x="2651599" y="929390"/>
              <a:chExt cx="301464" cy="178383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8AA3B1C-D960-4E7E-BC07-A4B29C8852AE}"/>
                  </a:ext>
                </a:extLst>
              </p:cNvPr>
              <p:cNvCxnSpPr/>
              <p:nvPr/>
            </p:nvCxnSpPr>
            <p:spPr>
              <a:xfrm>
                <a:off x="2805665" y="929390"/>
                <a:ext cx="0" cy="14540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rapezoid 24">
                <a:extLst>
                  <a:ext uri="{FF2B5EF4-FFF2-40B4-BE49-F238E27FC236}">
                    <a16:creationId xmlns:a16="http://schemas.microsoft.com/office/drawing/2014/main" id="{3D2FB6AD-B4F2-4267-B3B0-862B2F818F27}"/>
                  </a:ext>
                </a:extLst>
              </p:cNvPr>
              <p:cNvSpPr/>
              <p:nvPr/>
            </p:nvSpPr>
            <p:spPr>
              <a:xfrm>
                <a:off x="2651599" y="2383438"/>
                <a:ext cx="301464" cy="329782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F3C3D7C-F367-42DE-8459-38B7A8D6F9E1}"/>
                </a:ext>
              </a:extLst>
            </p:cNvPr>
            <p:cNvGrpSpPr/>
            <p:nvPr/>
          </p:nvGrpSpPr>
          <p:grpSpPr>
            <a:xfrm>
              <a:off x="2810241" y="659567"/>
              <a:ext cx="6443265" cy="554637"/>
              <a:chOff x="2818151" y="659567"/>
              <a:chExt cx="6443265" cy="554637"/>
            </a:xfr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6200000" scaled="0"/>
              <a:tileRect/>
            </a:gra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9ABA62-E972-4E17-9A70-A5DC38210E73}"/>
                  </a:ext>
                </a:extLst>
              </p:cNvPr>
              <p:cNvSpPr/>
              <p:nvPr/>
            </p:nvSpPr>
            <p:spPr>
              <a:xfrm>
                <a:off x="3447738" y="659567"/>
                <a:ext cx="5171606" cy="5546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868E55F-6521-49A5-9A5E-2D65E653C4EA}"/>
                  </a:ext>
                </a:extLst>
              </p:cNvPr>
              <p:cNvGrpSpPr/>
              <p:nvPr/>
            </p:nvGrpSpPr>
            <p:grpSpPr>
              <a:xfrm>
                <a:off x="2818151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22" name="Trapezoid 21">
                  <a:extLst>
                    <a:ext uri="{FF2B5EF4-FFF2-40B4-BE49-F238E27FC236}">
                      <a16:creationId xmlns:a16="http://schemas.microsoft.com/office/drawing/2014/main" id="{42B1AAAC-7F14-4499-A735-7505789B591E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4B8CE4E-128D-4427-8B2D-C53D992ABCE5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2F2E6B9-81D9-4854-A9B9-A5DD3105E2F6}"/>
                  </a:ext>
                </a:extLst>
              </p:cNvPr>
              <p:cNvGrpSpPr/>
              <p:nvPr/>
            </p:nvGrpSpPr>
            <p:grpSpPr>
              <a:xfrm flipH="1">
                <a:off x="8659307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20" name="Trapezoid 19">
                  <a:extLst>
                    <a:ext uri="{FF2B5EF4-FFF2-40B4-BE49-F238E27FC236}">
                      <a16:creationId xmlns:a16="http://schemas.microsoft.com/office/drawing/2014/main" id="{0F9B1A5A-B27F-4E8C-9ADA-5292EDB829D9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74841A3-D701-4678-89E0-2BA86D86D0AC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63E8E3B-DEA9-405C-8492-89AAB0364B6D}"/>
                </a:ext>
              </a:extLst>
            </p:cNvPr>
            <p:cNvGrpSpPr/>
            <p:nvPr/>
          </p:nvGrpSpPr>
          <p:grpSpPr>
            <a:xfrm>
              <a:off x="9140664" y="951874"/>
              <a:ext cx="301464" cy="1783830"/>
              <a:chOff x="2651599" y="929390"/>
              <a:chExt cx="301464" cy="178383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AE9129A-663C-4E7F-9D35-D11B3B271F09}"/>
                  </a:ext>
                </a:extLst>
              </p:cNvPr>
              <p:cNvCxnSpPr/>
              <p:nvPr/>
            </p:nvCxnSpPr>
            <p:spPr>
              <a:xfrm>
                <a:off x="2805665" y="929390"/>
                <a:ext cx="0" cy="14540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rapezoid 15">
                <a:extLst>
                  <a:ext uri="{FF2B5EF4-FFF2-40B4-BE49-F238E27FC236}">
                    <a16:creationId xmlns:a16="http://schemas.microsoft.com/office/drawing/2014/main" id="{AFD45D5F-F14D-48E4-9B61-9363F22D2F01}"/>
                  </a:ext>
                </a:extLst>
              </p:cNvPr>
              <p:cNvSpPr/>
              <p:nvPr/>
            </p:nvSpPr>
            <p:spPr>
              <a:xfrm>
                <a:off x="2651599" y="2383438"/>
                <a:ext cx="301464" cy="329782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C4C00A7-7336-4FB7-BF4D-708C5A044F4E}"/>
                </a:ext>
              </a:extLst>
            </p:cNvPr>
            <p:cNvGrpSpPr/>
            <p:nvPr/>
          </p:nvGrpSpPr>
          <p:grpSpPr>
            <a:xfrm>
              <a:off x="2810241" y="5051685"/>
              <a:ext cx="6443265" cy="554637"/>
              <a:chOff x="2818151" y="659567"/>
              <a:chExt cx="6443265" cy="554637"/>
            </a:xfr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6200000" scaled="0"/>
              <a:tileRect/>
            </a:gra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75A9D7E-5E08-4FAC-ADFF-C899B3791AD9}"/>
                  </a:ext>
                </a:extLst>
              </p:cNvPr>
              <p:cNvSpPr/>
              <p:nvPr/>
            </p:nvSpPr>
            <p:spPr>
              <a:xfrm>
                <a:off x="3447738" y="659567"/>
                <a:ext cx="5171606" cy="5546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EF82AC0-71E5-4DCE-87E6-281EDB453EEA}"/>
                  </a:ext>
                </a:extLst>
              </p:cNvPr>
              <p:cNvGrpSpPr/>
              <p:nvPr/>
            </p:nvGrpSpPr>
            <p:grpSpPr>
              <a:xfrm>
                <a:off x="2818151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13" name="Trapezoid 12">
                  <a:extLst>
                    <a:ext uri="{FF2B5EF4-FFF2-40B4-BE49-F238E27FC236}">
                      <a16:creationId xmlns:a16="http://schemas.microsoft.com/office/drawing/2014/main" id="{AEB02EBB-FF70-42D4-BBF3-FDEA4613544C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F5217AD-1053-41C4-9178-4B053556F47C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198B05B-9ADF-41B2-9F61-9FC1E833E368}"/>
                  </a:ext>
                </a:extLst>
              </p:cNvPr>
              <p:cNvGrpSpPr/>
              <p:nvPr/>
            </p:nvGrpSpPr>
            <p:grpSpPr>
              <a:xfrm flipH="1">
                <a:off x="8659307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11" name="Trapezoid 10">
                  <a:extLst>
                    <a:ext uri="{FF2B5EF4-FFF2-40B4-BE49-F238E27FC236}">
                      <a16:creationId xmlns:a16="http://schemas.microsoft.com/office/drawing/2014/main" id="{DECB1EFD-8A36-4089-A973-B960AE55B8AC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242884A-F267-4AD9-BEBC-0213CDC88917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A998F0D-1887-4CA5-B9E1-E916E856D632}"/>
              </a:ext>
            </a:extLst>
          </p:cNvPr>
          <p:cNvSpPr/>
          <p:nvPr/>
        </p:nvSpPr>
        <p:spPr>
          <a:xfrm>
            <a:off x="5455903" y="1366632"/>
            <a:ext cx="2751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790731-10BD-4685-BE32-D99016ACB10F}"/>
              </a:ext>
            </a:extLst>
          </p:cNvPr>
          <p:cNvSpPr txBox="1"/>
          <p:nvPr/>
        </p:nvSpPr>
        <p:spPr>
          <a:xfrm>
            <a:off x="2279312" y="2500965"/>
            <a:ext cx="931579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–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১৮.১.৩ জনসংখ্যা বৃদ্ধির প্রভাব ব্যাখ্যা করতে পারবে।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8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BF7E5-DD78-465F-9A5C-0B09B72C518C}"/>
              </a:ext>
            </a:extLst>
          </p:cNvPr>
          <p:cNvSpPr txBox="1"/>
          <p:nvPr/>
        </p:nvSpPr>
        <p:spPr>
          <a:xfrm>
            <a:off x="4059854" y="390973"/>
            <a:ext cx="6321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98" y="1717383"/>
            <a:ext cx="6012000" cy="468000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840" y="1717383"/>
            <a:ext cx="6012000" cy="468000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1EA8C0-55FB-4090-AF8B-0FAEE5EC9838}"/>
              </a:ext>
            </a:extLst>
          </p:cNvPr>
          <p:cNvSpPr txBox="1"/>
          <p:nvPr/>
        </p:nvSpPr>
        <p:spPr>
          <a:xfrm>
            <a:off x="848930" y="696510"/>
            <a:ext cx="13101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বাড়তি শস্য উৎপাদন এবং পশুপালনের জন্য মানুষ বন উজাড় করছে।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247E6-B6B4-440B-A98F-D63A529CD997}"/>
              </a:ext>
            </a:extLst>
          </p:cNvPr>
          <p:cNvSpPr txBox="1"/>
          <p:nvPr/>
        </p:nvSpPr>
        <p:spPr>
          <a:xfrm>
            <a:off x="530799" y="6555750"/>
            <a:ext cx="6313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বাড়তি ফসলের জন্য বন উজাড় করা হচ্ছে।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934C3-5674-4586-BE81-210F2CDAAA88}"/>
              </a:ext>
            </a:extLst>
          </p:cNvPr>
          <p:cNvSpPr txBox="1"/>
          <p:nvPr/>
        </p:nvSpPr>
        <p:spPr>
          <a:xfrm>
            <a:off x="7270108" y="6555750"/>
            <a:ext cx="573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পশুপালনের জন্য বন উজাড় করা হচ্ছে।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26" y="1555658"/>
            <a:ext cx="4212000" cy="493200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911" y="1555658"/>
            <a:ext cx="4212000" cy="493200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3542" y="1555658"/>
            <a:ext cx="4212000" cy="493200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618E08-2ECF-4D2B-809F-FB78F6F4CB93}"/>
              </a:ext>
            </a:extLst>
          </p:cNvPr>
          <p:cNvSpPr txBox="1"/>
          <p:nvPr/>
        </p:nvSpPr>
        <p:spPr>
          <a:xfrm>
            <a:off x="219719" y="6419858"/>
            <a:ext cx="4536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বনভূমি ধ্বংস করে বাড়িঘর নির্মাণ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618E08-2ECF-4D2B-809F-FB78F6F4CB93}"/>
              </a:ext>
            </a:extLst>
          </p:cNvPr>
          <p:cNvSpPr txBox="1"/>
          <p:nvPr/>
        </p:nvSpPr>
        <p:spPr>
          <a:xfrm>
            <a:off x="4531813" y="6482231"/>
            <a:ext cx="49364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বনভূমি ধ্বংস করে কলকারখানা নির্মাণ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618E08-2ECF-4D2B-809F-FB78F6F4CB93}"/>
              </a:ext>
            </a:extLst>
          </p:cNvPr>
          <p:cNvSpPr txBox="1"/>
          <p:nvPr/>
        </p:nvSpPr>
        <p:spPr>
          <a:xfrm>
            <a:off x="9164742" y="6514407"/>
            <a:ext cx="447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 ধ্বংস করে নতুন রাস্তা নির্মাণ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36F897-EE61-4F59-A71E-4C0557896A1A}"/>
              </a:ext>
            </a:extLst>
          </p:cNvPr>
          <p:cNvSpPr txBox="1"/>
          <p:nvPr/>
        </p:nvSpPr>
        <p:spPr>
          <a:xfrm>
            <a:off x="812620" y="732921"/>
            <a:ext cx="1408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বাড়িঘর, রাস্তাঘাট এবং কলকারখানা তৈরিতেও অধিক জমি ব্যবহার করছে।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6BF7E5-DD78-465F-9A5C-0B09B72C518C}"/>
              </a:ext>
            </a:extLst>
          </p:cNvPr>
          <p:cNvSpPr txBox="1"/>
          <p:nvPr/>
        </p:nvSpPr>
        <p:spPr>
          <a:xfrm>
            <a:off x="4254543" y="304048"/>
            <a:ext cx="6321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8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401" y="937937"/>
            <a:ext cx="12273872" cy="5100466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4C4AE8-2B82-42FD-8192-9DDA2A691B38}"/>
              </a:ext>
            </a:extLst>
          </p:cNvPr>
          <p:cNvSpPr txBox="1"/>
          <p:nvPr/>
        </p:nvSpPr>
        <p:spPr>
          <a:xfrm>
            <a:off x="3879851" y="155329"/>
            <a:ext cx="582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9983D-4C2D-427B-B9BB-676A697480C7}"/>
              </a:ext>
            </a:extLst>
          </p:cNvPr>
          <p:cNvSpPr txBox="1"/>
          <p:nvPr/>
        </p:nvSpPr>
        <p:spPr>
          <a:xfrm>
            <a:off x="583599" y="5996848"/>
            <a:ext cx="12675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বনভূমি ধংসের ফলে বাস্তুসংস্থানের পরিবর্তন হয়। জীবের আবাসস্থল ধ্বংস হয় এবং জীব ধীরে ধীরে বিলুপ্ত হয়।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97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746</TotalTime>
  <Words>567</Words>
  <Application>Microsoft Office PowerPoint</Application>
  <PresentationFormat>Custom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Laxmi narayan</dc:creator>
  <cp:lastModifiedBy>Laxmi narayan</cp:lastModifiedBy>
  <cp:revision>51</cp:revision>
  <dcterms:created xsi:type="dcterms:W3CDTF">2020-10-31T22:44:49Z</dcterms:created>
  <dcterms:modified xsi:type="dcterms:W3CDTF">2020-11-03T13:32:56Z</dcterms:modified>
</cp:coreProperties>
</file>