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302" r:id="rId3"/>
    <p:sldId id="295" r:id="rId4"/>
    <p:sldId id="296" r:id="rId5"/>
    <p:sldId id="280" r:id="rId6"/>
    <p:sldId id="281" r:id="rId7"/>
    <p:sldId id="282" r:id="rId8"/>
    <p:sldId id="284" r:id="rId9"/>
    <p:sldId id="305" r:id="rId10"/>
    <p:sldId id="311" r:id="rId11"/>
    <p:sldId id="303" r:id="rId12"/>
    <p:sldId id="304" r:id="rId13"/>
    <p:sldId id="312" r:id="rId14"/>
    <p:sldId id="285" r:id="rId15"/>
    <p:sldId id="286" r:id="rId16"/>
    <p:sldId id="297" r:id="rId17"/>
    <p:sldId id="298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0" autoAdjust="0"/>
    <p:restoredTop sz="94662" autoAdjust="0"/>
  </p:normalViewPr>
  <p:slideViewPr>
    <p:cSldViewPr>
      <p:cViewPr varScale="1">
        <p:scale>
          <a:sx n="81" d="100"/>
          <a:sy n="81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806B7-004A-4D1A-9D47-3525A03F48D6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6D2AE-D2FA-492C-B2EE-FF5204EA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2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6D2AE-D2FA-492C-B2EE-FF5204EA02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1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0611" y="-19334"/>
            <a:ext cx="9144000" cy="685800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89" y="-77336"/>
            <a:ext cx="9296399" cy="6935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64790" y="152400"/>
            <a:ext cx="11734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295477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OUR ONLINE CLASS</a:t>
            </a:r>
          </a:p>
        </p:txBody>
      </p:sp>
    </p:spTree>
    <p:extLst>
      <p:ext uri="{BB962C8B-B14F-4D97-AF65-F5344CB8AC3E}">
        <p14:creationId xmlns:p14="http://schemas.microsoft.com/office/powerpoint/2010/main" val="245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754" y="152400"/>
            <a:ext cx="5281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NewRomanPSMT"/>
              </a:rPr>
              <a:t>People from all walks of life also come there with rallies and processions.</a:t>
            </a:r>
          </a:p>
          <a:p>
            <a:r>
              <a:rPr lang="en-US" sz="4000" dirty="0">
                <a:latin typeface="TimesNewRomanPSMT"/>
              </a:rPr>
              <a:t>There are several cultural </a:t>
            </a:r>
            <a:r>
              <a:rPr lang="en-US" sz="4000" dirty="0" err="1">
                <a:latin typeface="TimesNewRomanPSMT"/>
              </a:rPr>
              <a:t>programmes</a:t>
            </a:r>
            <a:r>
              <a:rPr lang="en-US" sz="4000" dirty="0">
                <a:latin typeface="TimesNewRomanPSMT"/>
              </a:rPr>
              <a:t> throughout the day highlighting the heroic</a:t>
            </a:r>
          </a:p>
          <a:p>
            <a:r>
              <a:rPr lang="en-US" sz="4000" dirty="0">
                <a:latin typeface="TimesNewRomanPSMT"/>
              </a:rPr>
              <a:t>struggle and sacrifice in 1971.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496" y="255221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Cultural </a:t>
            </a:r>
            <a:r>
              <a:rPr lang="en-US" sz="4000" dirty="0" err="1" smtClean="0">
                <a:solidFill>
                  <a:srgbClr val="002060"/>
                </a:solidFill>
              </a:rPr>
              <a:t>programmes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9" y="0"/>
            <a:ext cx="3650469" cy="2474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9" y="4115335"/>
            <a:ext cx="3634505" cy="27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"/>
            <a:ext cx="66294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The country also witness a </a:t>
            </a:r>
            <a:r>
              <a:rPr lang="en-US" sz="3600" dirty="0" smtClean="0">
                <a:latin typeface="TimesNewRomanPSMT"/>
              </a:rPr>
              <a:t>spectacular </a:t>
            </a:r>
            <a:r>
              <a:rPr lang="en-US" sz="3600" dirty="0">
                <a:latin typeface="TimesNewRomanPSMT"/>
              </a:rPr>
              <a:t>parade of </a:t>
            </a:r>
            <a:r>
              <a:rPr lang="en-US" sz="3600" dirty="0" err="1">
                <a:latin typeface="TimesNewRomanPSMT"/>
              </a:rPr>
              <a:t>defence</a:t>
            </a:r>
            <a:r>
              <a:rPr lang="en-US" sz="3600" dirty="0">
                <a:latin typeface="TimesNewRomanPSMT"/>
              </a:rPr>
              <a:t> forces, border </a:t>
            </a:r>
            <a:r>
              <a:rPr lang="en-US" sz="3600" dirty="0" smtClean="0">
                <a:latin typeface="TimesNewRomanPSMT"/>
              </a:rPr>
              <a:t>guards, police</a:t>
            </a:r>
            <a:r>
              <a:rPr lang="en-US" sz="3600" dirty="0">
                <a:latin typeface="TimesNewRomanPSMT"/>
              </a:rPr>
              <a:t>, </a:t>
            </a:r>
            <a:r>
              <a:rPr lang="en-US" sz="3600" dirty="0" err="1">
                <a:latin typeface="TimesNewRomanPSMT"/>
              </a:rPr>
              <a:t>ansars</a:t>
            </a:r>
            <a:r>
              <a:rPr lang="en-US" sz="3600" dirty="0">
                <a:latin typeface="TimesNewRomanPSMT"/>
              </a:rPr>
              <a:t> and the VDP (Village Defense Party) at the National Parade </a:t>
            </a:r>
            <a:r>
              <a:rPr lang="en-US" sz="3600" dirty="0" smtClean="0">
                <a:latin typeface="TimesNewRomanPSMT"/>
              </a:rPr>
              <a:t>Ground near </a:t>
            </a:r>
            <a:r>
              <a:rPr lang="en-US" sz="3600" dirty="0">
                <a:latin typeface="TimesNewRomanPSMT"/>
              </a:rPr>
              <a:t>the National Parliament. In </a:t>
            </a:r>
            <a:r>
              <a:rPr lang="en-US" sz="3600" dirty="0" err="1">
                <a:latin typeface="TimesNewRomanPSMT"/>
              </a:rPr>
              <a:t>Bangabandhu</a:t>
            </a:r>
            <a:r>
              <a:rPr lang="en-US" sz="3600" dirty="0">
                <a:latin typeface="TimesNewRomanPSMT"/>
              </a:rPr>
              <a:t> </a:t>
            </a:r>
            <a:r>
              <a:rPr lang="en-US" sz="3600" dirty="0" smtClean="0">
                <a:latin typeface="TimesNewRomanPSMT"/>
              </a:rPr>
              <a:t>National Stadium</a:t>
            </a:r>
            <a:r>
              <a:rPr lang="en-US" sz="3600" dirty="0">
                <a:latin typeface="TimesNewRomanPSMT"/>
              </a:rPr>
              <a:t>, school children, </a:t>
            </a:r>
            <a:r>
              <a:rPr lang="en-US" sz="3600" dirty="0" smtClean="0">
                <a:latin typeface="TimesNewRomanPSMT"/>
              </a:rPr>
              <a:t>scouts and girl </a:t>
            </a:r>
            <a:r>
              <a:rPr lang="en-US" sz="3600" dirty="0">
                <a:latin typeface="TimesNewRomanPSMT"/>
              </a:rPr>
              <a:t>guides take part in various displays to entertain thousands of spectators. </a:t>
            </a:r>
            <a:r>
              <a:rPr lang="en-US" sz="3600" dirty="0" smtClean="0">
                <a:latin typeface="TimesNewRomanPSMT"/>
              </a:rPr>
              <a:t> </a:t>
            </a:r>
          </a:p>
          <a:p>
            <a:endParaRPr lang="en-US" sz="2000" dirty="0">
              <a:solidFill>
                <a:prstClr val="black"/>
              </a:solidFill>
              <a:latin typeface="TimesNewRomanPS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6943"/>
            <a:ext cx="1850074" cy="1097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52600" cy="1071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1032" y="96148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Army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" y="1417975"/>
            <a:ext cx="1781902" cy="10774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863" y="244631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5651"/>
            <a:ext cx="1809042" cy="973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5863" y="381196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BDB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1" b="-9158"/>
          <a:stretch/>
        </p:blipFill>
        <p:spPr>
          <a:xfrm>
            <a:off x="0" y="4137518"/>
            <a:ext cx="1850074" cy="106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135353" y="5040250"/>
            <a:ext cx="334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Ansars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2" y="6542672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9905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0"/>
            <a:ext cx="5486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NewRomanPSMT"/>
              </a:rPr>
              <a:t>The educational institutions also </a:t>
            </a:r>
            <a:r>
              <a:rPr lang="en-US" sz="4000" dirty="0" err="1">
                <a:latin typeface="TimesNewRomanPSMT"/>
              </a:rPr>
              <a:t>organise</a:t>
            </a:r>
            <a:r>
              <a:rPr lang="en-US" sz="4000" dirty="0">
                <a:latin typeface="TimesNewRomanPSMT"/>
              </a:rPr>
              <a:t> </a:t>
            </a:r>
            <a:r>
              <a:rPr lang="en-US" sz="4000" dirty="0" smtClean="0">
                <a:latin typeface="TimesNewRomanPSMT"/>
              </a:rPr>
              <a:t>their individual </a:t>
            </a:r>
            <a:r>
              <a:rPr lang="en-US" sz="4000" dirty="0" err="1">
                <a:latin typeface="TimesNewRomanPSMT"/>
              </a:rPr>
              <a:t>programmes</a:t>
            </a:r>
            <a:r>
              <a:rPr lang="en-US" sz="4000" dirty="0">
                <a:latin typeface="TimesNewRomanPSMT"/>
              </a:rPr>
              <a:t>. Sports meets </a:t>
            </a:r>
            <a:r>
              <a:rPr lang="en-US" sz="4000" dirty="0" smtClean="0">
                <a:latin typeface="TimesNewRomanPSMT"/>
              </a:rPr>
              <a:t>and tournaments </a:t>
            </a:r>
            <a:r>
              <a:rPr lang="en-US" sz="4000" dirty="0">
                <a:latin typeface="TimesNewRomanPSMT"/>
              </a:rPr>
              <a:t>are also </a:t>
            </a:r>
            <a:r>
              <a:rPr lang="en-US" sz="4000" dirty="0" err="1">
                <a:latin typeface="TimesNewRomanPSMT"/>
              </a:rPr>
              <a:t>organised</a:t>
            </a:r>
            <a:r>
              <a:rPr lang="en-US" sz="4000" dirty="0">
                <a:latin typeface="TimesNewRomanPSMT"/>
              </a:rPr>
              <a:t> on the day including the exciting boat race in the </a:t>
            </a:r>
            <a:r>
              <a:rPr lang="en-US" sz="4000" dirty="0" smtClean="0">
                <a:latin typeface="TimesNewRomanPSMT"/>
              </a:rPr>
              <a:t>river of </a:t>
            </a:r>
            <a:r>
              <a:rPr lang="en-US" sz="4000" dirty="0" err="1" smtClean="0">
                <a:latin typeface="TimesNewRomanPSMT"/>
              </a:rPr>
              <a:t>Buriganga</a:t>
            </a:r>
            <a:r>
              <a:rPr lang="en-US" sz="4000" dirty="0" smtClean="0">
                <a:latin typeface="TimesNewRomanPSMT"/>
              </a:rPr>
              <a:t>.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latin typeface="TimesNewRomanPS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23446"/>
            <a:ext cx="3480452" cy="19577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3445" y="2265701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Tournament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3367222"/>
            <a:ext cx="3515621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85" y="5715000"/>
            <a:ext cx="3182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Boat race</a:t>
            </a:r>
          </a:p>
        </p:txBody>
      </p:sp>
    </p:spTree>
    <p:extLst>
      <p:ext uri="{BB962C8B-B14F-4D97-AF65-F5344CB8AC3E}">
        <p14:creationId xmlns:p14="http://schemas.microsoft.com/office/powerpoint/2010/main" val="7912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-17140"/>
            <a:ext cx="5715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NewRomanPSMT"/>
              </a:rPr>
              <a:t>In the evening, all major public buildings are illuminated with </a:t>
            </a:r>
            <a:r>
              <a:rPr lang="en-US" sz="3600" dirty="0" err="1">
                <a:latin typeface="TimesNewRomanPSMT"/>
              </a:rPr>
              <a:t>colourful</a:t>
            </a:r>
            <a:r>
              <a:rPr lang="en-US" sz="3600" dirty="0">
                <a:latin typeface="TimesNewRomanPSMT"/>
              </a:rPr>
              <a:t> lights.</a:t>
            </a:r>
          </a:p>
          <a:p>
            <a:r>
              <a:rPr lang="en-US" sz="3600" dirty="0">
                <a:latin typeface="TimesNewRomanPSMT"/>
              </a:rPr>
              <a:t>Bangla Academy, Bangladesh </a:t>
            </a:r>
            <a:r>
              <a:rPr lang="en-US" sz="3600" i="1" dirty="0" err="1">
                <a:latin typeface="TimesNewRomanPS-ItalicMT"/>
              </a:rPr>
              <a:t>Shilpakala</a:t>
            </a:r>
            <a:r>
              <a:rPr lang="en-US" sz="3600" i="1" dirty="0">
                <a:latin typeface="TimesNewRomanPS-ItalicMT"/>
              </a:rPr>
              <a:t> </a:t>
            </a:r>
            <a:r>
              <a:rPr lang="en-US" sz="3600" dirty="0">
                <a:latin typeface="TimesNewRomanPSMT"/>
              </a:rPr>
              <a:t>Academy and other </a:t>
            </a:r>
            <a:r>
              <a:rPr lang="en-US" sz="3600" dirty="0" smtClean="0">
                <a:latin typeface="TimesNewRomanPSMT"/>
              </a:rPr>
              <a:t>socio-cultural </a:t>
            </a:r>
            <a:r>
              <a:rPr lang="en-US" sz="3600" dirty="0" err="1" smtClean="0">
                <a:latin typeface="TimesNewRomanPSMT"/>
              </a:rPr>
              <a:t>organisations</a:t>
            </a:r>
            <a:r>
              <a:rPr lang="en-US" sz="3600" dirty="0" smtClean="0">
                <a:latin typeface="TimesNewRomanPSMT"/>
              </a:rPr>
              <a:t> </a:t>
            </a:r>
            <a:r>
              <a:rPr lang="en-US" sz="3600" dirty="0">
                <a:latin typeface="TimesNewRomanPSMT"/>
              </a:rPr>
              <a:t>hold cultural functions. Similar functions are also arranged in other</a:t>
            </a:r>
          </a:p>
          <a:p>
            <a:r>
              <a:rPr lang="en-US" sz="3600" dirty="0">
                <a:latin typeface="TimesNewRomanPSMT"/>
              </a:rPr>
              <a:t>places in the </a:t>
            </a:r>
            <a:r>
              <a:rPr lang="en-US" sz="3600" dirty="0" smtClean="0">
                <a:latin typeface="TimesNewRomanPSMT"/>
              </a:rPr>
              <a:t>country</a:t>
            </a:r>
            <a:r>
              <a:rPr lang="en-US" sz="4000" dirty="0">
                <a:latin typeface="TimesNewRomanPSMT"/>
              </a:rPr>
              <a:t>.</a:t>
            </a:r>
            <a:endParaRPr lang="en-US" sz="2000" dirty="0">
              <a:latin typeface="TimesNewRomanPS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5"/>
            <a:ext cx="2360898" cy="1295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3448" y="1300221"/>
            <a:ext cx="2860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Buildings Illuminated with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Colourful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Lights.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" y="2437616"/>
            <a:ext cx="2337706" cy="15311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447" y="4028324"/>
            <a:ext cx="2766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Musical Ceremony, held by  Bangla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Acade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0097"/>
            <a:ext cx="2360898" cy="1355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Drama, Arranged by</a:t>
            </a:r>
          </a:p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Shilpakala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Academy.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457200" y="228600"/>
            <a:ext cx="7924800" cy="1295400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</a:rPr>
              <a:t>ANSWER  THE  FOLLOWING  QUESTION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752600"/>
            <a:ext cx="8610600" cy="4800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1.WHAT  IS  YOUR  DUTY  IN  THE  INDEPENDENCE  DAY.</a:t>
            </a:r>
          </a:p>
          <a:p>
            <a:endParaRPr lang="en-US" sz="3600" i="1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2.WHY  DO  YOU  PAY  HOMAGE  TO  THE  MARTYRS.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3.WHAT  IS  THE  SIGNIFICANCE  OF  INDEPENDENCE  DAY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834054" y="46892"/>
            <a:ext cx="3657600" cy="6477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Evaluation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85" y="647700"/>
            <a:ext cx="898573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Choose the best answer 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endParaRPr lang="en-US" sz="2400" b="1" u="sng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Our biggest state festival is—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a/ Victory day.  b/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Dibosh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C/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Boishakh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  D/ Independence Day.                                     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 The day begins with---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a/ processions  b/ gunshots   C/ singing     d/ dancing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national Mausoleum is ------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Dhaka university campus  b) 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park.  c) 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Savar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d) at medical college 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 How do the people come at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savar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a/ By walking     b/ by Rickshaw      C/ by bus     d/ by launch 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 The major public building are decorated with--   </a:t>
            </a:r>
          </a:p>
          <a:p>
            <a:pPr marL="457200" indent="-457200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flowers.  b/ papers   C/  papers and flowers     d/ colorful lights.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national parade ground close to------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Sangad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bhaban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b/The National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Stadiam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c/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Park   d/Dhaka University</a:t>
            </a:r>
          </a:p>
          <a:p>
            <a:pPr marL="457200" indent="-45720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u="sng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1100" b="1" u="sng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133600" y="6824"/>
            <a:ext cx="5122460" cy="6027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Answer  Sheet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28600"/>
            <a:ext cx="9144001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7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Gunshots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 smtClean="0"/>
              <a:t>d</a:t>
            </a:r>
            <a:r>
              <a:rPr lang="en-US" sz="4000" dirty="0" smtClean="0"/>
              <a:t>)  Independence Day</a:t>
            </a:r>
          </a:p>
          <a:p>
            <a:pPr>
              <a:lnSpc>
                <a:spcPct val="200000"/>
              </a:lnSpc>
            </a:pPr>
            <a:r>
              <a:rPr lang="en-US" sz="4000" dirty="0" smtClean="0"/>
              <a:t>3.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c) At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Savar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4.a) By walking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5.d)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olorful lights</a:t>
            </a:r>
          </a:p>
          <a:p>
            <a:r>
              <a:rPr lang="en-US" sz="4000" dirty="0" smtClean="0"/>
              <a:t>6.a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Sangad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bhabon</a:t>
            </a:r>
            <a:endParaRPr lang="en-US" sz="4000" dirty="0" smtClean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714500" y="0"/>
            <a:ext cx="5867400" cy="1617785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Home  Work</a:t>
            </a:r>
            <a:endParaRPr lang="en-US" sz="6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17785"/>
            <a:ext cx="88392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Write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about how did    yo</a:t>
            </a:r>
            <a:r>
              <a:rPr lang="en-US" sz="7200" noProof="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celebrate the Independence day in your Madrasah.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4446" y="381000"/>
            <a:ext cx="8458200" cy="6324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8382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solidFill>
                  <a:schemeClr val="tx2">
                    <a:lumMod val="50000"/>
                  </a:schemeClr>
                </a:solidFill>
              </a:rPr>
              <a:t>THANK you</a:t>
            </a:r>
          </a:p>
          <a:p>
            <a:r>
              <a:rPr lang="en-US" sz="9600" b="1" i="1" dirty="0" smtClean="0">
                <a:solidFill>
                  <a:schemeClr val="tx2">
                    <a:lumMod val="50000"/>
                  </a:schemeClr>
                </a:solidFill>
              </a:rPr>
              <a:t>    ALL</a:t>
            </a:r>
            <a:endParaRPr lang="en-US" sz="9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2"/>
            <a:ext cx="9144000" cy="68470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446" y="416257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</a:t>
            </a:r>
          </a:p>
        </p:txBody>
      </p:sp>
    </p:spTree>
    <p:extLst>
      <p:ext uri="{BB962C8B-B14F-4D97-AF65-F5344CB8AC3E}">
        <p14:creationId xmlns:p14="http://schemas.microsoft.com/office/powerpoint/2010/main" val="1876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069" y="2667000"/>
            <a:ext cx="4900435" cy="3908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err="1">
                <a:ln/>
                <a:solidFill>
                  <a:schemeClr val="accent4"/>
                </a:solidFill>
              </a:rPr>
              <a:t>Runa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</a:rPr>
              <a:t>bugum</a:t>
            </a:r>
            <a:endParaRPr lang="en-US" sz="4400" b="1" dirty="0" smtClean="0">
              <a:ln/>
              <a:solidFill>
                <a:schemeClr val="accent4"/>
              </a:solidFill>
            </a:endParaRPr>
          </a:p>
          <a:p>
            <a:r>
              <a:rPr lang="en-US" sz="3200" b="1" dirty="0" smtClean="0">
                <a:ln/>
                <a:solidFill>
                  <a:schemeClr val="accent4"/>
                </a:solidFill>
              </a:rPr>
              <a:t>(Assistant Teacher)</a:t>
            </a:r>
          </a:p>
          <a:p>
            <a:r>
              <a:rPr lang="en-US" sz="4000" b="1" dirty="0" err="1" smtClean="0">
                <a:ln/>
                <a:solidFill>
                  <a:schemeClr val="accent4"/>
                </a:solidFill>
              </a:rPr>
              <a:t>Nandia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Sangun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Ideal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Dakhil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Madrasah.</a:t>
            </a:r>
          </a:p>
          <a:p>
            <a:r>
              <a:rPr lang="en-US" sz="4000" b="1" dirty="0" err="1" smtClean="0">
                <a:ln/>
                <a:solidFill>
                  <a:schemeClr val="accent4"/>
                </a:solidFill>
              </a:rPr>
              <a:t>Sreepur,Gazipur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>
                <a:ln/>
                <a:solidFill>
                  <a:schemeClr val="accent4"/>
                </a:solidFill>
              </a:rPr>
              <a:t>.</a:t>
            </a:r>
          </a:p>
          <a:p>
            <a:endParaRPr lang="en-US" sz="2400" b="1" dirty="0">
              <a:ln/>
              <a:solidFill>
                <a:schemeClr val="accent4"/>
              </a:solidFill>
            </a:endParaRPr>
          </a:p>
          <a:p>
            <a:endParaRPr lang="en-US" sz="24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22746" y="228600"/>
            <a:ext cx="4944853" cy="1982052"/>
            <a:chOff x="4529608" y="2516948"/>
            <a:chExt cx="4437419" cy="1758462"/>
          </a:xfrm>
        </p:grpSpPr>
        <p:sp>
          <p:nvSpPr>
            <p:cNvPr id="5" name="Rounded Rectangle 4"/>
            <p:cNvSpPr/>
            <p:nvPr/>
          </p:nvSpPr>
          <p:spPr>
            <a:xfrm>
              <a:off x="4529608" y="2516948"/>
              <a:ext cx="4294591" cy="1758462"/>
            </a:xfrm>
            <a:prstGeom prst="roundRect">
              <a:avLst/>
            </a:prstGeom>
            <a:solidFill>
              <a:schemeClr val="tx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4065" y="2603319"/>
              <a:ext cx="4392962" cy="166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</a:p>
            <a:p>
              <a:endParaRPr lang="en-US" sz="495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81600" y="2728555"/>
            <a:ext cx="4078684" cy="37856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Subject-English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paper.</a:t>
            </a:r>
            <a:endParaRPr lang="en-US" sz="3600" dirty="0"/>
          </a:p>
          <a:p>
            <a:r>
              <a:rPr lang="en-US" sz="4000" dirty="0"/>
              <a:t>Class- </a:t>
            </a:r>
            <a:r>
              <a:rPr lang="en-US" sz="4000" dirty="0" smtClean="0"/>
              <a:t>9-10.</a:t>
            </a:r>
            <a:endParaRPr lang="en-US" sz="4000" dirty="0"/>
          </a:p>
          <a:p>
            <a:r>
              <a:rPr lang="en-US" sz="4000" dirty="0" smtClean="0"/>
              <a:t>Unit-Five.</a:t>
            </a:r>
            <a:endParaRPr lang="en-US" sz="4000" dirty="0"/>
          </a:p>
          <a:p>
            <a:r>
              <a:rPr lang="en-US" sz="4000" dirty="0" smtClean="0"/>
              <a:t>Date-14/10/2020</a:t>
            </a:r>
            <a:endParaRPr lang="en-US" sz="40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201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148" y="1108506"/>
            <a:ext cx="8753139" cy="5027919"/>
            <a:chOff x="291064" y="1007545"/>
            <a:chExt cx="8639142" cy="5009404"/>
          </a:xfrm>
        </p:grpSpPr>
        <p:pic>
          <p:nvPicPr>
            <p:cNvPr id="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43" y="1007545"/>
              <a:ext cx="4003794" cy="1994264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246" y="1007545"/>
              <a:ext cx="4365960" cy="200354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5" name="Picture 4" descr="Freedom Fighter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064" y="3849241"/>
              <a:ext cx="4083676" cy="21541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Victory on War.jpeg"/>
            <p:cNvPicPr>
              <a:picLocks noChangeAspect="1"/>
            </p:cNvPicPr>
            <p:nvPr/>
          </p:nvPicPr>
          <p:blipFill>
            <a:blip r:embed="rId5" cstate="print"/>
            <a:srcRect l="14100" t="6373"/>
            <a:stretch>
              <a:fillRect/>
            </a:stretch>
          </p:blipFill>
          <p:spPr>
            <a:xfrm>
              <a:off x="4541021" y="3849241"/>
              <a:ext cx="4365960" cy="21677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0" y="3352978"/>
            <a:ext cx="4558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Picture (1)</a:t>
            </a:r>
            <a:r>
              <a:rPr lang="en-US" sz="2000" dirty="0" smtClean="0"/>
              <a:t>The Speech of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March  1971.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408636" y="3167423"/>
            <a:ext cx="4438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Picture (2)</a:t>
            </a:r>
            <a:r>
              <a:rPr lang="en-US" sz="2000" dirty="0"/>
              <a:t> Freedom  Fighters  are  going  to  the  war.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51279" y="6175709"/>
            <a:ext cx="4482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Picture(3)</a:t>
            </a:r>
            <a:r>
              <a:rPr lang="en-US" sz="2400" dirty="0">
                <a:solidFill>
                  <a:srgbClr val="002060"/>
                </a:solidFill>
              </a:rPr>
              <a:t>The  young  are  fighting</a:t>
            </a:r>
            <a:r>
              <a:rPr lang="en-US" sz="2400" dirty="0"/>
              <a:t>.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267200" y="6097139"/>
            <a:ext cx="473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Picture(4)</a:t>
            </a:r>
            <a:r>
              <a:rPr lang="en-US" sz="2400" dirty="0"/>
              <a:t> Peoples  are enjoying  Independence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-144754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Look at the picture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951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1" y="-2275"/>
            <a:ext cx="8763000" cy="6098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6324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The  National  </a:t>
            </a:r>
            <a:r>
              <a:rPr lang="en-US" sz="2400" dirty="0" err="1" smtClean="0"/>
              <a:t>Mamorial</a:t>
            </a:r>
            <a:r>
              <a:rPr lang="en-US" sz="2400" dirty="0" smtClean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1959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81000" y="0"/>
            <a:ext cx="8458200" cy="62484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 Lesson  Name  is “Independence  DAY”</a:t>
            </a:r>
            <a:endParaRPr lang="en-US" sz="3600" i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9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914400" y="228600"/>
            <a:ext cx="6629400" cy="7620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Learning  Outcomes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862" y="1219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1.Tell  </a:t>
            </a:r>
            <a:r>
              <a:rPr lang="en-US" sz="5400" dirty="0" smtClean="0"/>
              <a:t>The  </a:t>
            </a:r>
            <a:r>
              <a:rPr lang="en-US" sz="5400" dirty="0"/>
              <a:t>Meaning  Of  The  New  Words</a:t>
            </a:r>
            <a:r>
              <a:rPr lang="en-US" sz="5400" dirty="0" smtClean="0"/>
              <a:t>.</a:t>
            </a:r>
          </a:p>
          <a:p>
            <a:endParaRPr lang="en-US" sz="5400" dirty="0"/>
          </a:p>
          <a:p>
            <a:r>
              <a:rPr lang="en-US" sz="5400" dirty="0"/>
              <a:t>2.Write  The  Question  </a:t>
            </a:r>
            <a:r>
              <a:rPr lang="en-US" sz="5400" dirty="0" smtClean="0"/>
              <a:t>Answer.</a:t>
            </a:r>
          </a:p>
          <a:p>
            <a:endParaRPr lang="en-US" sz="5400" dirty="0"/>
          </a:p>
          <a:p>
            <a:r>
              <a:rPr lang="en-US" sz="5400" dirty="0" smtClean="0"/>
              <a:t>3.Practicing  </a:t>
            </a:r>
            <a:r>
              <a:rPr lang="en-US" sz="5400" dirty="0"/>
              <a:t>Speaking  English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589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406161" y="-23446"/>
            <a:ext cx="4267200" cy="11779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/>
                </a:solidFill>
              </a:rPr>
              <a:t>Word meaning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126" y="1091852"/>
            <a:ext cx="8784101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Wreath</a:t>
            </a:r>
            <a:r>
              <a:rPr lang="en-US" sz="2800" dirty="0" smtClean="0">
                <a:solidFill>
                  <a:schemeClr val="bg1"/>
                </a:solidFill>
              </a:rPr>
              <a:t>       </a:t>
            </a:r>
            <a:r>
              <a:rPr lang="en-US" sz="3200" dirty="0" smtClean="0">
                <a:solidFill>
                  <a:schemeClr val="bg1"/>
                </a:solidFill>
              </a:rPr>
              <a:t>=                 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পুষ্পস্তবক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অর্পন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    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711" y="1911334"/>
            <a:ext cx="8784101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Spectator   =                                  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দর্শক</a:t>
            </a:r>
            <a:r>
              <a:rPr lang="en-US" sz="3200" dirty="0" smtClean="0">
                <a:solidFill>
                  <a:schemeClr val="bg1"/>
                </a:solidFill>
              </a:rPr>
              <a:t>।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711" y="2752860"/>
            <a:ext cx="88138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  Display    </a:t>
            </a:r>
            <a:r>
              <a:rPr lang="en-US" sz="3600" dirty="0" smtClean="0">
                <a:solidFill>
                  <a:schemeClr val="bg1"/>
                </a:solidFill>
              </a:rPr>
              <a:t>=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প্রদর্শন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711" y="3581964"/>
            <a:ext cx="8839200" cy="685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Country</a:t>
            </a:r>
            <a:r>
              <a:rPr lang="en-US" sz="3600" dirty="0" smtClean="0">
                <a:solidFill>
                  <a:schemeClr val="bg1"/>
                </a:solidFill>
              </a:rPr>
              <a:t>  =                                                      </a:t>
            </a:r>
            <a:r>
              <a:rPr lang="en-US" sz="3600" dirty="0" err="1" smtClean="0">
                <a:solidFill>
                  <a:schemeClr val="bg1"/>
                </a:solidFill>
              </a:rPr>
              <a:t>দেশ</a:t>
            </a:r>
            <a:r>
              <a:rPr lang="en-US" sz="3600" dirty="0" smtClean="0">
                <a:solidFill>
                  <a:schemeClr val="bg1"/>
                </a:solidFill>
              </a:rPr>
              <a:t>।                                                                    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145" y="4411068"/>
            <a:ext cx="8839200" cy="685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Festival  =                                                 </a:t>
            </a:r>
            <a:r>
              <a:rPr lang="en-US" sz="3600" dirty="0" err="1" smtClean="0">
                <a:solidFill>
                  <a:schemeClr val="bg1"/>
                </a:solidFill>
              </a:rPr>
              <a:t>উৎসব</a:t>
            </a:r>
            <a:r>
              <a:rPr lang="en-US" sz="3600" dirty="0" smtClean="0">
                <a:solidFill>
                  <a:schemeClr val="bg1"/>
                </a:solidFill>
              </a:rPr>
              <a:t>।                                                                                            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782" y="5195381"/>
            <a:ext cx="8839200" cy="685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Arrange =                          </a:t>
            </a:r>
            <a:r>
              <a:rPr lang="en-US" sz="3600" dirty="0" err="1" smtClean="0">
                <a:solidFill>
                  <a:schemeClr val="bg1"/>
                </a:solidFill>
              </a:rPr>
              <a:t>সাজানো</a:t>
            </a:r>
            <a:r>
              <a:rPr lang="en-US" sz="3600" dirty="0" smtClean="0">
                <a:solidFill>
                  <a:schemeClr val="bg1"/>
                </a:solidFill>
              </a:rPr>
              <a:t>/</a:t>
            </a:r>
            <a:r>
              <a:rPr lang="en-US" sz="3600" dirty="0" err="1" smtClean="0">
                <a:solidFill>
                  <a:schemeClr val="bg1"/>
                </a:solidFill>
              </a:rPr>
              <a:t>আয়োজন</a:t>
            </a:r>
            <a:r>
              <a:rPr lang="en-US" sz="3600" dirty="0" smtClean="0">
                <a:solidFill>
                  <a:schemeClr val="bg1"/>
                </a:solidFill>
              </a:rPr>
              <a:t>।                                                                                                                                                        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6019800"/>
            <a:ext cx="8839200" cy="685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Entertain  =                           </a:t>
            </a:r>
            <a:r>
              <a:rPr lang="en-US" sz="3600" dirty="0" err="1" smtClean="0">
                <a:solidFill>
                  <a:schemeClr val="bg1"/>
                </a:solidFill>
              </a:rPr>
              <a:t>চিত্তবিনোদন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</a:rPr>
              <a:t>।                                                                                                                                                                                         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1723"/>
            <a:ext cx="9144000" cy="1207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Read About independence day</a:t>
            </a:r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81400" y="1113692"/>
            <a:ext cx="5791200" cy="571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latin typeface="TimesNewRomanPSMT"/>
              </a:rPr>
              <a:t>26 March, our Independence Day, is the biggest state festival. The day is celebrated every year in the country with great enthusiasm and </a:t>
            </a:r>
            <a:r>
              <a:rPr lang="en-US" dirty="0" err="1" smtClean="0">
                <a:latin typeface="TimesNewRomanPSMT"/>
              </a:rPr>
              <a:t>fervour</a:t>
            </a:r>
            <a:r>
              <a:rPr lang="en-US" dirty="0" smtClean="0">
                <a:latin typeface="TimesNewRomanPSMT"/>
              </a:rPr>
              <a:t>. It is a national holiday. All offices, educational institutions, shops and factories remain closed on this day. The day begins with 31 gunshots.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prstClr val="black"/>
              </a:solidFill>
              <a:latin typeface="TimesNewRomanPSMT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1"/>
            <a:ext cx="3012831" cy="1549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768412"/>
            <a:ext cx="2251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Shops remain closed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72" y="3084754"/>
            <a:ext cx="3177672" cy="1602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4598795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Factories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locked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3297"/>
            <a:ext cx="3012831" cy="14258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384" y="6435040"/>
            <a:ext cx="2588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Offices are closed</a:t>
            </a:r>
          </a:p>
        </p:txBody>
      </p:sp>
    </p:spTree>
    <p:extLst>
      <p:ext uri="{BB962C8B-B14F-4D97-AF65-F5344CB8AC3E}">
        <p14:creationId xmlns:p14="http://schemas.microsoft.com/office/powerpoint/2010/main" val="37882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7976" y="11723"/>
            <a:ext cx="54660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NewRomanPSMT"/>
              </a:rPr>
              <a:t>Early in the morning the President and the Prime Minister on behalf of the nation place floral wreaths at the National </a:t>
            </a:r>
            <a:r>
              <a:rPr lang="en-US" sz="3600" dirty="0" err="1" smtClean="0">
                <a:latin typeface="TimesNewRomanPSMT"/>
              </a:rPr>
              <a:t>Musolium</a:t>
            </a:r>
            <a:r>
              <a:rPr lang="en-US" sz="3600" dirty="0" smtClean="0">
                <a:latin typeface="TimesNewRomanPSMT"/>
              </a:rPr>
              <a:t> at </a:t>
            </a:r>
            <a:r>
              <a:rPr lang="en-US" sz="3600" dirty="0" err="1" smtClean="0">
                <a:latin typeface="TimesNewRomanPSMT"/>
              </a:rPr>
              <a:t>Savar</a:t>
            </a:r>
            <a:r>
              <a:rPr lang="en-US" sz="3600" dirty="0" smtClean="0">
                <a:latin typeface="TimesNewRomanPSMT"/>
              </a:rPr>
              <a:t>. Then other </a:t>
            </a:r>
            <a:r>
              <a:rPr lang="en-US" sz="3600" dirty="0" err="1" smtClean="0">
                <a:latin typeface="TimesNewRomanPSMT"/>
              </a:rPr>
              <a:t>leaders,diplomats</a:t>
            </a:r>
            <a:r>
              <a:rPr lang="en-US" sz="3600" dirty="0" smtClean="0">
                <a:latin typeface="TimesNewRomanPSMT"/>
              </a:rPr>
              <a:t>, political parties, social and cultural </a:t>
            </a:r>
            <a:r>
              <a:rPr lang="en-US" sz="3600" dirty="0" err="1" smtClean="0">
                <a:latin typeface="TimesNewRomanPSMT"/>
              </a:rPr>
              <a:t>organisations</a:t>
            </a:r>
            <a:r>
              <a:rPr lang="en-US" sz="3600" dirty="0" smtClean="0">
                <a:latin typeface="TimesNewRomanPSMT"/>
              </a:rPr>
              <a:t>, and freedom fighters pay homage to the martyrs. </a:t>
            </a:r>
            <a:endParaRPr lang="en-US" sz="3600" dirty="0">
              <a:latin typeface="TimesNewRomanPS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0"/>
            <a:ext cx="3200400" cy="12954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-23446" y="1230923"/>
            <a:ext cx="2869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Prime Minister &amp;President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2210"/>
            <a:ext cx="3217985" cy="111099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58616" y="2734179"/>
            <a:ext cx="2362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3163597"/>
            <a:ext cx="3238361" cy="126596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-304800" y="4391229"/>
            <a:ext cx="2116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Diplomats</a:t>
            </a:r>
            <a:endParaRPr lang="en-US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4820647"/>
            <a:ext cx="3214915" cy="150887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-93785" y="6375425"/>
            <a:ext cx="2141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Political Parties</a:t>
            </a:r>
          </a:p>
        </p:txBody>
      </p:sp>
    </p:spTree>
    <p:extLst>
      <p:ext uri="{BB962C8B-B14F-4D97-AF65-F5344CB8AC3E}">
        <p14:creationId xmlns:p14="http://schemas.microsoft.com/office/powerpoint/2010/main" val="18250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680</Words>
  <Application>Microsoft Office PowerPoint</Application>
  <PresentationFormat>On-screen Show (4:3)</PresentationFormat>
  <Paragraphs>102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TimesNewRomanPS-ItalicMT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MoklesPC</cp:lastModifiedBy>
  <cp:revision>185</cp:revision>
  <dcterms:created xsi:type="dcterms:W3CDTF">2006-08-16T00:00:00Z</dcterms:created>
  <dcterms:modified xsi:type="dcterms:W3CDTF">2020-10-23T14:07:29Z</dcterms:modified>
</cp:coreProperties>
</file>