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338" r:id="rId2"/>
    <p:sldId id="341" r:id="rId3"/>
    <p:sldId id="342" r:id="rId4"/>
    <p:sldId id="343" r:id="rId5"/>
    <p:sldId id="308" r:id="rId6"/>
    <p:sldId id="335" r:id="rId7"/>
    <p:sldId id="310" r:id="rId8"/>
    <p:sldId id="311" r:id="rId9"/>
    <p:sldId id="313" r:id="rId10"/>
    <p:sldId id="314" r:id="rId11"/>
    <p:sldId id="315" r:id="rId12"/>
    <p:sldId id="316" r:id="rId13"/>
    <p:sldId id="317" r:id="rId14"/>
    <p:sldId id="318" r:id="rId15"/>
    <p:sldId id="319" r:id="rId16"/>
    <p:sldId id="320" r:id="rId17"/>
    <p:sldId id="321" r:id="rId18"/>
    <p:sldId id="327" r:id="rId19"/>
    <p:sldId id="322" r:id="rId20"/>
    <p:sldId id="326" r:id="rId21"/>
    <p:sldId id="323" r:id="rId22"/>
    <p:sldId id="34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1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9457C-0F58-4B40-8D76-E8E5B90B2F48}"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F0683-44B5-47F3-8D03-3C32BCA68275}" type="slidenum">
              <a:rPr lang="en-US" smtClean="0"/>
              <a:t>‹#›</a:t>
            </a:fld>
            <a:endParaRPr lang="en-US"/>
          </a:p>
        </p:txBody>
      </p:sp>
    </p:spTree>
    <p:extLst>
      <p:ext uri="{BB962C8B-B14F-4D97-AF65-F5344CB8AC3E}">
        <p14:creationId xmlns:p14="http://schemas.microsoft.com/office/powerpoint/2010/main" val="295410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11E6A-C0E6-4AF1-AB0B-C01A9C3B4C7B}" type="slidenum">
              <a:rPr lang="en-US" smtClean="0"/>
              <a:t>2</a:t>
            </a:fld>
            <a:endParaRPr lang="en-US"/>
          </a:p>
        </p:txBody>
      </p:sp>
    </p:spTree>
    <p:extLst>
      <p:ext uri="{BB962C8B-B14F-4D97-AF65-F5344CB8AC3E}">
        <p14:creationId xmlns:p14="http://schemas.microsoft.com/office/powerpoint/2010/main" val="186281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11E6A-C0E6-4AF1-AB0B-C01A9C3B4C7B}" type="slidenum">
              <a:rPr lang="en-US" smtClean="0"/>
              <a:t>3</a:t>
            </a:fld>
            <a:endParaRPr lang="en-US"/>
          </a:p>
        </p:txBody>
      </p:sp>
    </p:spTree>
    <p:extLst>
      <p:ext uri="{BB962C8B-B14F-4D97-AF65-F5344CB8AC3E}">
        <p14:creationId xmlns:p14="http://schemas.microsoft.com/office/powerpoint/2010/main" val="211672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এই স্লাইডে প্রথমে মূল শব্দ আসবে তারপর ছবি তারপর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অর্থ আসবে</a:t>
            </a:r>
            <a:r>
              <a:rPr lang="hi-IN"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64937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11E6A-C0E6-4AF1-AB0B-C01A9C3B4C7B}" type="slidenum">
              <a:rPr lang="en-US" smtClean="0"/>
              <a:t>22</a:t>
            </a:fld>
            <a:endParaRPr lang="en-US"/>
          </a:p>
        </p:txBody>
      </p:sp>
    </p:spTree>
    <p:extLst>
      <p:ext uri="{BB962C8B-B14F-4D97-AF65-F5344CB8AC3E}">
        <p14:creationId xmlns:p14="http://schemas.microsoft.com/office/powerpoint/2010/main" val="1492111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7E2C702-5FB9-4017-A411-CCB00B5E0EFF}"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641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53155-F5D7-4D36-8C3A-88BBF60F82F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2403047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20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6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449082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83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09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7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23684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53155-F5D7-4D36-8C3A-88BBF60F82F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C702-5FB9-4017-A411-CCB00B5E0EFF}"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609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53155-F5D7-4D36-8C3A-88BBF60F82F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308918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53155-F5D7-4D36-8C3A-88BBF60F82F1}"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C702-5FB9-4017-A411-CCB00B5E0EFF}"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738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53155-F5D7-4D36-8C3A-88BBF60F82F1}"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C702-5FB9-4017-A411-CCB00B5E0EFF}"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62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53155-F5D7-4D36-8C3A-88BBF60F82F1}"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2183478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53155-F5D7-4D36-8C3A-88BBF60F82F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47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53155-F5D7-4D36-8C3A-88BBF60F82F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C702-5FB9-4017-A411-CCB00B5E0EFF}" type="slidenum">
              <a:rPr lang="en-US" smtClean="0"/>
              <a:t>‹#›</a:t>
            </a:fld>
            <a:endParaRPr lang="en-US"/>
          </a:p>
        </p:txBody>
      </p:sp>
    </p:spTree>
    <p:extLst>
      <p:ext uri="{BB962C8B-B14F-4D97-AF65-F5344CB8AC3E}">
        <p14:creationId xmlns:p14="http://schemas.microsoft.com/office/powerpoint/2010/main" val="177831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953155-F5D7-4D36-8C3A-88BBF60F82F1}" type="datetimeFigureOut">
              <a:rPr lang="en-US" smtClean="0"/>
              <a:t>11/3/2020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E2C702-5FB9-4017-A411-CCB00B5E0EFF}" type="slidenum">
              <a:rPr lang="en-US" smtClean="0"/>
              <a:t>‹#›</a:t>
            </a:fld>
            <a:endParaRPr lang="en-US"/>
          </a:p>
        </p:txBody>
      </p:sp>
    </p:spTree>
    <p:extLst>
      <p:ext uri="{BB962C8B-B14F-4D97-AF65-F5344CB8AC3E}">
        <p14:creationId xmlns:p14="http://schemas.microsoft.com/office/powerpoint/2010/main" val="38928918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37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2581" y="3400022"/>
            <a:ext cx="7701566" cy="2511381"/>
          </a:xfrm>
          <a:prstGeom prst="roundRect">
            <a:avLst/>
          </a:prstGeom>
          <a:solidFill>
            <a:schemeClr val="accent1">
              <a:lumMod val="40000"/>
              <a:lumOff val="60000"/>
            </a:schemeClr>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400" dirty="0">
                <a:latin typeface="NikoshBAN" panose="02000000000000000000" pitchFamily="2" charset="0"/>
                <a:cs typeface="NikoshBAN" panose="02000000000000000000" pitchFamily="2" charset="0"/>
              </a:rPr>
              <a:t>ঘুমুবার জায়গা নেই তো কী হয়েছে? দোকানের বারান্দা আছে; গাছতলা আছে, হাটের চালা আছে, ঘাটে বাঁধা নৌকা আছে। নৌকার ছইয়ের ভেতরে দিব্যি ঘুমিয়ে থাকা যায়। আর সেসব না পেলে গেরস্ত বাড়ির কাছারির বারান্দা আছে। আছে দরজাবিহিন ঢেঁকিঘর। টুক করে ঢুকে পড়ে গুটিসুটি শুয়ে থাকা যায়।------</a:t>
            </a:r>
          </a:p>
          <a:p>
            <a:pPr algn="just"/>
            <a:r>
              <a:rPr lang="bn-BD" sz="2400" dirty="0">
                <a:latin typeface="NikoshBAN" panose="02000000000000000000" pitchFamily="2" charset="0"/>
                <a:cs typeface="NikoshBAN" panose="02000000000000000000" pitchFamily="2" charset="0"/>
              </a:rPr>
              <a:t>আনেক রাতে ঘুম ভাঙলে মাথার উপর তারাভরা আকাশটা দেখতে পায়। পাশ ফিরে শোয়ার সময় টের পায় নেড়ি কুকুরটা খড়ের ওমে গা ডুবিয়ে ওর পাশে শুয়ে আছে।</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896" y="1025568"/>
            <a:ext cx="2149979" cy="1962331"/>
          </a:xfrm>
          <a:prstGeom prst="rect">
            <a:avLst/>
          </a:prstGeom>
          <a:ln w="38100" cap="sq">
            <a:solidFill>
              <a:schemeClr val="accent1">
                <a:lumMod val="75000"/>
              </a:schemeClr>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670" y="1018433"/>
            <a:ext cx="2179190" cy="1969466"/>
          </a:xfrm>
          <a:prstGeom prst="rect">
            <a:avLst/>
          </a:prstGeom>
          <a:ln w="38100" cap="sq">
            <a:solidFill>
              <a:schemeClr val="accent1">
                <a:lumMod val="75000"/>
              </a:schemeClr>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a:scene3d>
            <a:camera prst="orthographicFront"/>
            <a:lightRig rig="threePt" dir="t"/>
          </a:scene3d>
          <a:sp3d>
            <a:bevelT w="152400" h="50800" prst="softRound"/>
          </a:sp3d>
        </p:spPr>
      </p:pic>
      <p:grpSp>
        <p:nvGrpSpPr>
          <p:cNvPr id="11" name="Group 10"/>
          <p:cNvGrpSpPr/>
          <p:nvPr/>
        </p:nvGrpSpPr>
        <p:grpSpPr>
          <a:xfrm>
            <a:off x="1" y="1"/>
            <a:ext cx="9144000" cy="6858000"/>
            <a:chOff x="1" y="22990"/>
            <a:chExt cx="12192000" cy="6835009"/>
          </a:xfrm>
        </p:grpSpPr>
        <p:sp>
          <p:nvSpPr>
            <p:cNvPr id="12" name="Rectangle 11"/>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2967939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2733" y="3035903"/>
            <a:ext cx="7698270" cy="3013656"/>
          </a:xfrm>
          <a:prstGeom prst="roundRect">
            <a:avLst/>
          </a:prstGeom>
          <a:solidFill>
            <a:schemeClr val="accent6">
              <a:lumMod val="60000"/>
              <a:lumOff val="40000"/>
            </a:schemeClr>
          </a:solidFill>
          <a:effectLst>
            <a:glow rad="228600">
              <a:schemeClr val="accent5">
                <a:satMod val="175000"/>
                <a:alpha val="40000"/>
              </a:schemeClr>
            </a:glow>
          </a:effectLst>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ঘরে একটিমাত্র কুপি। ফুরিয়ে আসছে তেল। ------</a:t>
            </a:r>
          </a:p>
          <a:p>
            <a:pPr algn="just"/>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দেখতে পায় একপাশে পড়ে আছে মা। তার বুকে ছোট তিনু। তিনুর বয়স দেড় বছর। রোগা, প্যাকাটির মতো শরীর। বোঝা যাচ্ছে না যে ও বেঁচে আছে কি না। ও তিনুর গায়ে হাত দিয়ে শিউরে ওঠে। ঠাণ্ডা হয়ে গেছে শরীর</a:t>
            </a:r>
            <a:r>
              <a:rPr lang="bn-BD"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।------ছেলেটির </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 খালি হয়ে যায়।------</a:t>
            </a:r>
          </a:p>
          <a:p>
            <a:pPr algn="just"/>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মাত্র কয়েক ঘণ্টা,অথচ ওর জীবনের আকাশ-পাতাল উথাল করা সময়।</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868" y="783855"/>
            <a:ext cx="2506659" cy="2062377"/>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362" y="783855"/>
            <a:ext cx="2627789" cy="2062377"/>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 name="Group 9"/>
          <p:cNvGrpSpPr/>
          <p:nvPr/>
        </p:nvGrpSpPr>
        <p:grpSpPr>
          <a:xfrm>
            <a:off x="1" y="1"/>
            <a:ext cx="9144000" cy="6858000"/>
            <a:chOff x="1" y="22990"/>
            <a:chExt cx="12192000" cy="6835009"/>
          </a:xfrm>
        </p:grpSpPr>
        <p:sp>
          <p:nvSpPr>
            <p:cNvPr id="11" name="Rectangle 10"/>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317759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687132" y="5125793"/>
            <a:ext cx="5769737" cy="991672"/>
          </a:xfrm>
          <a:prstGeom prst="rect">
            <a:avLst/>
          </a:prstGeom>
          <a:noFill/>
          <a:ln>
            <a:noFill/>
          </a:ln>
          <a:effectLst>
            <a:glow rad="228600">
              <a:schemeClr val="accent2">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প্রশ্ন</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 বুধা কোথায় কোথায় ঘুমায় তার একটি তালিকা তৈরি কর।</a:t>
            </a:r>
          </a:p>
        </p:txBody>
      </p:sp>
      <p:sp>
        <p:nvSpPr>
          <p:cNvPr id="3" name="Up Ribbon 2"/>
          <p:cNvSpPr/>
          <p:nvPr/>
        </p:nvSpPr>
        <p:spPr>
          <a:xfrm>
            <a:off x="2172909" y="728295"/>
            <a:ext cx="4613051" cy="779774"/>
          </a:xfrm>
          <a:prstGeom prst="ribbon2">
            <a:avLst/>
          </a:prstGeom>
          <a:solidFill>
            <a:srgbClr val="00FFFF"/>
          </a:solidFill>
          <a:ln w="38100">
            <a:solidFill>
              <a:srgbClr val="7030A0"/>
            </a:solidFill>
          </a:ln>
          <a:effectLst>
            <a:glow rad="228600">
              <a:schemeClr val="accent5">
                <a:satMod val="175000"/>
                <a:alpha val="40000"/>
              </a:schemeClr>
            </a:glow>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 কাজ</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1" y="1"/>
            <a:ext cx="9144000" cy="6858000"/>
            <a:chOff x="1" y="22990"/>
            <a:chExt cx="12192000" cy="6835009"/>
          </a:xfrm>
        </p:grpSpPr>
        <p:sp>
          <p:nvSpPr>
            <p:cNvPr id="12" name="Rectangle 11"/>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
        <p:nvSpPr>
          <p:cNvPr id="5" name="Rectangle 4"/>
          <p:cNvSpPr/>
          <p:nvPr/>
        </p:nvSpPr>
        <p:spPr>
          <a:xfrm>
            <a:off x="3179929" y="1951630"/>
            <a:ext cx="3425588" cy="282508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789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7129" y="3412903"/>
            <a:ext cx="7328079" cy="2717442"/>
          </a:xfrm>
          <a:prstGeom prst="roundRect">
            <a:avLst/>
          </a:prstGeom>
          <a:solidFill>
            <a:srgbClr val="FF66FF"/>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গাঁয়ের লোকে ওর নাম দিয়েছে কাকতাড়ুয়া। নোলক বুয়া ডাকে ছন্নছাড়া। হরিকাকু জালে প্রচুর মাছ উঠলে ওর দিকে তাকিয়ে ফোকলা গালে হেসে বলে, মানিকরতন। পাকা ধান কাটার সময় জয়নাল চাচা ওকে বাবা ছাড়া কথা বলে না। বলে, সোনাবাবা। হাটের দিনে ডালাভরা বাজার নিয়ে বাড়ি ফেরার পথে হাসেম মিয়া বলে, ও খো</a:t>
            </a:r>
            <a:r>
              <a:rPr lang="en-US" sz="2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 তুই আমার বাড়িতে ভাত খাবি। ----। গাঁয়ের </a:t>
            </a:r>
            <a:r>
              <a:rPr lang="en-US" sz="2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কুড়ানি বুড়িটা ওকে গোবররাজা বলে ডাকে। ওর তো অনেক নাম। এতে</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panose="05000000000000000000" pitchFamily="2" charset="2"/>
              </a:rPr>
              <a:t> ও ভীষণ খুশি। </a:t>
            </a:r>
            <a:r>
              <a:rPr lang="bn-BD"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829" y="965915"/>
            <a:ext cx="2059498" cy="1972307"/>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667" y="785611"/>
            <a:ext cx="2100945" cy="2415746"/>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81" y="785611"/>
            <a:ext cx="2082960" cy="2366204"/>
          </a:xfrm>
          <a:prstGeom prst="rect">
            <a:avLst/>
          </a:prstGeom>
          <a:ln>
            <a:noFill/>
          </a:ln>
          <a:effectLst>
            <a:softEdge rad="112500"/>
          </a:effectLst>
        </p:spPr>
      </p:pic>
      <p:grpSp>
        <p:nvGrpSpPr>
          <p:cNvPr id="12" name="Group 11"/>
          <p:cNvGrpSpPr/>
          <p:nvPr/>
        </p:nvGrpSpPr>
        <p:grpSpPr>
          <a:xfrm>
            <a:off x="1" y="1"/>
            <a:ext cx="9144000" cy="6858000"/>
            <a:chOff x="1" y="22990"/>
            <a:chExt cx="12192000" cy="6835009"/>
          </a:xfrm>
        </p:grpSpPr>
        <p:sp>
          <p:nvSpPr>
            <p:cNvPr id="13" name="Rectangle 12"/>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216217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7279" y="3721996"/>
            <a:ext cx="7431109" cy="2202288"/>
          </a:xfrm>
          <a:prstGeom prst="roundRect">
            <a:avLst/>
          </a:prstGeom>
          <a:solidFill>
            <a:srgbClr val="99FF99"/>
          </a:solidFill>
          <a:effectLst>
            <a:glow rad="228600">
              <a:schemeClr val="accent5">
                <a:satMod val="175000"/>
                <a:alpha val="40000"/>
              </a:schemeClr>
            </a:glow>
          </a:effectLst>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a:latin typeface="NikoshBAN" panose="02000000000000000000" pitchFamily="2" charset="0"/>
                <a:cs typeface="NikoshBAN" panose="02000000000000000000" pitchFamily="2" charset="0"/>
              </a:rPr>
              <a:t>ও </a:t>
            </a:r>
            <a:r>
              <a:rPr lang="en-US" sz="2400" dirty="0" err="1">
                <a:latin typeface="NikoshBAN" panose="02000000000000000000" pitchFamily="2" charset="0"/>
                <a:cs typeface="NikoshBAN" panose="02000000000000000000" pitchFamily="2" charset="0"/>
              </a:rPr>
              <a:t>আগেই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শুনেছে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যুদ্ধ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লেগেছে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শহর-গ্রাম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জ্বালিয়ে-পুড়িয়ে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ছারখার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দিচ্ছে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ধারণা</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ওর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থাকবেই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কখনো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আসেনি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এসেছে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পুলিশ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পুলিশ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দেখে</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ওর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লাগেনি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উল্টো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পুলিশ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যাওয়ার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ওরা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অনেক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ছেলেমেয়ে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পর্যন্ত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গিয়েছিল</a:t>
            </a:r>
            <a:r>
              <a:rPr lang="en-US" sz="2400" dirty="0">
                <a:latin typeface="NikoshBAN" panose="02000000000000000000" pitchFamily="2" charset="0"/>
                <a:cs typeface="NikoshBAN" panose="02000000000000000000" pitchFamily="2"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070" y="491003"/>
            <a:ext cx="2533918" cy="2922196"/>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296" y="503882"/>
            <a:ext cx="2601406" cy="2950067"/>
          </a:xfrm>
          <a:prstGeom prst="rect">
            <a:avLst/>
          </a:prstGeom>
          <a:ln>
            <a:noFill/>
          </a:ln>
          <a:effectLst>
            <a:softEdge rad="112500"/>
          </a:effectLst>
        </p:spPr>
      </p:pic>
      <p:grpSp>
        <p:nvGrpSpPr>
          <p:cNvPr id="12" name="Group 11"/>
          <p:cNvGrpSpPr/>
          <p:nvPr/>
        </p:nvGrpSpPr>
        <p:grpSpPr>
          <a:xfrm>
            <a:off x="1" y="1"/>
            <a:ext cx="9144000" cy="6858000"/>
            <a:chOff x="1" y="22990"/>
            <a:chExt cx="12192000" cy="6835009"/>
          </a:xfrm>
        </p:grpSpPr>
        <p:sp>
          <p:nvSpPr>
            <p:cNvPr id="13" name="Rectangle 12"/>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3000904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11369" y="3378288"/>
            <a:ext cx="7482625" cy="2391447"/>
          </a:xfrm>
          <a:prstGeom prst="roundRect">
            <a:avLst/>
          </a:prstGeom>
          <a:solidFill>
            <a:srgbClr val="CC99FF"/>
          </a:solidFill>
          <a:effectLst>
            <a:glow rad="228600">
              <a:schemeClr val="accent5">
                <a:satMod val="175000"/>
                <a:alpha val="40000"/>
              </a:schemeClr>
            </a:glow>
          </a:effectLst>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400" dirty="0">
                <a:latin typeface="NikoshBAN" panose="02000000000000000000" pitchFamily="2" charset="0"/>
                <a:cs typeface="NikoshBAN" panose="02000000000000000000" pitchFamily="2" charset="0"/>
              </a:rPr>
              <a:t>বড় জামগাছটার নিচে দেখা হয় হরিকাকুর সঙ্গে। বেচারা লটবহরের বোঝায় কাহিল। হরিকাকুর জন্য ওর ভীষণ মায়া হয়। কত দিন ধরে কাকিমা অসুস্থ। ঠিকমত হাঁটতে পারছে না। কাকাইমা ওকে দেখে হাউমাউ করে কেঁদে ফেলে। দেখ তো মানিকরতন, এই বয়সে কেউ বাড়িঘর ছেড়ে বেরোতে পারে</a:t>
            </a:r>
            <a:r>
              <a:rPr lang="bn-BD" sz="2400" dirty="0" smtClean="0">
                <a:latin typeface="NikoshBAN" panose="02000000000000000000" pitchFamily="2" charset="0"/>
                <a:cs typeface="NikoshBAN" panose="02000000000000000000" pitchFamily="2" charset="0"/>
              </a:rPr>
              <a:t>?---------ফেরার </a:t>
            </a:r>
            <a:r>
              <a:rPr lang="bn-BD" sz="2400" dirty="0">
                <a:latin typeface="NikoshBAN" panose="02000000000000000000" pitchFamily="2" charset="0"/>
                <a:cs typeface="NikoshBAN" panose="02000000000000000000" pitchFamily="2" charset="0"/>
              </a:rPr>
              <a:t>পথে দেখা হয় রানির সঙ্গে। ওদের পুরো পরিবার চলে যাচ্ছে।</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666" y="270456"/>
            <a:ext cx="3710843" cy="2851176"/>
          </a:xfrm>
          <a:prstGeom prst="rect">
            <a:avLst/>
          </a:prstGeom>
          <a:ln>
            <a:noFill/>
          </a:ln>
          <a:effectLst>
            <a:glow rad="101600">
              <a:schemeClr val="accent2">
                <a:satMod val="175000"/>
                <a:alpha val="40000"/>
              </a:schemeClr>
            </a:glow>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43" y="250560"/>
            <a:ext cx="3678080" cy="2856443"/>
          </a:xfrm>
          <a:prstGeom prst="rect">
            <a:avLst/>
          </a:prstGeom>
          <a:ln>
            <a:noFill/>
          </a:ln>
          <a:effectLst>
            <a:glow rad="101600">
              <a:schemeClr val="accent2">
                <a:satMod val="175000"/>
                <a:alpha val="40000"/>
              </a:schemeClr>
            </a:glow>
            <a:softEdge rad="112500"/>
          </a:effectLst>
        </p:spPr>
      </p:pic>
      <p:grpSp>
        <p:nvGrpSpPr>
          <p:cNvPr id="10" name="Group 9"/>
          <p:cNvGrpSpPr/>
          <p:nvPr/>
        </p:nvGrpSpPr>
        <p:grpSpPr>
          <a:xfrm>
            <a:off x="1" y="1"/>
            <a:ext cx="9144000" cy="6858000"/>
            <a:chOff x="1" y="22990"/>
            <a:chExt cx="12192000" cy="6835009"/>
          </a:xfrm>
        </p:grpSpPr>
        <p:sp>
          <p:nvSpPr>
            <p:cNvPr id="11" name="Rectangle 10"/>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1506759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8643" y="3490979"/>
            <a:ext cx="6967471" cy="2240121"/>
          </a:xfrm>
          <a:prstGeom prst="roundRect">
            <a:avLst/>
          </a:prstGeom>
          <a:noFill/>
          <a:ln>
            <a:noFill/>
          </a:ln>
          <a:effectLst>
            <a:glow rad="228600">
              <a:schemeClr val="accent4">
                <a:satMod val="175000"/>
                <a:alpha val="40000"/>
              </a:schemeClr>
            </a:glow>
          </a:effectLst>
          <a:scene3d>
            <a:camera prst="orthographicFront"/>
            <a:lightRig rig="threePt" dir="t"/>
          </a:scene3d>
          <a:sp3d>
            <a:bevelT w="101600" prst="riblet"/>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400" dirty="0">
                <a:latin typeface="NikoshBAN" panose="02000000000000000000" pitchFamily="2" charset="0"/>
                <a:cs typeface="NikoshBAN" panose="02000000000000000000" pitchFamily="2" charset="0"/>
              </a:rPr>
              <a:t>শুধু এই প্রথম ও কাফনের কাপড় ছাড়া কবর হতে দেখেছে। আর অনেক মানুষের একসাঙ্গে একটা কবর হতে দেখেছে। ওর বারবার বলতে ইচ্ছে করছিল যে, এমন করে কবর দিও না। সবাইকে আলাদা করে কবর দাও। কিন্তু বলতে পারেনি। শুধু হাবিব ভাই কাঁদতে কাঁদতে বলেছিল, এই গাঁয়ে একটা গণকবর হবে আমরা কি কোনো দিন ভাবতে পেরেছিলাম?</a:t>
            </a:r>
          </a:p>
          <a:p>
            <a:pPr algn="just"/>
            <a:r>
              <a:rPr lang="bn-BD" sz="2400" dirty="0">
                <a:latin typeface="NikoshBAN" panose="02000000000000000000" pitchFamily="2" charset="0"/>
                <a:cs typeface="NikoshBAN" panose="02000000000000000000" pitchFamily="2" charset="0"/>
              </a:rPr>
              <a:t>ও নিজেও কাঁদতে কাঁদতে জিজ্ঞেস করেছিল, গণকবর কী, হাবিব ভাই?   </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250" y="691314"/>
            <a:ext cx="2924128" cy="2438699"/>
          </a:xfrm>
          <a:prstGeom prst="rect">
            <a:avLst/>
          </a:prstGeom>
          <a:ln>
            <a:noFill/>
          </a:ln>
          <a:effectLst>
            <a:glow rad="228600">
              <a:schemeClr val="accent1">
                <a:satMod val="175000"/>
                <a:alpha val="40000"/>
              </a:schemeClr>
            </a:glow>
            <a:softEdge rad="112500"/>
          </a:effectLst>
          <a:scene3d>
            <a:camera prst="orthographicFront"/>
            <a:lightRig rig="threePt" dir="t"/>
          </a:scene3d>
          <a:sp3d>
            <a:bevelT prst="angle"/>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214" y="678965"/>
            <a:ext cx="2781837" cy="2451048"/>
          </a:xfrm>
          <a:prstGeom prst="rect">
            <a:avLst/>
          </a:prstGeom>
          <a:ln>
            <a:noFill/>
          </a:ln>
          <a:effectLst>
            <a:glow rad="228600">
              <a:schemeClr val="accent1">
                <a:satMod val="175000"/>
                <a:alpha val="40000"/>
              </a:schemeClr>
            </a:glow>
            <a:softEdge rad="112500"/>
          </a:effectLst>
          <a:scene3d>
            <a:camera prst="orthographicFront"/>
            <a:lightRig rig="threePt" dir="t"/>
          </a:scene3d>
          <a:sp3d>
            <a:bevelT prst="angle"/>
          </a:sp3d>
        </p:spPr>
      </p:pic>
      <p:grpSp>
        <p:nvGrpSpPr>
          <p:cNvPr id="10" name="Group 9"/>
          <p:cNvGrpSpPr/>
          <p:nvPr/>
        </p:nvGrpSpPr>
        <p:grpSpPr>
          <a:xfrm>
            <a:off x="1" y="1"/>
            <a:ext cx="9144000" cy="6858000"/>
            <a:chOff x="1" y="22990"/>
            <a:chExt cx="12192000" cy="6835009"/>
          </a:xfrm>
        </p:grpSpPr>
        <p:sp>
          <p:nvSpPr>
            <p:cNvPr id="11" name="Rectangle 10"/>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394375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068818" y="4919730"/>
            <a:ext cx="6825932" cy="1181366"/>
          </a:xfrm>
          <a:prstGeom prst="rect">
            <a:avLst/>
          </a:prstGeom>
          <a:noFill/>
          <a:ln>
            <a:noFill/>
          </a:ln>
          <a:effectLst>
            <a:glow rad="228600">
              <a:schemeClr val="accent1">
                <a:satMod val="175000"/>
                <a:alpha val="40000"/>
              </a:schemeClr>
            </a:glow>
          </a:effectLst>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NikoshBAN" pitchFamily="2" charset="0"/>
                <a:cs typeface="NikoshBAN" pitchFamily="2" charset="0"/>
              </a:rPr>
              <a:t>ক</a:t>
            </a:r>
            <a:r>
              <a:rPr lang="bn-BD" dirty="0" smtClean="0">
                <a:latin typeface="NikoshBAN" pitchFamily="2" charset="0"/>
                <a:cs typeface="NikoshBAN" pitchFamily="2" charset="0"/>
              </a:rPr>
              <a:t>- </a:t>
            </a:r>
            <a:r>
              <a:rPr lang="bn-BD" dirty="0">
                <a:latin typeface="NikoshBAN" pitchFamily="2" charset="0"/>
                <a:cs typeface="NikoshBAN" pitchFamily="2" charset="0"/>
              </a:rPr>
              <a:t>বুধাকে কে কি নামে ডাকে তার একটি তালিকা তৈরি কর।</a:t>
            </a:r>
          </a:p>
          <a:p>
            <a:pPr marL="0" indent="0">
              <a:buNone/>
            </a:pPr>
            <a:r>
              <a:rPr lang="en-US" dirty="0">
                <a:latin typeface="NikoshBAN" pitchFamily="2" charset="0"/>
                <a:cs typeface="NikoshBAN" pitchFamily="2" charset="0"/>
              </a:rPr>
              <a:t>খ</a:t>
            </a:r>
            <a:r>
              <a:rPr lang="bn-BD" dirty="0" smtClean="0">
                <a:latin typeface="NikoshBAN" pitchFamily="2" charset="0"/>
                <a:cs typeface="NikoshBAN" pitchFamily="2" charset="0"/>
              </a:rPr>
              <a:t>- </a:t>
            </a:r>
            <a:r>
              <a:rPr lang="bn-BD" dirty="0">
                <a:latin typeface="NikoshBAN" pitchFamily="2" charset="0"/>
                <a:cs typeface="NikoshBAN" pitchFamily="2" charset="0"/>
              </a:rPr>
              <a:t>কেন গণকবর দেওয়া হয়েছিল?</a:t>
            </a:r>
            <a:endParaRPr lang="en-US" dirty="0">
              <a:latin typeface="NikoshBAN" pitchFamily="2" charset="0"/>
              <a:cs typeface="NikoshBAN" pitchFamily="2" charset="0"/>
            </a:endParaRPr>
          </a:p>
        </p:txBody>
      </p:sp>
      <p:sp>
        <p:nvSpPr>
          <p:cNvPr id="9" name="Up Ribbon 8"/>
          <p:cNvSpPr/>
          <p:nvPr/>
        </p:nvSpPr>
        <p:spPr>
          <a:xfrm>
            <a:off x="1532585" y="669701"/>
            <a:ext cx="6156907" cy="655996"/>
          </a:xfrm>
          <a:prstGeom prst="ribbon2">
            <a:avLst/>
          </a:prstGeom>
          <a:noFill/>
          <a:ln w="38100">
            <a:solidFill>
              <a:srgbClr val="FF0000"/>
            </a:solidFill>
          </a:ln>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দলীয়</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BD"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 </a:t>
            </a:r>
            <a:endPar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8" name="Group 7"/>
          <p:cNvGrpSpPr/>
          <p:nvPr/>
        </p:nvGrpSpPr>
        <p:grpSpPr>
          <a:xfrm>
            <a:off x="1" y="1"/>
            <a:ext cx="9144000" cy="6858000"/>
            <a:chOff x="1" y="22990"/>
            <a:chExt cx="12192000" cy="6835009"/>
          </a:xfrm>
        </p:grpSpPr>
        <p:sp>
          <p:nvSpPr>
            <p:cNvPr id="13" name="Rectangle 12"/>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
        <p:nvSpPr>
          <p:cNvPr id="4" name="Rectangle 3"/>
          <p:cNvSpPr/>
          <p:nvPr/>
        </p:nvSpPr>
        <p:spPr>
          <a:xfrm>
            <a:off x="1842448" y="1651379"/>
            <a:ext cx="5090615" cy="290697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35704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18</a:t>
            </a:fld>
            <a:endParaRPr lang="en-US"/>
          </a:p>
        </p:txBody>
      </p:sp>
      <p:sp>
        <p:nvSpPr>
          <p:cNvPr id="3" name="Rounded Rectangle 2"/>
          <p:cNvSpPr/>
          <p:nvPr/>
        </p:nvSpPr>
        <p:spPr>
          <a:xfrm>
            <a:off x="750431" y="1659762"/>
            <a:ext cx="1485900" cy="914400"/>
          </a:xfrm>
          <a:prstGeom prst="roundRect">
            <a:avLst/>
          </a:prstGeom>
          <a:effectLst>
            <a:glow rad="228600">
              <a:schemeClr val="accent6">
                <a:satMod val="175000"/>
                <a:alpha val="40000"/>
              </a:schemeClr>
            </a:glow>
          </a:effectLst>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latin typeface="NikoshBAN" pitchFamily="2" charset="0"/>
                <a:cs typeface="NikoshBAN" pitchFamily="2" charset="0"/>
              </a:rPr>
              <a:t>  </a:t>
            </a:r>
            <a:r>
              <a:rPr lang="bn-BD" sz="3200" dirty="0">
                <a:latin typeface="NikoshBAN" pitchFamily="2" charset="0"/>
                <a:cs typeface="NikoshBAN" pitchFamily="2" charset="0"/>
              </a:rPr>
              <a:t>আখড়া</a:t>
            </a:r>
            <a:endParaRPr lang="en-US" sz="3200" dirty="0">
              <a:latin typeface="NikoshBAN" pitchFamily="2" charset="0"/>
              <a:cs typeface="NikoshBAN" pitchFamily="2" charset="0"/>
            </a:endParaRPr>
          </a:p>
        </p:txBody>
      </p:sp>
      <p:sp>
        <p:nvSpPr>
          <p:cNvPr id="4" name="Rounded Rectangle 3"/>
          <p:cNvSpPr/>
          <p:nvPr/>
        </p:nvSpPr>
        <p:spPr>
          <a:xfrm>
            <a:off x="6064345" y="3200400"/>
            <a:ext cx="2171700" cy="914400"/>
          </a:xfrm>
          <a:prstGeom prst="roundRect">
            <a:avLst/>
          </a:prstGeom>
          <a:effectLst>
            <a:glow rad="228600">
              <a:schemeClr val="accent5">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 শামুকের উপরের অংশ</a:t>
            </a:r>
            <a:endParaRPr lang="en-US" sz="2400" dirty="0">
              <a:solidFill>
                <a:schemeClr val="tx1"/>
              </a:solidFill>
              <a:latin typeface="NikoshBAN" pitchFamily="2" charset="0"/>
              <a:cs typeface="NikoshBAN" pitchFamily="2" charset="0"/>
            </a:endParaRPr>
          </a:p>
        </p:txBody>
      </p:sp>
      <p:sp>
        <p:nvSpPr>
          <p:cNvPr id="5" name="Rounded Rectangle 4"/>
          <p:cNvSpPr/>
          <p:nvPr/>
        </p:nvSpPr>
        <p:spPr>
          <a:xfrm>
            <a:off x="6057101" y="1659762"/>
            <a:ext cx="2228850" cy="914400"/>
          </a:xfrm>
          <a:prstGeom prst="roundRect">
            <a:avLst/>
          </a:prstGeom>
          <a:effectLst>
            <a:glow rad="228600">
              <a:schemeClr val="accent5">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100" dirty="0">
                <a:solidFill>
                  <a:schemeClr val="tx1"/>
                </a:solidFill>
                <a:latin typeface="NikoshBAN" pitchFamily="2" charset="0"/>
                <a:cs typeface="NikoshBAN" pitchFamily="2" charset="0"/>
              </a:rPr>
              <a:t>গান বাজনা বা শরীরচর্চার কেন্দ্র</a:t>
            </a:r>
            <a:endParaRPr lang="en-US" sz="2400" dirty="0">
              <a:solidFill>
                <a:schemeClr val="tx1"/>
              </a:solidFill>
            </a:endParaRPr>
          </a:p>
        </p:txBody>
      </p:sp>
      <p:sp>
        <p:nvSpPr>
          <p:cNvPr id="6" name="Rounded Rectangle 5"/>
          <p:cNvSpPr/>
          <p:nvPr/>
        </p:nvSpPr>
        <p:spPr>
          <a:xfrm>
            <a:off x="773291" y="3257550"/>
            <a:ext cx="1485900" cy="914400"/>
          </a:xfrm>
          <a:prstGeom prst="roundRect">
            <a:avLst/>
          </a:prstGeom>
          <a:effectLst>
            <a:glow rad="228600">
              <a:schemeClr val="accent6">
                <a:satMod val="175000"/>
                <a:alpha val="40000"/>
              </a:schemeClr>
            </a:glow>
          </a:effectLst>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BAN" pitchFamily="2" charset="0"/>
                <a:cs typeface="NikoshBAN" pitchFamily="2" charset="0"/>
              </a:rPr>
              <a:t>শামুকের খোল</a:t>
            </a:r>
            <a:endParaRPr lang="en-US" sz="3200" dirty="0">
              <a:latin typeface="NikoshBAN" pitchFamily="2" charset="0"/>
              <a:cs typeface="NikoshBAN" pitchFamily="2" charset="0"/>
            </a:endParaRPr>
          </a:p>
        </p:txBody>
      </p:sp>
      <p:sp>
        <p:nvSpPr>
          <p:cNvPr id="10" name="Rounded Rectangle 9"/>
          <p:cNvSpPr/>
          <p:nvPr/>
        </p:nvSpPr>
        <p:spPr>
          <a:xfrm>
            <a:off x="1943101" y="715561"/>
            <a:ext cx="5257800" cy="696724"/>
          </a:xfrm>
          <a:prstGeom prst="roundRect">
            <a:avLst/>
          </a:prstGeom>
          <a:ln>
            <a:no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2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2400" dirty="0">
              <a:solidFill>
                <a:srgbClr val="002060"/>
              </a:solidFill>
              <a:latin typeface="NikoshBAN" pitchFamily="2" charset="0"/>
              <a:cs typeface="NikoshBAN" pitchFamily="2" charset="0"/>
            </a:endParaRPr>
          </a:p>
        </p:txBody>
      </p:sp>
      <p:sp>
        <p:nvSpPr>
          <p:cNvPr id="11" name="Rounded Rectangle 10"/>
          <p:cNvSpPr/>
          <p:nvPr/>
        </p:nvSpPr>
        <p:spPr>
          <a:xfrm>
            <a:off x="726985" y="5048199"/>
            <a:ext cx="1613663" cy="914400"/>
          </a:xfrm>
          <a:prstGeom prst="roundRect">
            <a:avLst/>
          </a:prstGeom>
          <a:effectLst>
            <a:glow rad="228600">
              <a:schemeClr val="accent6">
                <a:satMod val="175000"/>
                <a:alpha val="40000"/>
              </a:schemeClr>
            </a:glow>
          </a:effectLst>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bn-BD" sz="3200" dirty="0">
                <a:solidFill>
                  <a:schemeClr val="tx1"/>
                </a:solidFill>
                <a:latin typeface="NikoshBAN" pitchFamily="2" charset="0"/>
                <a:cs typeface="NikoshBAN" pitchFamily="2" charset="0"/>
              </a:rPr>
              <a:t>কুপি</a:t>
            </a:r>
            <a:endParaRPr lang="en-US" sz="3200" dirty="0">
              <a:solidFill>
                <a:schemeClr val="tx1"/>
              </a:solidFill>
              <a:latin typeface="NikoshBAN" pitchFamily="2" charset="0"/>
              <a:cs typeface="NikoshBAN" pitchFamily="2" charset="0"/>
            </a:endParaRPr>
          </a:p>
        </p:txBody>
      </p:sp>
      <p:sp>
        <p:nvSpPr>
          <p:cNvPr id="12" name="Rounded Rectangle 11"/>
          <p:cNvSpPr/>
          <p:nvPr/>
        </p:nvSpPr>
        <p:spPr>
          <a:xfrm>
            <a:off x="6088494" y="5048199"/>
            <a:ext cx="2057400" cy="914400"/>
          </a:xfrm>
          <a:prstGeom prst="roundRect">
            <a:avLst/>
          </a:prstGeom>
          <a:effectLst>
            <a:glow rad="228600">
              <a:schemeClr val="accent5">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কেরসিনের ছোট বাতি</a:t>
            </a:r>
            <a:endParaRPr lang="en-US" sz="2400" dirty="0">
              <a:solidFill>
                <a:schemeClr val="tx1"/>
              </a:solidFill>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793" y="1765196"/>
            <a:ext cx="2319324" cy="1149339"/>
          </a:xfrm>
          <a:prstGeom prst="ellipse">
            <a:avLst/>
          </a:prstGeom>
          <a:ln w="63500" cap="rnd">
            <a:solidFill>
              <a:srgbClr val="333333"/>
            </a:solid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198" y="3388332"/>
            <a:ext cx="2319325" cy="1219526"/>
          </a:xfrm>
          <a:prstGeom prst="ellipse">
            <a:avLst/>
          </a:prstGeom>
          <a:ln w="63500" cap="rnd">
            <a:solidFill>
              <a:srgbClr val="333333"/>
            </a:solid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772" y="4855335"/>
            <a:ext cx="2023367" cy="1236372"/>
          </a:xfrm>
          <a:prstGeom prst="ellipse">
            <a:avLst/>
          </a:prstGeom>
          <a:ln w="63500" cap="rnd">
            <a:solidFill>
              <a:srgbClr val="333333"/>
            </a:solidFill>
          </a:ln>
          <a:effectLst>
            <a:glow rad="1397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p:spPr>
      </p:pic>
      <p:grpSp>
        <p:nvGrpSpPr>
          <p:cNvPr id="21" name="Group 20"/>
          <p:cNvGrpSpPr/>
          <p:nvPr/>
        </p:nvGrpSpPr>
        <p:grpSpPr>
          <a:xfrm>
            <a:off x="1" y="1"/>
            <a:ext cx="9144000" cy="6858000"/>
            <a:chOff x="1" y="22990"/>
            <a:chExt cx="12192000" cy="6835009"/>
          </a:xfrm>
        </p:grpSpPr>
        <p:sp>
          <p:nvSpPr>
            <p:cNvPr id="22" name="Rectangle 21"/>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1675842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220" y="5779437"/>
            <a:ext cx="488747" cy="532871"/>
          </a:xfrm>
          <a:prstGeom prst="rect">
            <a:avLst/>
          </a:prstGeom>
          <a:scene3d>
            <a:camera prst="orthographicFront"/>
            <a:lightRig rig="threePt" dir="t"/>
          </a:scene3d>
          <a:sp3d>
            <a:bevelT prst="angle"/>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24" y="1938723"/>
            <a:ext cx="488747" cy="514359"/>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117" y="2544058"/>
            <a:ext cx="488747" cy="549160"/>
          </a:xfrm>
          <a:prstGeom prst="rect">
            <a:avLst/>
          </a:prstGeom>
          <a:scene3d>
            <a:camera prst="orthographicFront"/>
            <a:lightRig rig="threePt" dir="t"/>
          </a:scene3d>
          <a:sp3d>
            <a:bevelT prst="angle"/>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811" y="3144675"/>
            <a:ext cx="488747" cy="549527"/>
          </a:xfrm>
          <a:prstGeom prst="rect">
            <a:avLst/>
          </a:prstGeom>
          <a:scene3d>
            <a:camera prst="orthographicFront"/>
            <a:lightRig rig="threePt" dir="t"/>
          </a:scene3d>
          <a:sp3d>
            <a:bevelT prst="angle"/>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307" y="3779949"/>
            <a:ext cx="488747" cy="581660"/>
          </a:xfrm>
          <a:prstGeom prst="rect">
            <a:avLst/>
          </a:prstGeom>
          <a:scene3d>
            <a:camera prst="orthographicFront"/>
            <a:lightRig rig="threePt" dir="t"/>
          </a:scene3d>
          <a:sp3d>
            <a:bevelT prst="angle"/>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321" y="4419774"/>
            <a:ext cx="488747" cy="658218"/>
          </a:xfrm>
          <a:prstGeom prst="rect">
            <a:avLst/>
          </a:prstGeom>
          <a:scene3d>
            <a:camera prst="orthographicFront"/>
            <a:lightRig rig="threePt" dir="t"/>
          </a:scene3d>
          <a:sp3d>
            <a:bevelT prst="angle"/>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840" y="5172357"/>
            <a:ext cx="488747" cy="489682"/>
          </a:xfrm>
          <a:prstGeom prst="rect">
            <a:avLst/>
          </a:prstGeom>
          <a:scene3d>
            <a:camera prst="orthographicFront"/>
            <a:lightRig rig="threePt" dir="t"/>
          </a:scene3d>
          <a:sp3d>
            <a:bevelT prst="angle"/>
          </a:sp3d>
        </p:spPr>
      </p:pic>
      <p:sp>
        <p:nvSpPr>
          <p:cNvPr id="10" name="Rounded Rectangle 9"/>
          <p:cNvSpPr/>
          <p:nvPr/>
        </p:nvSpPr>
        <p:spPr>
          <a:xfrm>
            <a:off x="1946787" y="5739376"/>
            <a:ext cx="5835548" cy="572932"/>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গ্রামে কারা ক্যাম্প বানিয়েছে?</a:t>
            </a:r>
            <a:endParaRPr lang="en-US" sz="2100" dirty="0">
              <a:latin typeface="NikoshBAN" panose="02000000000000000000" pitchFamily="2" charset="0"/>
              <a:cs typeface="NikoshBAN" panose="02000000000000000000" pitchFamily="2" charset="0"/>
            </a:endParaRPr>
          </a:p>
        </p:txBody>
      </p:sp>
      <p:sp>
        <p:nvSpPr>
          <p:cNvPr id="12" name="Rounded Rectangle 11"/>
          <p:cNvSpPr/>
          <p:nvPr/>
        </p:nvSpPr>
        <p:spPr>
          <a:xfrm>
            <a:off x="1850436" y="1998166"/>
            <a:ext cx="5852957" cy="50588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 কাকে হিংস্র শকুন ভাবে?</a:t>
            </a:r>
            <a:endParaRPr lang="en-US" sz="2100" dirty="0">
              <a:latin typeface="NikoshBAN" panose="02000000000000000000" pitchFamily="2" charset="0"/>
              <a:cs typeface="NikoshBAN" panose="02000000000000000000" pitchFamily="2" charset="0"/>
            </a:endParaRPr>
          </a:p>
        </p:txBody>
      </p:sp>
      <p:sp>
        <p:nvSpPr>
          <p:cNvPr id="13" name="Rounded Rectangle 12"/>
          <p:cNvSpPr/>
          <p:nvPr/>
        </p:nvSpPr>
        <p:spPr>
          <a:xfrm>
            <a:off x="1854560" y="2601532"/>
            <a:ext cx="5810197" cy="509738"/>
          </a:xfrm>
          <a:prstGeom prst="roundRect">
            <a:avLst>
              <a:gd name="adj" fmla="val 50000"/>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বুধাকে ‘খো</a:t>
            </a:r>
            <a:r>
              <a:rPr lang="en-US" sz="2100" dirty="0" err="1">
                <a:latin typeface="NikoshBAN" panose="02000000000000000000" pitchFamily="2" charset="0"/>
                <a:cs typeface="NikoshBAN" panose="02000000000000000000" pitchFamily="2" charset="0"/>
              </a:rPr>
              <a:t>কোন</a:t>
            </a:r>
            <a:r>
              <a:rPr lang="bn-BD" sz="2100" dirty="0">
                <a:latin typeface="NikoshBAN" panose="02000000000000000000" pitchFamily="2" charset="0"/>
                <a:cs typeface="NikoshBAN" panose="02000000000000000000" pitchFamily="2" charset="0"/>
              </a:rPr>
              <a:t>বাবু’ বলে ডাকে কে?</a:t>
            </a:r>
            <a:endParaRPr lang="en-US" sz="2100" dirty="0">
              <a:latin typeface="NikoshBAN" panose="02000000000000000000" pitchFamily="2" charset="0"/>
              <a:cs typeface="NikoshBAN" panose="02000000000000000000" pitchFamily="2" charset="0"/>
            </a:endParaRPr>
          </a:p>
        </p:txBody>
      </p:sp>
      <p:sp>
        <p:nvSpPr>
          <p:cNvPr id="14" name="Rounded Rectangle 13"/>
          <p:cNvSpPr/>
          <p:nvPr/>
        </p:nvSpPr>
        <p:spPr>
          <a:xfrm>
            <a:off x="1867083" y="3192860"/>
            <a:ext cx="5817442" cy="540528"/>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পুলিশ গ্রামের কাকে ধরে নিয়ে যায়?</a:t>
            </a:r>
            <a:endParaRPr lang="en-US" sz="2100" dirty="0">
              <a:latin typeface="NikoshBAN" panose="02000000000000000000" pitchFamily="2" charset="0"/>
              <a:cs typeface="NikoshBAN" panose="02000000000000000000" pitchFamily="2" charset="0"/>
            </a:endParaRPr>
          </a:p>
        </p:txBody>
      </p:sp>
      <p:sp>
        <p:nvSpPr>
          <p:cNvPr id="15" name="Rounded Rectangle 14"/>
          <p:cNvSpPr/>
          <p:nvPr/>
        </p:nvSpPr>
        <p:spPr>
          <a:xfrm>
            <a:off x="1915667" y="3841070"/>
            <a:ext cx="5872031" cy="527567"/>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বুধার চাচাতো বোনের নাম কী?</a:t>
            </a:r>
            <a:endParaRPr lang="en-US" sz="2100" dirty="0">
              <a:latin typeface="NikoshBAN" panose="02000000000000000000" pitchFamily="2" charset="0"/>
              <a:cs typeface="NikoshBAN" panose="02000000000000000000" pitchFamily="2" charset="0"/>
            </a:endParaRPr>
          </a:p>
        </p:txBody>
      </p:sp>
      <p:sp>
        <p:nvSpPr>
          <p:cNvPr id="16" name="Rounded Rectangle 15"/>
          <p:cNvSpPr/>
          <p:nvPr/>
        </p:nvSpPr>
        <p:spPr>
          <a:xfrm>
            <a:off x="1924591" y="4459743"/>
            <a:ext cx="5831223" cy="57136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কে লটবহরের বোঝায় কাহিল?</a:t>
            </a:r>
            <a:endParaRPr lang="en-US" sz="2100" dirty="0">
              <a:latin typeface="NikoshBAN" panose="02000000000000000000" pitchFamily="2" charset="0"/>
              <a:cs typeface="NikoshBAN" panose="02000000000000000000" pitchFamily="2" charset="0"/>
            </a:endParaRPr>
          </a:p>
        </p:txBody>
      </p:sp>
      <p:sp>
        <p:nvSpPr>
          <p:cNvPr id="17" name="Rounded Rectangle 16"/>
          <p:cNvSpPr/>
          <p:nvPr/>
        </p:nvSpPr>
        <p:spPr>
          <a:xfrm>
            <a:off x="1970115" y="5129961"/>
            <a:ext cx="5863109" cy="5407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কে কাঁদতে কাঁদতে বলেছিল, ‘কেউ কি ভেবেছিল গ্রামে গণকবর হবে’?</a:t>
            </a:r>
            <a:endParaRPr lang="en-US" sz="2100" dirty="0">
              <a:latin typeface="NikoshBAN" panose="02000000000000000000" pitchFamily="2" charset="0"/>
              <a:cs typeface="NikoshBAN" panose="02000000000000000000" pitchFamily="2" charset="0"/>
            </a:endParaRPr>
          </a:p>
        </p:txBody>
      </p:sp>
      <p:sp>
        <p:nvSpPr>
          <p:cNvPr id="18" name="Up Ribbon 17"/>
          <p:cNvSpPr/>
          <p:nvPr/>
        </p:nvSpPr>
        <p:spPr>
          <a:xfrm>
            <a:off x="2154963" y="812140"/>
            <a:ext cx="4052017" cy="625152"/>
          </a:xfrm>
          <a:prstGeom prst="ribbon2">
            <a:avLst/>
          </a:prstGeom>
          <a:solidFill>
            <a:schemeClr val="accent1">
              <a:lumMod val="20000"/>
              <a:lumOff val="80000"/>
            </a:schemeClr>
          </a:solidFill>
          <a:effectLst>
            <a:glow rad="228600">
              <a:schemeClr val="accent5">
                <a:satMod val="175000"/>
                <a:alpha val="40000"/>
              </a:schemeClr>
            </a:glow>
            <a:outerShdw blurRad="50800" dist="38100" dir="2700000" algn="tl" rotWithShape="0">
              <a:prstClr val="black">
                <a:alpha val="40000"/>
              </a:prstClr>
            </a:outerShdw>
          </a:effectLst>
          <a:scene3d>
            <a:camera prst="perspectiveRelaxedModerately"/>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b="1" dirty="0">
                <a:solidFill>
                  <a:srgbClr val="7030A0"/>
                </a:solidFill>
                <a:effectLst>
                  <a:glow rad="228600">
                    <a:schemeClr val="accent2">
                      <a:satMod val="175000"/>
                      <a:alpha val="40000"/>
                    </a:schemeClr>
                  </a:glow>
                </a:effectLst>
                <a:latin typeface="NikoshBAN" pitchFamily="2" charset="0"/>
                <a:ea typeface="NikoshLightBAN" pitchFamily="2" charset="0"/>
                <a:cs typeface="NikoshBAN" pitchFamily="2" charset="0"/>
              </a:rPr>
              <a:t>মূল্যায়ন</a:t>
            </a:r>
            <a:endParaRPr lang="en-US" sz="4800" dirty="0">
              <a:solidFill>
                <a:srgbClr val="7030A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grpSp>
        <p:nvGrpSpPr>
          <p:cNvPr id="30" name="Group 29"/>
          <p:cNvGrpSpPr/>
          <p:nvPr/>
        </p:nvGrpSpPr>
        <p:grpSpPr>
          <a:xfrm>
            <a:off x="1" y="1"/>
            <a:ext cx="9144000" cy="6858000"/>
            <a:chOff x="1" y="22990"/>
            <a:chExt cx="12192000" cy="6835009"/>
          </a:xfrm>
        </p:grpSpPr>
        <p:sp>
          <p:nvSpPr>
            <p:cNvPr id="31" name="Rectangle 30"/>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1837644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30753" y="5654502"/>
            <a:ext cx="483492" cy="293870"/>
          </a:xfrm>
        </p:spPr>
        <p:txBody>
          <a:bodyPr/>
          <a:lstStyle/>
          <a:p>
            <a:fld id="{9A2359CF-13BE-430D-B6B1-90D07F1AEDE1}" type="slidenum">
              <a:rPr lang="en-US" sz="2400" b="1"/>
              <a:t>2</a:t>
            </a:fld>
            <a:endParaRPr lang="en-US" sz="2400" b="1" dirty="0"/>
          </a:p>
        </p:txBody>
      </p:sp>
      <p:sp>
        <p:nvSpPr>
          <p:cNvPr id="7" name="TextBox 6"/>
          <p:cNvSpPr txBox="1"/>
          <p:nvPr/>
        </p:nvSpPr>
        <p:spPr>
          <a:xfrm>
            <a:off x="1527464" y="2556163"/>
            <a:ext cx="5174673" cy="300082"/>
          </a:xfrm>
          <a:prstGeom prst="rect">
            <a:avLst/>
          </a:prstGeom>
          <a:noFill/>
        </p:spPr>
        <p:txBody>
          <a:bodyPr wrap="square" rtlCol="0">
            <a:spAutoFit/>
          </a:bodyPr>
          <a:lstStyle/>
          <a:p>
            <a:endParaRPr lang="en-US" sz="1350" dirty="0">
              <a:latin typeface="NikoshBAN" panose="02000000000000000000" pitchFamily="2" charset="0"/>
              <a:cs typeface="NikoshBAN" panose="02000000000000000000" pitchFamily="2" charset="0"/>
            </a:endParaRPr>
          </a:p>
        </p:txBody>
      </p:sp>
      <p:sp>
        <p:nvSpPr>
          <p:cNvPr id="11" name="Rectangle 10"/>
          <p:cNvSpPr/>
          <p:nvPr/>
        </p:nvSpPr>
        <p:spPr>
          <a:xfrm>
            <a:off x="917620" y="1745893"/>
            <a:ext cx="7254025" cy="340968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Nikosh" panose="02000000000000000000" pitchFamily="2" charset="0"/>
                <a:cs typeface="Nikosh" panose="02000000000000000000" pitchFamily="2" charset="0"/>
              </a:rPr>
              <a:t>  </a:t>
            </a:r>
          </a:p>
        </p:txBody>
      </p:sp>
      <p:sp>
        <p:nvSpPr>
          <p:cNvPr id="8" name="TextBox 7"/>
          <p:cNvSpPr txBox="1"/>
          <p:nvPr/>
        </p:nvSpPr>
        <p:spPr>
          <a:xfrm>
            <a:off x="4085823" y="2653853"/>
            <a:ext cx="1130123" cy="1200329"/>
          </a:xfrm>
          <a:prstGeom prst="rect">
            <a:avLst/>
          </a:prstGeom>
          <a:noFill/>
        </p:spPr>
        <p:txBody>
          <a:bodyPr wrap="square" rtlCol="0">
            <a:spAutoFit/>
          </a:bodyPr>
          <a:lstStyle/>
          <a:p>
            <a:r>
              <a:rPr lang="en-US" sz="7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anose="02000000000000000000" pitchFamily="2" charset="0"/>
                <a:cs typeface="Nikosh" panose="02000000000000000000" pitchFamily="2" charset="0"/>
              </a:rPr>
              <a:t>স্বা</a:t>
            </a: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anose="02000000000000000000" pitchFamily="2" charset="0"/>
                <a:cs typeface="Nikosh" panose="02000000000000000000" pitchFamily="2" charset="0"/>
              </a:rPr>
              <a:t> </a:t>
            </a:r>
          </a:p>
        </p:txBody>
      </p:sp>
      <p:sp>
        <p:nvSpPr>
          <p:cNvPr id="9" name="TextBox 8"/>
          <p:cNvSpPr txBox="1"/>
          <p:nvPr/>
        </p:nvSpPr>
        <p:spPr>
          <a:xfrm>
            <a:off x="4375598" y="3353863"/>
            <a:ext cx="941766" cy="1200329"/>
          </a:xfrm>
          <a:prstGeom prst="rect">
            <a:avLst/>
          </a:prstGeom>
          <a:noFill/>
        </p:spPr>
        <p:txBody>
          <a:bodyPr wrap="square" rtlCol="0">
            <a:spAutoFit/>
          </a:bodyPr>
          <a:lstStyle/>
          <a:p>
            <a:r>
              <a:rPr lang="en-US" sz="7200" b="1" dirty="0">
                <a:ln w="12700">
                  <a:solidFill>
                    <a:schemeClr val="accent5"/>
                  </a:solidFill>
                  <a:prstDash val="solid"/>
                </a:ln>
                <a:pattFill prst="ltDnDiag">
                  <a:fgClr>
                    <a:schemeClr val="accent5">
                      <a:lumMod val="60000"/>
                      <a:lumOff val="40000"/>
                    </a:schemeClr>
                  </a:fgClr>
                  <a:bgClr>
                    <a:schemeClr val="bg1"/>
                  </a:bgClr>
                </a:pattFill>
                <a:latin typeface="Nikosh" panose="02000000000000000000" pitchFamily="2" charset="0"/>
                <a:cs typeface="Nikosh" panose="02000000000000000000" pitchFamily="2" charset="0"/>
              </a:rPr>
              <a:t>গ</a:t>
            </a:r>
          </a:p>
        </p:txBody>
      </p:sp>
      <p:sp>
        <p:nvSpPr>
          <p:cNvPr id="10" name="TextBox 9"/>
          <p:cNvSpPr txBox="1"/>
          <p:nvPr/>
        </p:nvSpPr>
        <p:spPr>
          <a:xfrm>
            <a:off x="4761964" y="3726019"/>
            <a:ext cx="927281" cy="1200329"/>
          </a:xfrm>
          <a:prstGeom prst="rect">
            <a:avLst/>
          </a:prstGeom>
          <a:noFill/>
        </p:spPr>
        <p:txBody>
          <a:bodyPr wrap="square" rtlCol="0">
            <a:spAutoFit/>
          </a:bodyPr>
          <a:lstStyle/>
          <a:p>
            <a:pPr algn="ctr"/>
            <a:r>
              <a:rPr lang="en-US" sz="7200" b="1" dirty="0">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ত</a:t>
            </a:r>
          </a:p>
        </p:txBody>
      </p:sp>
      <p:sp>
        <p:nvSpPr>
          <p:cNvPr id="12" name="TextBox 11"/>
          <p:cNvSpPr txBox="1"/>
          <p:nvPr/>
        </p:nvSpPr>
        <p:spPr>
          <a:xfrm>
            <a:off x="5930188" y="3851595"/>
            <a:ext cx="918153" cy="1200329"/>
          </a:xfrm>
          <a:prstGeom prst="rect">
            <a:avLst/>
          </a:prstGeom>
          <a:noFill/>
        </p:spPr>
        <p:txBody>
          <a:bodyPr wrap="square" rtlCol="0">
            <a:spAutoFit/>
          </a:bodyPr>
          <a:lstStyle/>
          <a:p>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anose="02000000000000000000" pitchFamily="2" charset="0"/>
                <a:cs typeface="Nikosh" panose="02000000000000000000" pitchFamily="2" charset="0"/>
              </a:rPr>
              <a:t>ম</a:t>
            </a:r>
          </a:p>
        </p:txBody>
      </p:sp>
    </p:spTree>
    <p:extLst>
      <p:ext uri="{BB962C8B-B14F-4D97-AF65-F5344CB8AC3E}">
        <p14:creationId xmlns:p14="http://schemas.microsoft.com/office/powerpoint/2010/main" val="477036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35" y="5779437"/>
            <a:ext cx="488747" cy="532871"/>
          </a:xfrm>
          <a:prstGeom prst="rect">
            <a:avLst/>
          </a:prstGeom>
          <a:scene3d>
            <a:camera prst="orthographicFront"/>
            <a:lightRig rig="threePt" dir="t"/>
          </a:scene3d>
          <a:sp3d>
            <a:bevelT prst="angle"/>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11" y="1938723"/>
            <a:ext cx="488747" cy="514359"/>
          </a:xfrm>
          <a:prstGeom prst="rect">
            <a:avLst/>
          </a:prstGeom>
          <a:scene3d>
            <a:camera prst="orthographicFront"/>
            <a:lightRig rig="threePt" dir="t"/>
          </a:scene3d>
          <a:sp3d>
            <a:bevelT prst="angle"/>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324" y="2544058"/>
            <a:ext cx="488747" cy="549160"/>
          </a:xfrm>
          <a:prstGeom prst="rect">
            <a:avLst/>
          </a:prstGeom>
          <a:scene3d>
            <a:camera prst="orthographicFront"/>
            <a:lightRig rig="threePt" dir="t"/>
          </a:scene3d>
          <a:sp3d>
            <a:bevelT prst="angle"/>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140" y="3144675"/>
            <a:ext cx="488747" cy="549527"/>
          </a:xfrm>
          <a:prstGeom prst="rect">
            <a:avLst/>
          </a:prstGeom>
          <a:scene3d>
            <a:camera prst="orthographicFront"/>
            <a:lightRig rig="threePt" dir="t"/>
          </a:scene3d>
          <a:sp3d>
            <a:bevelT prst="angle"/>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35" y="3779949"/>
            <a:ext cx="488747" cy="581660"/>
          </a:xfrm>
          <a:prstGeom prst="rect">
            <a:avLst/>
          </a:prstGeom>
          <a:scene3d>
            <a:camera prst="orthographicFront"/>
            <a:lightRig rig="threePt" dir="t"/>
          </a:scene3d>
          <a:sp3d>
            <a:bevelT prst="angle"/>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893" y="4419774"/>
            <a:ext cx="488747" cy="658218"/>
          </a:xfrm>
          <a:prstGeom prst="rect">
            <a:avLst/>
          </a:prstGeom>
          <a:scene3d>
            <a:camera prst="orthographicFront"/>
            <a:lightRig rig="threePt" dir="t"/>
          </a:scene3d>
          <a:sp3d>
            <a:bevelT prst="angle"/>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893" y="5172357"/>
            <a:ext cx="488747" cy="489682"/>
          </a:xfrm>
          <a:prstGeom prst="rect">
            <a:avLst/>
          </a:prstGeom>
          <a:scene3d>
            <a:camera prst="orthographicFront"/>
            <a:lightRig rig="threePt" dir="t"/>
          </a:scene3d>
          <a:sp3d>
            <a:bevelT prst="angle"/>
          </a:sp3d>
        </p:spPr>
      </p:pic>
      <p:sp>
        <p:nvSpPr>
          <p:cNvPr id="10" name="Rounded Rectangle 9"/>
          <p:cNvSpPr/>
          <p:nvPr/>
        </p:nvSpPr>
        <p:spPr>
          <a:xfrm>
            <a:off x="1006628" y="5739376"/>
            <a:ext cx="5835548" cy="572932"/>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গ্রামে কারা ক্যাম্প বানিয়েছে?</a:t>
            </a:r>
            <a:endParaRPr lang="en-US" sz="2100" dirty="0">
              <a:latin typeface="NikoshBAN" panose="02000000000000000000" pitchFamily="2" charset="0"/>
              <a:cs typeface="NikoshBAN" panose="02000000000000000000" pitchFamily="2" charset="0"/>
            </a:endParaRPr>
          </a:p>
        </p:txBody>
      </p:sp>
      <p:sp>
        <p:nvSpPr>
          <p:cNvPr id="12" name="Rounded Rectangle 11"/>
          <p:cNvSpPr/>
          <p:nvPr/>
        </p:nvSpPr>
        <p:spPr>
          <a:xfrm>
            <a:off x="961792" y="1998166"/>
            <a:ext cx="5852957" cy="50588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 কাকে হিংস্র শকুন ভাবে?</a:t>
            </a:r>
            <a:endParaRPr lang="en-US" sz="2100" dirty="0">
              <a:latin typeface="NikoshBAN" panose="02000000000000000000" pitchFamily="2" charset="0"/>
              <a:cs typeface="NikoshBAN" panose="02000000000000000000" pitchFamily="2" charset="0"/>
            </a:endParaRPr>
          </a:p>
        </p:txBody>
      </p:sp>
      <p:sp>
        <p:nvSpPr>
          <p:cNvPr id="13" name="Rounded Rectangle 12"/>
          <p:cNvSpPr/>
          <p:nvPr/>
        </p:nvSpPr>
        <p:spPr>
          <a:xfrm>
            <a:off x="975574" y="2581460"/>
            <a:ext cx="5839175" cy="52981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বুধাকে ‘খো</a:t>
            </a:r>
            <a:r>
              <a:rPr lang="en-US" sz="2100" dirty="0" err="1">
                <a:latin typeface="NikoshBAN" panose="02000000000000000000" pitchFamily="2" charset="0"/>
                <a:cs typeface="NikoshBAN" panose="02000000000000000000" pitchFamily="2" charset="0"/>
              </a:rPr>
              <a:t>কোন</a:t>
            </a:r>
            <a:r>
              <a:rPr lang="bn-BD" sz="2100" dirty="0">
                <a:latin typeface="NikoshBAN" panose="02000000000000000000" pitchFamily="2" charset="0"/>
                <a:cs typeface="NikoshBAN" panose="02000000000000000000" pitchFamily="2" charset="0"/>
              </a:rPr>
              <a:t>বাবু’ বলে ডাকে কে?</a:t>
            </a:r>
            <a:endParaRPr lang="en-US" sz="2100" dirty="0">
              <a:latin typeface="NikoshBAN" panose="02000000000000000000" pitchFamily="2" charset="0"/>
              <a:cs typeface="NikoshBAN" panose="02000000000000000000" pitchFamily="2" charset="0"/>
            </a:endParaRPr>
          </a:p>
        </p:txBody>
      </p:sp>
      <p:sp>
        <p:nvSpPr>
          <p:cNvPr id="14" name="Rounded Rectangle 13"/>
          <p:cNvSpPr/>
          <p:nvPr/>
        </p:nvSpPr>
        <p:spPr>
          <a:xfrm>
            <a:off x="1004199" y="3192860"/>
            <a:ext cx="5817442" cy="540528"/>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পুলিশ গ্রামের কাকে ধরে নিয়ে যায়?</a:t>
            </a:r>
            <a:endParaRPr lang="en-US" sz="2100" dirty="0">
              <a:latin typeface="NikoshBAN" panose="02000000000000000000" pitchFamily="2" charset="0"/>
              <a:cs typeface="NikoshBAN" panose="02000000000000000000" pitchFamily="2" charset="0"/>
            </a:endParaRPr>
          </a:p>
        </p:txBody>
      </p:sp>
      <p:sp>
        <p:nvSpPr>
          <p:cNvPr id="15" name="Rounded Rectangle 14"/>
          <p:cNvSpPr/>
          <p:nvPr/>
        </p:nvSpPr>
        <p:spPr>
          <a:xfrm>
            <a:off x="988387" y="3841070"/>
            <a:ext cx="5872031" cy="527567"/>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বুধার চাচাতো বোনের নাম কী?</a:t>
            </a:r>
            <a:endParaRPr lang="en-US" sz="2100" dirty="0">
              <a:latin typeface="NikoshBAN" panose="02000000000000000000" pitchFamily="2" charset="0"/>
              <a:cs typeface="NikoshBAN" panose="02000000000000000000" pitchFamily="2" charset="0"/>
            </a:endParaRPr>
          </a:p>
        </p:txBody>
      </p:sp>
      <p:sp>
        <p:nvSpPr>
          <p:cNvPr id="16" name="Rounded Rectangle 15"/>
          <p:cNvSpPr/>
          <p:nvPr/>
        </p:nvSpPr>
        <p:spPr>
          <a:xfrm>
            <a:off x="997308" y="4459743"/>
            <a:ext cx="5831223" cy="57136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কে লটবহরের বোঝায় কাহিল?</a:t>
            </a:r>
            <a:endParaRPr lang="en-US" sz="2100" dirty="0">
              <a:latin typeface="NikoshBAN" panose="02000000000000000000" pitchFamily="2" charset="0"/>
              <a:cs typeface="NikoshBAN" panose="02000000000000000000" pitchFamily="2" charset="0"/>
            </a:endParaRPr>
          </a:p>
        </p:txBody>
      </p:sp>
      <p:sp>
        <p:nvSpPr>
          <p:cNvPr id="17" name="Rounded Rectangle 16"/>
          <p:cNvSpPr/>
          <p:nvPr/>
        </p:nvSpPr>
        <p:spPr>
          <a:xfrm>
            <a:off x="1004198" y="5129961"/>
            <a:ext cx="5863109" cy="5407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BD" sz="2100" dirty="0">
                <a:latin typeface="NikoshBAN" panose="02000000000000000000" pitchFamily="2" charset="0"/>
                <a:cs typeface="NikoshBAN" panose="02000000000000000000" pitchFamily="2" charset="0"/>
              </a:rPr>
              <a:t>কে কাঁদতে কাঁদতে বলেছিল, ‘কেউ কি ভেবেছিল গ্রামে গণকবর হবে’?</a:t>
            </a:r>
            <a:endParaRPr lang="en-US" sz="2100" dirty="0">
              <a:latin typeface="NikoshBAN" panose="02000000000000000000" pitchFamily="2" charset="0"/>
              <a:cs typeface="NikoshBAN" panose="02000000000000000000" pitchFamily="2" charset="0"/>
            </a:endParaRPr>
          </a:p>
        </p:txBody>
      </p:sp>
      <p:sp>
        <p:nvSpPr>
          <p:cNvPr id="18" name="Up Ribbon 17"/>
          <p:cNvSpPr/>
          <p:nvPr/>
        </p:nvSpPr>
        <p:spPr>
          <a:xfrm>
            <a:off x="2348146" y="210291"/>
            <a:ext cx="4052017" cy="985359"/>
          </a:xfrm>
          <a:prstGeom prst="ribbon2">
            <a:avLst/>
          </a:prstGeom>
          <a:solidFill>
            <a:schemeClr val="accent1">
              <a:lumMod val="20000"/>
              <a:lumOff val="80000"/>
            </a:schemeClr>
          </a:solidFill>
          <a:effectLst>
            <a:glow rad="228600">
              <a:schemeClr val="accent5">
                <a:satMod val="175000"/>
                <a:alpha val="40000"/>
              </a:schemeClr>
            </a:glow>
            <a:outerShdw blurRad="50800" dist="38100" dir="2700000" algn="tl" rotWithShape="0">
              <a:prstClr val="black">
                <a:alpha val="40000"/>
              </a:prstClr>
            </a:outerShdw>
          </a:effectLst>
          <a:scene3d>
            <a:camera prst="perspectiveRelaxedModerately"/>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err="1" smtClean="0">
                <a:solidFill>
                  <a:srgbClr val="7030A0"/>
                </a:solidFill>
                <a:effectLst>
                  <a:glow rad="228600">
                    <a:schemeClr val="accent2">
                      <a:satMod val="175000"/>
                      <a:alpha val="40000"/>
                    </a:schemeClr>
                  </a:glow>
                </a:effectLst>
                <a:latin typeface="NikoshBAN" panose="02000000000000000000" pitchFamily="2" charset="0"/>
                <a:cs typeface="NikoshBAN" panose="02000000000000000000" pitchFamily="2" charset="0"/>
              </a:rPr>
              <a:t>উত্তর</a:t>
            </a:r>
            <a:endParaRPr lang="en-US" sz="4800" dirty="0">
              <a:solidFill>
                <a:srgbClr val="7030A0"/>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20" name="Rounded Rectangle 19"/>
          <p:cNvSpPr/>
          <p:nvPr/>
        </p:nvSpPr>
        <p:spPr>
          <a:xfrm>
            <a:off x="7041277" y="1988996"/>
            <a:ext cx="1815921" cy="516607"/>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দুঃখকে</a:t>
            </a:r>
            <a:endParaRPr lang="en-US" sz="2100" dirty="0">
              <a:solidFill>
                <a:schemeClr val="tx1"/>
              </a:solidFill>
              <a:latin typeface="NikoshBAN" panose="02000000000000000000" pitchFamily="2" charset="0"/>
              <a:cs typeface="NikoshBAN" panose="02000000000000000000" pitchFamily="2" charset="0"/>
            </a:endParaRPr>
          </a:p>
        </p:txBody>
      </p:sp>
      <p:sp>
        <p:nvSpPr>
          <p:cNvPr id="21" name="Rounded Rectangle 20"/>
          <p:cNvSpPr/>
          <p:nvPr/>
        </p:nvSpPr>
        <p:spPr>
          <a:xfrm>
            <a:off x="7048168" y="2597610"/>
            <a:ext cx="1815921" cy="559266"/>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হাসেম মিয়া</a:t>
            </a:r>
            <a:endParaRPr lang="en-US" sz="2100" dirty="0">
              <a:solidFill>
                <a:schemeClr val="tx1"/>
              </a:solidFill>
              <a:latin typeface="NikoshBAN" panose="02000000000000000000" pitchFamily="2" charset="0"/>
              <a:cs typeface="NikoshBAN" panose="02000000000000000000" pitchFamily="2" charset="0"/>
            </a:endParaRPr>
          </a:p>
        </p:txBody>
      </p:sp>
      <p:sp>
        <p:nvSpPr>
          <p:cNvPr id="22" name="Rounded Rectangle 21"/>
          <p:cNvSpPr/>
          <p:nvPr/>
        </p:nvSpPr>
        <p:spPr>
          <a:xfrm>
            <a:off x="7057827" y="3239917"/>
            <a:ext cx="1815921" cy="515176"/>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রবি চোরকে</a:t>
            </a:r>
            <a:endParaRPr lang="en-US" sz="2100" dirty="0">
              <a:solidFill>
                <a:schemeClr val="tx1"/>
              </a:solidFill>
              <a:latin typeface="NikoshBAN" panose="02000000000000000000" pitchFamily="2" charset="0"/>
              <a:cs typeface="NikoshBAN" panose="02000000000000000000" pitchFamily="2" charset="0"/>
            </a:endParaRPr>
          </a:p>
        </p:txBody>
      </p:sp>
      <p:sp>
        <p:nvSpPr>
          <p:cNvPr id="23" name="Rounded Rectangle 22"/>
          <p:cNvSpPr/>
          <p:nvPr/>
        </p:nvSpPr>
        <p:spPr>
          <a:xfrm>
            <a:off x="7080055" y="3841071"/>
            <a:ext cx="1815921" cy="550926"/>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কুন্তি</a:t>
            </a:r>
            <a:endParaRPr lang="en-US" sz="2100" dirty="0">
              <a:solidFill>
                <a:schemeClr val="tx1"/>
              </a:solidFill>
              <a:latin typeface="NikoshBAN" panose="02000000000000000000" pitchFamily="2" charset="0"/>
              <a:cs typeface="NikoshBAN" panose="02000000000000000000" pitchFamily="2" charset="0"/>
            </a:endParaRPr>
          </a:p>
        </p:txBody>
      </p:sp>
      <p:sp>
        <p:nvSpPr>
          <p:cNvPr id="24" name="Rounded Rectangle 23"/>
          <p:cNvSpPr/>
          <p:nvPr/>
        </p:nvSpPr>
        <p:spPr>
          <a:xfrm>
            <a:off x="7080055" y="4460420"/>
            <a:ext cx="1815921" cy="570687"/>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হরিকাকু</a:t>
            </a:r>
            <a:endParaRPr lang="en-US" sz="2100" dirty="0">
              <a:solidFill>
                <a:schemeClr val="tx1"/>
              </a:solidFill>
              <a:latin typeface="NikoshBAN" panose="02000000000000000000" pitchFamily="2" charset="0"/>
              <a:cs typeface="NikoshBAN" panose="02000000000000000000" pitchFamily="2" charset="0"/>
            </a:endParaRPr>
          </a:p>
        </p:txBody>
      </p:sp>
      <p:sp>
        <p:nvSpPr>
          <p:cNvPr id="25" name="Rounded Rectangle 24"/>
          <p:cNvSpPr/>
          <p:nvPr/>
        </p:nvSpPr>
        <p:spPr>
          <a:xfrm>
            <a:off x="7080055" y="5112697"/>
            <a:ext cx="1815921" cy="565546"/>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হাবিব ভাই</a:t>
            </a:r>
            <a:endParaRPr lang="en-US" sz="2100" dirty="0">
              <a:solidFill>
                <a:schemeClr val="tx1"/>
              </a:solidFill>
              <a:latin typeface="NikoshBAN" panose="02000000000000000000" pitchFamily="2" charset="0"/>
              <a:cs typeface="NikoshBAN" panose="02000000000000000000" pitchFamily="2" charset="0"/>
            </a:endParaRPr>
          </a:p>
        </p:txBody>
      </p:sp>
      <p:sp>
        <p:nvSpPr>
          <p:cNvPr id="26" name="Rounded Rectangle 25"/>
          <p:cNvSpPr/>
          <p:nvPr/>
        </p:nvSpPr>
        <p:spPr>
          <a:xfrm>
            <a:off x="7080055" y="5732866"/>
            <a:ext cx="1815921" cy="548151"/>
          </a:xfrm>
          <a:prstGeom prst="roundRect">
            <a:avLst/>
          </a:prstGeom>
          <a:solidFill>
            <a:srgbClr val="FF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a:solidFill>
                  <a:schemeClr val="tx1"/>
                </a:solidFill>
                <a:latin typeface="NikoshBAN" panose="02000000000000000000" pitchFamily="2" charset="0"/>
                <a:cs typeface="NikoshBAN" panose="02000000000000000000" pitchFamily="2" charset="0"/>
              </a:rPr>
              <a:t>পাকিস্তানিরা</a:t>
            </a:r>
            <a:endParaRPr lang="en-US" sz="2100" dirty="0">
              <a:solidFill>
                <a:schemeClr val="tx1"/>
              </a:solidFill>
              <a:latin typeface="NikoshBAN" panose="02000000000000000000" pitchFamily="2" charset="0"/>
              <a:cs typeface="NikoshBAN" panose="02000000000000000000" pitchFamily="2" charset="0"/>
            </a:endParaRPr>
          </a:p>
        </p:txBody>
      </p:sp>
      <p:grpSp>
        <p:nvGrpSpPr>
          <p:cNvPr id="30" name="Group 29"/>
          <p:cNvGrpSpPr/>
          <p:nvPr/>
        </p:nvGrpSpPr>
        <p:grpSpPr>
          <a:xfrm>
            <a:off x="1" y="1"/>
            <a:ext cx="9144000" cy="6858000"/>
            <a:chOff x="1" y="22990"/>
            <a:chExt cx="12192000" cy="6835009"/>
          </a:xfrm>
        </p:grpSpPr>
        <p:sp>
          <p:nvSpPr>
            <p:cNvPr id="31" name="Rectangle 30"/>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98688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Ribbon 6"/>
          <p:cNvSpPr/>
          <p:nvPr/>
        </p:nvSpPr>
        <p:spPr>
          <a:xfrm>
            <a:off x="1454509" y="435246"/>
            <a:ext cx="6234984" cy="779774"/>
          </a:xfrm>
          <a:prstGeom prst="ribbon2">
            <a:avLst/>
          </a:prstGeom>
          <a:solidFill>
            <a:srgbClr val="FF66CC"/>
          </a:solidFill>
          <a:ln w="28575"/>
          <a:effectLst>
            <a:glow rad="1397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2400"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algn="ctr">
              <a:defRPr/>
            </a:pPr>
            <a:r>
              <a:rPr lang="en-US" sz="3300" dirty="0" err="1">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বাড়ির</a:t>
            </a:r>
            <a:r>
              <a:rPr lang="en-US" sz="3300"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300" dirty="0" err="1">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কাজ</a:t>
            </a:r>
            <a:r>
              <a:rPr lang="en-US" sz="3300"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p>
          <a:p>
            <a:pPr algn="ctr"/>
            <a:endParaRPr lang="en-US" sz="2400"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Flowchart: Alternate Process 2"/>
          <p:cNvSpPr/>
          <p:nvPr/>
        </p:nvSpPr>
        <p:spPr>
          <a:xfrm>
            <a:off x="972353" y="5380111"/>
            <a:ext cx="7640392" cy="887508"/>
          </a:xfrm>
          <a:prstGeom prst="flowChartAlternateProcess">
            <a:avLst/>
          </a:prstGeom>
          <a:solidFill>
            <a:srgbClr val="00FFFF"/>
          </a:solidFill>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bn-BD" sz="3200" dirty="0">
              <a:solidFill>
                <a:schemeClr val="tx1"/>
              </a:solidFill>
              <a:latin typeface="NikoshBAN" pitchFamily="2" charset="0"/>
              <a:cs typeface="NikoshBAN" pitchFamily="2" charset="0"/>
            </a:endParaRPr>
          </a:p>
          <a:p>
            <a:pPr algn="ctr"/>
            <a:r>
              <a:rPr lang="bn-BD" sz="3200" dirty="0">
                <a:solidFill>
                  <a:schemeClr val="tx1"/>
                </a:solidFill>
                <a:latin typeface="NikoshBAN" pitchFamily="2" charset="0"/>
                <a:cs typeface="NikoshBAN" pitchFamily="2" charset="0"/>
              </a:rPr>
              <a:t>প্রশ্ন</a:t>
            </a:r>
            <a:r>
              <a:rPr lang="en-US" sz="3200" dirty="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 তোমার এলাকায় বা আশেপাশে দেখা বা শোনা গণকবর সম্পর্কে একটি নিবন্ধ লেখ।</a:t>
            </a:r>
            <a:endParaRPr lang="en-US" sz="3200" dirty="0">
              <a:solidFill>
                <a:schemeClr val="tx1"/>
              </a:solidFill>
              <a:latin typeface="NikoshBAN" pitchFamily="2" charset="0"/>
              <a:cs typeface="NikoshBAN" pitchFamily="2" charset="0"/>
            </a:endParaRPr>
          </a:p>
          <a:p>
            <a:pPr algn="ctr"/>
            <a:endParaRPr lang="en-US" sz="3200" dirty="0"/>
          </a:p>
        </p:txBody>
      </p:sp>
      <p:grpSp>
        <p:nvGrpSpPr>
          <p:cNvPr id="11" name="Group 10"/>
          <p:cNvGrpSpPr/>
          <p:nvPr/>
        </p:nvGrpSpPr>
        <p:grpSpPr>
          <a:xfrm>
            <a:off x="1" y="1"/>
            <a:ext cx="9144000" cy="6858000"/>
            <a:chOff x="1" y="22990"/>
            <a:chExt cx="12192000" cy="6835009"/>
          </a:xfrm>
        </p:grpSpPr>
        <p:sp>
          <p:nvSpPr>
            <p:cNvPr id="12" name="Rectangle 11"/>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1698" y="1764407"/>
            <a:ext cx="6401103" cy="2791706"/>
          </a:xfrm>
          <a:prstGeom prst="rect">
            <a:avLst/>
          </a:prstGeom>
        </p:spPr>
      </p:pic>
    </p:spTree>
    <p:extLst>
      <p:ext uri="{BB962C8B-B14F-4D97-AF65-F5344CB8AC3E}">
        <p14:creationId xmlns:p14="http://schemas.microsoft.com/office/powerpoint/2010/main" val="169741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2062" y="1031110"/>
            <a:ext cx="4713668" cy="300082"/>
          </a:xfrm>
          <a:prstGeom prst="rect">
            <a:avLst/>
          </a:prstGeom>
          <a:solidFill>
            <a:schemeClr val="accent5">
              <a:lumMod val="40000"/>
              <a:lumOff val="60000"/>
            </a:schemeClr>
          </a:solidFill>
        </p:spPr>
        <p:txBody>
          <a:bodyPr wrap="square" rtlCol="0">
            <a:spAutoFit/>
          </a:bodyPr>
          <a:lstStyle/>
          <a:p>
            <a:pPr algn="ctr"/>
            <a:r>
              <a:rPr lang="en-US" sz="1350" b="1" dirty="0" err="1">
                <a:latin typeface="NikoshBAN" panose="02000000000000000000" pitchFamily="2" charset="0"/>
                <a:cs typeface="NikoshBAN" panose="02000000000000000000" pitchFamily="2" charset="0"/>
              </a:rPr>
              <a:t>Fulgazi</a:t>
            </a:r>
            <a:r>
              <a:rPr lang="en-US" sz="1350" b="1" dirty="0">
                <a:latin typeface="NikoshBAN" panose="02000000000000000000" pitchFamily="2" charset="0"/>
                <a:cs typeface="NikoshBAN" panose="02000000000000000000" pitchFamily="2" charset="0"/>
              </a:rPr>
              <a:t> Govt. Pilot High School-</a:t>
            </a:r>
            <a:r>
              <a:rPr lang="en-US" sz="1350" b="1" dirty="0" err="1">
                <a:latin typeface="NikoshBAN" panose="02000000000000000000" pitchFamily="2" charset="0"/>
                <a:cs typeface="NikoshBAN" panose="02000000000000000000" pitchFamily="2" charset="0"/>
              </a:rPr>
              <a:t>Fulgazi</a:t>
            </a:r>
            <a:r>
              <a:rPr lang="en-US" sz="1350" b="1" dirty="0">
                <a:latin typeface="NikoshBAN" panose="02000000000000000000" pitchFamily="2" charset="0"/>
                <a:cs typeface="NikoshBAN" panose="02000000000000000000" pitchFamily="2" charset="0"/>
              </a:rPr>
              <a:t>-</a:t>
            </a:r>
            <a:r>
              <a:rPr lang="en-US" sz="1350" b="1" dirty="0" err="1">
                <a:latin typeface="NikoshBAN" panose="02000000000000000000" pitchFamily="2" charset="0"/>
                <a:cs typeface="NikoshBAN" panose="02000000000000000000" pitchFamily="2" charset="0"/>
              </a:rPr>
              <a:t>Feni</a:t>
            </a:r>
            <a:endParaRPr lang="en-US" sz="1350" b="1" dirty="0">
              <a:latin typeface="NikoshBAN" panose="02000000000000000000" pitchFamily="2" charset="0"/>
              <a:cs typeface="NikoshBAN" panose="02000000000000000000" pitchFamily="2" charset="0"/>
            </a:endParaRPr>
          </a:p>
        </p:txBody>
      </p:sp>
      <p:sp>
        <p:nvSpPr>
          <p:cNvPr id="6" name="Rectangle 5"/>
          <p:cNvSpPr/>
          <p:nvPr/>
        </p:nvSpPr>
        <p:spPr>
          <a:xfrm>
            <a:off x="917620" y="1841491"/>
            <a:ext cx="4539803" cy="305328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NikoshBAN" panose="02000000000000000000" pitchFamily="2" charset="0"/>
              <a:cs typeface="NikoshBAN" panose="02000000000000000000" pitchFamily="2" charset="0"/>
            </a:endParaRPr>
          </a:p>
        </p:txBody>
      </p:sp>
      <p:sp>
        <p:nvSpPr>
          <p:cNvPr id="7" name="TextBox 6"/>
          <p:cNvSpPr txBox="1"/>
          <p:nvPr/>
        </p:nvSpPr>
        <p:spPr>
          <a:xfrm>
            <a:off x="5766516" y="2303024"/>
            <a:ext cx="2598313" cy="1107996"/>
          </a:xfrm>
          <a:prstGeom prst="rect">
            <a:avLst/>
          </a:prstGeom>
          <a:noFill/>
        </p:spPr>
        <p:txBody>
          <a:bodyPr wrap="square" rtlCol="0">
            <a:spAutoFit/>
          </a:bodyPr>
          <a:lstStyle/>
          <a:p>
            <a:pPr algn="ctr"/>
            <a:r>
              <a:rPr lang="en-US" sz="6600" dirty="0" err="1">
                <a:solidFill>
                  <a:srgbClr val="C00000"/>
                </a:solidFill>
                <a:latin typeface="Nikosh" panose="02000000000000000000" pitchFamily="2" charset="0"/>
                <a:cs typeface="Nikosh" panose="02000000000000000000" pitchFamily="2" charset="0"/>
              </a:rPr>
              <a:t>ধন্যবাদ</a:t>
            </a:r>
            <a:r>
              <a:rPr lang="en-US" sz="6600" dirty="0">
                <a:solidFill>
                  <a:srgbClr val="C00000"/>
                </a:solidFill>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405796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30753" y="5654502"/>
            <a:ext cx="483492" cy="293870"/>
          </a:xfrm>
        </p:spPr>
        <p:txBody>
          <a:bodyPr/>
          <a:lstStyle/>
          <a:p>
            <a:fld id="{9A2359CF-13BE-430D-B6B1-90D07F1AEDE1}" type="slidenum">
              <a:rPr lang="en-US" sz="2400" b="1"/>
              <a:t>3</a:t>
            </a:fld>
            <a:endParaRPr lang="en-US" sz="2400" b="1" dirty="0"/>
          </a:p>
        </p:txBody>
      </p:sp>
      <p:sp>
        <p:nvSpPr>
          <p:cNvPr id="6" name="Rectangle 5"/>
          <p:cNvSpPr/>
          <p:nvPr/>
        </p:nvSpPr>
        <p:spPr>
          <a:xfrm>
            <a:off x="1547076" y="2516104"/>
            <a:ext cx="2554847" cy="26661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2191021" y="2624875"/>
            <a:ext cx="1463363" cy="134262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NikoshBAN" panose="02000000000000000000" pitchFamily="2" charset="0"/>
              <a:cs typeface="NikoshBAN" panose="02000000000000000000" pitchFamily="2" charset="0"/>
            </a:endParaRPr>
          </a:p>
        </p:txBody>
      </p:sp>
      <p:sp>
        <p:nvSpPr>
          <p:cNvPr id="10" name="TextBox 9"/>
          <p:cNvSpPr txBox="1"/>
          <p:nvPr/>
        </p:nvSpPr>
        <p:spPr>
          <a:xfrm>
            <a:off x="4626733" y="2701128"/>
            <a:ext cx="2907407" cy="2400657"/>
          </a:xfrm>
          <a:prstGeom prst="rect">
            <a:avLst/>
          </a:prstGeom>
          <a:blipFill>
            <a:blip r:embed="rId5"/>
            <a:tile tx="0" ty="0" sx="100000" sy="100000" flip="none" algn="tl"/>
          </a:blip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700" b="1" dirty="0" err="1">
                <a:solidFill>
                  <a:srgbClr val="FF0000"/>
                </a:solidFill>
                <a:latin typeface="NikoshBAN" panose="02000000000000000000" pitchFamily="2" charset="0"/>
                <a:cs typeface="NikoshBAN" panose="02000000000000000000" pitchFamily="2" charset="0"/>
              </a:rPr>
              <a:t>মুহাম্মদ</a:t>
            </a:r>
            <a:r>
              <a:rPr lang="en-US" sz="2700" b="1" dirty="0">
                <a:solidFill>
                  <a:srgbClr val="FF0000"/>
                </a:solidFill>
                <a:latin typeface="NikoshBAN" panose="02000000000000000000" pitchFamily="2" charset="0"/>
                <a:cs typeface="NikoshBAN" panose="02000000000000000000" pitchFamily="2" charset="0"/>
              </a:rPr>
              <a:t> </a:t>
            </a:r>
            <a:r>
              <a:rPr lang="en-US" sz="2700" b="1" dirty="0" err="1">
                <a:solidFill>
                  <a:srgbClr val="FF0000"/>
                </a:solidFill>
                <a:latin typeface="NikoshBAN" panose="02000000000000000000" pitchFamily="2" charset="0"/>
                <a:cs typeface="NikoshBAN" panose="02000000000000000000" pitchFamily="2" charset="0"/>
              </a:rPr>
              <a:t>মিজানুর</a:t>
            </a:r>
            <a:r>
              <a:rPr lang="en-US" sz="2700" b="1" dirty="0">
                <a:solidFill>
                  <a:srgbClr val="FF0000"/>
                </a:solidFill>
                <a:latin typeface="NikoshBAN" panose="02000000000000000000" pitchFamily="2" charset="0"/>
                <a:cs typeface="NikoshBAN" panose="02000000000000000000" pitchFamily="2" charset="0"/>
              </a:rPr>
              <a:t> </a:t>
            </a:r>
            <a:r>
              <a:rPr lang="en-US" sz="2700" b="1" dirty="0" err="1">
                <a:solidFill>
                  <a:srgbClr val="FF0000"/>
                </a:solidFill>
                <a:latin typeface="NikoshBAN" panose="02000000000000000000" pitchFamily="2" charset="0"/>
                <a:cs typeface="NikoshBAN" panose="02000000000000000000" pitchFamily="2" charset="0"/>
              </a:rPr>
              <a:t>রহমান</a:t>
            </a:r>
            <a:endParaRPr lang="en-US" sz="2700" b="1" dirty="0">
              <a:solidFill>
                <a:srgbClr val="FF0000"/>
              </a:solidFill>
              <a:latin typeface="NikoshBAN" panose="02000000000000000000" pitchFamily="2" charset="0"/>
              <a:cs typeface="NikoshBAN" panose="02000000000000000000" pitchFamily="2" charset="0"/>
            </a:endParaRPr>
          </a:p>
          <a:p>
            <a:pPr algn="ctr"/>
            <a:endParaRPr lang="en-US" sz="2100" b="1" dirty="0">
              <a:latin typeface="NikoshBAN" panose="02000000000000000000" pitchFamily="2" charset="0"/>
              <a:cs typeface="NikoshBAN" panose="02000000000000000000" pitchFamily="2" charset="0"/>
            </a:endParaRPr>
          </a:p>
          <a:p>
            <a:pPr algn="ctr"/>
            <a:r>
              <a:rPr lang="en-US" sz="2100" b="1" dirty="0" err="1">
                <a:latin typeface="NikoshBAN" panose="02000000000000000000" pitchFamily="2" charset="0"/>
                <a:cs typeface="NikoshBAN" panose="02000000000000000000" pitchFamily="2" charset="0"/>
              </a:rPr>
              <a:t>সহকারী</a:t>
            </a:r>
            <a:r>
              <a:rPr lang="en-US" sz="2100" b="1" dirty="0">
                <a:latin typeface="NikoshBAN" panose="02000000000000000000" pitchFamily="2" charset="0"/>
                <a:cs typeface="NikoshBAN" panose="02000000000000000000" pitchFamily="2" charset="0"/>
              </a:rPr>
              <a:t> </a:t>
            </a:r>
            <a:r>
              <a:rPr lang="en-US" sz="2100" b="1" dirty="0" err="1">
                <a:latin typeface="NikoshBAN" panose="02000000000000000000" pitchFamily="2" charset="0"/>
                <a:cs typeface="NikoshBAN" panose="02000000000000000000" pitchFamily="2" charset="0"/>
              </a:rPr>
              <a:t>শিক্ষক</a:t>
            </a:r>
            <a:r>
              <a:rPr lang="en-US" sz="2100" b="1" dirty="0">
                <a:latin typeface="NikoshBAN" panose="02000000000000000000" pitchFamily="2" charset="0"/>
                <a:cs typeface="NikoshBAN" panose="02000000000000000000" pitchFamily="2" charset="0"/>
              </a:rPr>
              <a:t> </a:t>
            </a:r>
          </a:p>
          <a:p>
            <a:pPr algn="ctr"/>
            <a:r>
              <a:rPr lang="en-US" b="1" dirty="0" err="1">
                <a:latin typeface="NikoshBAN" panose="02000000000000000000" pitchFamily="2" charset="0"/>
                <a:cs typeface="NikoshBAN" panose="02000000000000000000" pitchFamily="2" charset="0"/>
              </a:rPr>
              <a:t>ফুলগাজী</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সরকারি</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পাইলট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হাই</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স্কুল</a:t>
            </a:r>
            <a:endParaRPr lang="en-US" b="1" dirty="0">
              <a:latin typeface="NikoshBAN" panose="02000000000000000000" pitchFamily="2" charset="0"/>
              <a:cs typeface="NikoshBAN" panose="02000000000000000000" pitchFamily="2" charset="0"/>
            </a:endParaRPr>
          </a:p>
          <a:p>
            <a:pPr algn="ctr"/>
            <a:r>
              <a:rPr lang="en-US" sz="2100" b="1" dirty="0" err="1">
                <a:latin typeface="NikoshBAN" panose="02000000000000000000" pitchFamily="2" charset="0"/>
                <a:cs typeface="NikoshBAN" panose="02000000000000000000" pitchFamily="2" charset="0"/>
              </a:rPr>
              <a:t>ফেনী</a:t>
            </a:r>
            <a:r>
              <a:rPr lang="en-US" sz="2100" b="1" dirty="0">
                <a:latin typeface="NikoshBAN" panose="02000000000000000000" pitchFamily="2" charset="0"/>
                <a:cs typeface="NikoshBAN" panose="02000000000000000000" pitchFamily="2" charset="0"/>
              </a:rPr>
              <a:t>।</a:t>
            </a:r>
          </a:p>
          <a:p>
            <a:pPr algn="ctr"/>
            <a:r>
              <a:rPr lang="en-US" sz="2100" b="1" dirty="0">
                <a:latin typeface="NikoshBAN" panose="02000000000000000000" pitchFamily="2" charset="0"/>
                <a:cs typeface="NikoshBAN" panose="02000000000000000000" pitchFamily="2" charset="0"/>
              </a:rPr>
              <a:t>০১৮৬২-৫৩২২৮৯  </a:t>
            </a:r>
          </a:p>
          <a:p>
            <a:endParaRPr lang="en-US" sz="2100" dirty="0">
              <a:latin typeface="NikoshBAN" panose="02000000000000000000" pitchFamily="2" charset="0"/>
              <a:cs typeface="NikoshBAN" panose="02000000000000000000" pitchFamily="2" charset="0"/>
            </a:endParaRPr>
          </a:p>
        </p:txBody>
      </p:sp>
      <p:sp>
        <p:nvSpPr>
          <p:cNvPr id="7" name="Rectangle 6"/>
          <p:cNvSpPr/>
          <p:nvPr/>
        </p:nvSpPr>
        <p:spPr>
          <a:xfrm>
            <a:off x="2675586" y="1595364"/>
            <a:ext cx="4172755" cy="633486"/>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err="1">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সবাইকে</a:t>
            </a:r>
            <a:r>
              <a:rPr lang="en-US" sz="4500" b="1" dirty="0">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 </a:t>
            </a:r>
            <a:r>
              <a:rPr lang="en-US" sz="4500" b="1" dirty="0" err="1">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পাঠে</a:t>
            </a:r>
            <a:r>
              <a:rPr lang="en-US" sz="4500" b="1" dirty="0">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 </a:t>
            </a:r>
            <a:r>
              <a:rPr lang="en-US" sz="4500" b="1" dirty="0" err="1">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স্বাগতম</a:t>
            </a:r>
            <a:r>
              <a:rPr lang="en-US" sz="4500" b="1" dirty="0">
                <a:ln w="22225">
                  <a:solidFill>
                    <a:schemeClr val="accent2"/>
                  </a:solidFill>
                  <a:prstDash val="solid"/>
                </a:ln>
                <a:solidFill>
                  <a:schemeClr val="accent2">
                    <a:lumMod val="40000"/>
                    <a:lumOff val="60000"/>
                  </a:schemeClr>
                </a:solidFill>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1380716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
            <a:ext cx="9144000" cy="6858000"/>
            <a:chOff x="1" y="22990"/>
            <a:chExt cx="12192000" cy="6835009"/>
          </a:xfrm>
          <a:blipFill>
            <a:blip r:embed="rId2"/>
            <a:tile tx="0" ty="0" sx="100000" sy="100000" flip="none" algn="tl"/>
          </a:blipFill>
        </p:grpSpPr>
        <p:sp>
          <p:nvSpPr>
            <p:cNvPr id="14" name="Rectangle 13"/>
            <p:cNvSpPr/>
            <p:nvPr/>
          </p:nvSpPr>
          <p:spPr>
            <a:xfrm>
              <a:off x="1" y="22990"/>
              <a:ext cx="12192000" cy="6835009"/>
            </a:xfrm>
            <a:prstGeom prst="rect">
              <a:avLst/>
            </a:prstGeom>
            <a:grp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37376" y="129978"/>
              <a:ext cx="11917251" cy="6619741"/>
            </a:xfrm>
            <a:prstGeom prst="rect">
              <a:avLst/>
            </a:prstGeom>
            <a:grp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
        <p:nvSpPr>
          <p:cNvPr id="7" name="Rectangle 3"/>
          <p:cNvSpPr txBox="1">
            <a:spLocks noChangeArrowheads="1"/>
          </p:cNvSpPr>
          <p:nvPr/>
        </p:nvSpPr>
        <p:spPr>
          <a:xfrm>
            <a:off x="1313090" y="767236"/>
            <a:ext cx="3735429" cy="2331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defRPr/>
            </a:pPr>
            <a:r>
              <a:rPr lang="en-US" sz="4000" b="1" dirty="0" err="1" smtClean="0">
                <a:latin typeface="NikoshBAN" pitchFamily="2" charset="0"/>
                <a:cs typeface="NikoshBAN" pitchFamily="2" charset="0"/>
              </a:rPr>
              <a:t>পাঠ</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পরিচিতি</a:t>
            </a:r>
            <a:r>
              <a:rPr lang="en-US" sz="4000" b="1" dirty="0" smtClean="0">
                <a:latin typeface="NikoshBAN" pitchFamily="2" charset="0"/>
                <a:cs typeface="NikoshBAN" pitchFamily="2" charset="0"/>
              </a:rPr>
              <a:t>:</a:t>
            </a:r>
          </a:p>
          <a:p>
            <a:pPr>
              <a:buFont typeface="Wingdings" pitchFamily="2" charset="2"/>
              <a:buNone/>
              <a:defRPr/>
            </a:pPr>
            <a:r>
              <a:rPr lang="en-US" sz="3600" b="1" dirty="0" err="1" smtClean="0">
                <a:latin typeface="NikoshBAN" pitchFamily="2" charset="0"/>
                <a:cs typeface="NikoshBAN" pitchFamily="2" charset="0"/>
              </a:rPr>
              <a:t>শ্রেণি</a:t>
            </a:r>
            <a:r>
              <a:rPr lang="en-US" sz="3600" b="1" dirty="0" smtClean="0">
                <a:latin typeface="NikoshBAN" pitchFamily="2" charset="0"/>
                <a:cs typeface="NikoshBAN" pitchFamily="2" charset="0"/>
              </a:rPr>
              <a:t>: 9ম/10ম</a:t>
            </a:r>
            <a:endParaRPr lang="en-US" sz="3600" dirty="0" smtClean="0">
              <a:latin typeface="NikoshBAN" pitchFamily="2" charset="0"/>
              <a:cs typeface="NikoshBAN" pitchFamily="2" charset="0"/>
            </a:endParaRPr>
          </a:p>
          <a:p>
            <a:pPr>
              <a:buFont typeface="Wingdings" pitchFamily="2" charset="2"/>
              <a:buNone/>
              <a:defRPr/>
            </a:pPr>
            <a:r>
              <a:rPr lang="en-US" sz="3600" b="1" dirty="0" err="1" smtClean="0">
                <a:latin typeface="NikoshBAN" pitchFamily="2" charset="0"/>
                <a:cs typeface="NikoshBAN" pitchFamily="2" charset="0"/>
              </a:rPr>
              <a:t>বিষয়</a:t>
            </a:r>
            <a:r>
              <a:rPr lang="en-US" sz="3600" b="1" dirty="0" smtClean="0">
                <a:latin typeface="NikoshBAN" pitchFamily="2" charset="0"/>
                <a:cs typeface="NikoshBAN" pitchFamily="2" charset="0"/>
              </a:rPr>
              <a:t>: </a:t>
            </a:r>
            <a:r>
              <a:rPr lang="en-US" sz="3600" b="1" dirty="0" err="1" smtClean="0">
                <a:solidFill>
                  <a:schemeClr val="accent1">
                    <a:lumMod val="75000"/>
                  </a:schemeClr>
                </a:solidFill>
                <a:latin typeface="NikoshBAN" pitchFamily="2" charset="0"/>
                <a:cs typeface="NikoshBAN" pitchFamily="2" charset="0"/>
              </a:rPr>
              <a:t>মাধ্যমিক</a:t>
            </a:r>
            <a:r>
              <a:rPr lang="en-US" sz="3600" b="1" dirty="0" smtClean="0">
                <a:solidFill>
                  <a:schemeClr val="accent1">
                    <a:lumMod val="75000"/>
                  </a:schemeClr>
                </a:solidFill>
                <a:latin typeface="NikoshBAN" pitchFamily="2" charset="0"/>
                <a:cs typeface="NikoshBAN" pitchFamily="2" charset="0"/>
              </a:rPr>
              <a:t> </a:t>
            </a:r>
            <a:r>
              <a:rPr lang="en-US" sz="3600" b="1" dirty="0" err="1" smtClean="0">
                <a:solidFill>
                  <a:schemeClr val="accent1">
                    <a:lumMod val="75000"/>
                  </a:schemeClr>
                </a:solidFill>
                <a:latin typeface="NikoshBAN" pitchFamily="2" charset="0"/>
                <a:cs typeface="NikoshBAN" pitchFamily="2" charset="0"/>
              </a:rPr>
              <a:t>সহপাঠ</a:t>
            </a:r>
            <a:r>
              <a:rPr lang="en-US" sz="2400" dirty="0" smtClean="0">
                <a:solidFill>
                  <a:schemeClr val="accent2">
                    <a:lumMod val="75000"/>
                  </a:schemeClr>
                </a:solidFill>
                <a:latin typeface="SutonnyMJ" pitchFamily="2" charset="0"/>
                <a:cs typeface="SutonnyMJ" pitchFamily="2" charset="0"/>
              </a:rPr>
              <a:t>                                 </a:t>
            </a:r>
            <a:r>
              <a:rPr lang="en-US" sz="3600" b="1" dirty="0" smtClean="0">
                <a:latin typeface="SutonnyMJ" pitchFamily="2" charset="0"/>
                <a:cs typeface="SutonnyMJ" pitchFamily="2" charset="0"/>
              </a:rPr>
              <a:t> </a:t>
            </a:r>
            <a:r>
              <a:rPr lang="en-US" sz="3600" dirty="0" smtClean="0">
                <a:latin typeface="SutonnyMJ" pitchFamily="2" charset="0"/>
                <a:cs typeface="SutonnyMJ" pitchFamily="2"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147" y="1700012"/>
            <a:ext cx="3054388" cy="43916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Pentagon 8"/>
          <p:cNvSpPr/>
          <p:nvPr/>
        </p:nvSpPr>
        <p:spPr>
          <a:xfrm>
            <a:off x="594061" y="3758198"/>
            <a:ext cx="4454458" cy="1895627"/>
          </a:xfrm>
          <a:prstGeom prst="homePlate">
            <a:avLst>
              <a:gd name="adj" fmla="val 25997"/>
            </a:avLst>
          </a:prstGeom>
          <a:no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000" dirty="0">
                <a:solidFill>
                  <a:srgbClr val="7030A0"/>
                </a:solidFill>
                <a:effectLst>
                  <a:glow rad="228600">
                    <a:schemeClr val="accent4">
                      <a:satMod val="175000"/>
                      <a:alpha val="40000"/>
                    </a:schemeClr>
                  </a:glow>
                </a:effectLst>
                <a:latin typeface="NikoshBAN" panose="02000000000000000000" pitchFamily="2" charset="0"/>
                <a:cs typeface="NikoshBAN" panose="02000000000000000000" pitchFamily="2" charset="0"/>
              </a:rPr>
              <a:t>আজকের পাঠঃ </a:t>
            </a:r>
          </a:p>
          <a:p>
            <a:pPr algn="ctr"/>
            <a:r>
              <a:rPr lang="bn-BD" sz="4950" dirty="0" smtClean="0">
                <a:solidFill>
                  <a:srgbClr val="FF0000"/>
                </a:solidFill>
                <a:latin typeface="NikoshBAN" panose="02000000000000000000" pitchFamily="2" charset="0"/>
                <a:cs typeface="NikoshBAN" panose="02000000000000000000" pitchFamily="2" charset="0"/>
              </a:rPr>
              <a:t>কাকতাড়ুয়া</a:t>
            </a:r>
            <a:endParaRPr lang="en-US" sz="4950" dirty="0" smtClean="0">
              <a:solidFill>
                <a:srgbClr val="FF0000"/>
              </a:solidFill>
              <a:latin typeface="NikoshBAN" panose="02000000000000000000" pitchFamily="2" charset="0"/>
              <a:cs typeface="NikoshBAN" panose="02000000000000000000" pitchFamily="2" charset="0"/>
            </a:endParaRPr>
          </a:p>
          <a:p>
            <a:pPr algn="ctr"/>
            <a:r>
              <a:rPr lang="en-US" sz="4400" b="1" dirty="0" smtClean="0">
                <a:solidFill>
                  <a:schemeClr val="tx1"/>
                </a:solidFill>
                <a:latin typeface="NikoshBAN" panose="02000000000000000000" pitchFamily="2" charset="0"/>
                <a:cs typeface="NikoshBAN" panose="02000000000000000000" pitchFamily="2" charset="0"/>
              </a:rPr>
              <a:t>পাঠ-২</a:t>
            </a:r>
            <a:endParaRPr lang="bn-BD" sz="495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1542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308" y="1291794"/>
            <a:ext cx="7972022" cy="3231654"/>
          </a:xfrm>
          <a:prstGeom prst="rect">
            <a:avLst/>
          </a:prstGeom>
          <a:blipFill>
            <a:blip r:embed="rId2"/>
            <a:tile tx="0" ty="0" sx="100000" sy="100000" flip="none" algn="tl"/>
          </a:blipFill>
        </p:spPr>
        <p:txBody>
          <a:bodyPr wrap="square" rtlCol="0">
            <a:spAutoFit/>
          </a:bodyPr>
          <a:lstStyle/>
          <a:p>
            <a:pPr algn="ctr"/>
            <a:r>
              <a:rPr lang="en-US" sz="4400" b="1" dirty="0" err="1">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শিখনফল</a:t>
            </a:r>
            <a:r>
              <a:rPr lang="en-US" sz="3200" b="1" dirty="0">
                <a:ln w="9525">
                  <a:solidFill>
                    <a:schemeClr val="bg1"/>
                  </a:solidFill>
                  <a:prstDash val="solid"/>
                </a:ln>
                <a:effectLst>
                  <a:glow rad="228600">
                    <a:schemeClr val="accent6">
                      <a:satMod val="175000"/>
                      <a:alpha val="40000"/>
                    </a:schemeClr>
                  </a:glow>
                  <a:outerShdw blurRad="12700" dist="38100" dir="2700000" algn="tl" rotWithShape="0">
                    <a:schemeClr val="bg1">
                      <a:lumMod val="50000"/>
                    </a:schemeClr>
                  </a:outerShdw>
                </a:effectLst>
                <a:latin typeface="NikoshBAN" pitchFamily="2" charset="0"/>
                <a:cs typeface="NikoshBAN" pitchFamily="2" charset="0"/>
              </a:rPr>
              <a:t> </a:t>
            </a:r>
          </a:p>
          <a:p>
            <a:r>
              <a:rPr lang="en-US" sz="3200" b="1" dirty="0" err="1">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এই</a:t>
            </a:r>
            <a:r>
              <a:rPr lang="en-US" sz="3200" b="1" dirty="0">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 </a:t>
            </a:r>
            <a:r>
              <a:rPr lang="en-US" sz="3200" b="1" dirty="0" err="1">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পাঠশেষে</a:t>
            </a:r>
            <a:r>
              <a:rPr lang="en-US" sz="3200" b="1" dirty="0">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 </a:t>
            </a:r>
            <a:r>
              <a:rPr lang="en-US" sz="3200" b="1" dirty="0" err="1">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শিক্ষার্থীরা</a:t>
            </a:r>
            <a:r>
              <a:rPr lang="en-US" sz="3200" b="1" dirty="0">
                <a:ln w="12700">
                  <a:solidFill>
                    <a:schemeClr val="accent1"/>
                  </a:solidFill>
                  <a:prstDash val="solid"/>
                </a:ln>
                <a:effectLst>
                  <a:outerShdw dist="38100" dir="2640000" algn="bl" rotWithShape="0">
                    <a:schemeClr val="accent1"/>
                  </a:outerShdw>
                </a:effectLst>
                <a:latin typeface="NikoshBAN" pitchFamily="2" charset="0"/>
                <a:cs typeface="NikoshBAN" pitchFamily="2" charset="0"/>
              </a:rPr>
              <a:t>- </a:t>
            </a:r>
          </a:p>
          <a:p>
            <a:pPr marL="428625" indent="-428625">
              <a:buFont typeface="Wingdings" panose="05000000000000000000" pitchFamily="2" charset="2"/>
              <a:buChar char="Ø"/>
            </a:pPr>
            <a:r>
              <a:rPr lang="bn-BD" sz="3200" dirty="0">
                <a:effectLst>
                  <a:glow rad="228600">
                    <a:schemeClr val="accent4">
                      <a:satMod val="175000"/>
                      <a:alpha val="40000"/>
                    </a:schemeClr>
                  </a:glow>
                </a:effectLst>
                <a:latin typeface="NikoshBAN" pitchFamily="2" charset="0"/>
                <a:cs typeface="NikoshBAN" pitchFamily="2" charset="0"/>
              </a:rPr>
              <a:t>উপন্যাসিক পরিচিতি</a:t>
            </a:r>
            <a:r>
              <a:rPr lang="en-US" sz="3200" dirty="0">
                <a:effectLst>
                  <a:glow rad="228600">
                    <a:schemeClr val="accent4">
                      <a:satMod val="175000"/>
                      <a:alpha val="40000"/>
                    </a:schemeClr>
                  </a:glow>
                </a:effectLst>
                <a:latin typeface="NikoshBAN" pitchFamily="2" charset="0"/>
                <a:cs typeface="NikoshBAN" pitchFamily="2" charset="0"/>
              </a:rPr>
              <a:t> </a:t>
            </a:r>
            <a:r>
              <a:rPr lang="bn-BD" sz="3200" dirty="0">
                <a:effectLst>
                  <a:glow rad="228600">
                    <a:schemeClr val="accent4">
                      <a:satMod val="175000"/>
                      <a:alpha val="40000"/>
                    </a:schemeClr>
                  </a:glow>
                </a:effectLst>
                <a:latin typeface="NikoshBAN" pitchFamily="2" charset="0"/>
                <a:cs typeface="NikoshBAN" pitchFamily="2" charset="0"/>
              </a:rPr>
              <a:t>উল্লেখ করতে</a:t>
            </a:r>
            <a:r>
              <a:rPr lang="en-US" sz="3200" dirty="0">
                <a:effectLst>
                  <a:glow rad="228600">
                    <a:schemeClr val="accent4">
                      <a:satMod val="175000"/>
                      <a:alpha val="40000"/>
                    </a:schemeClr>
                  </a:glow>
                </a:effectLst>
                <a:latin typeface="NikoshBAN" pitchFamily="2" charset="0"/>
                <a:cs typeface="NikoshBAN" pitchFamily="2" charset="0"/>
              </a:rPr>
              <a:t> </a:t>
            </a:r>
            <a:r>
              <a:rPr lang="en-US" sz="3200" dirty="0" err="1">
                <a:effectLst>
                  <a:glow rad="228600">
                    <a:schemeClr val="accent4">
                      <a:satMod val="175000"/>
                      <a:alpha val="40000"/>
                    </a:schemeClr>
                  </a:glow>
                </a:effectLst>
                <a:latin typeface="NikoshBAN" pitchFamily="2" charset="0"/>
                <a:cs typeface="NikoshBAN" pitchFamily="2" charset="0"/>
              </a:rPr>
              <a:t>পারবে</a:t>
            </a:r>
            <a:r>
              <a:rPr lang="en-US" sz="3200" dirty="0">
                <a:effectLst>
                  <a:glow rad="228600">
                    <a:schemeClr val="accent4">
                      <a:satMod val="175000"/>
                      <a:alpha val="40000"/>
                    </a:schemeClr>
                  </a:glow>
                </a:effectLst>
                <a:latin typeface="NikoshBAN" pitchFamily="2" charset="0"/>
                <a:cs typeface="NikoshBAN" pitchFamily="2" charset="0"/>
              </a:rPr>
              <a:t>।</a:t>
            </a:r>
          </a:p>
          <a:p>
            <a:pPr marL="428625" indent="-428625">
              <a:buFont typeface="Wingdings" panose="05000000000000000000" pitchFamily="2" charset="2"/>
              <a:buChar char="Ø"/>
            </a:pPr>
            <a:r>
              <a:rPr lang="bn-BD" sz="3200" dirty="0">
                <a:effectLst>
                  <a:glow rad="228600">
                    <a:schemeClr val="accent4">
                      <a:satMod val="175000"/>
                      <a:alpha val="40000"/>
                    </a:schemeClr>
                  </a:glow>
                </a:effectLst>
                <a:latin typeface="NikoshBAN" pitchFamily="2" charset="0"/>
                <a:cs typeface="NikoshBAN" pitchFamily="2" charset="0"/>
              </a:rPr>
              <a:t>অসহায় এতিম কিশোরের জীবন ব্যাখ্যা করতে</a:t>
            </a:r>
            <a:r>
              <a:rPr lang="en-US" sz="3200" dirty="0">
                <a:effectLst>
                  <a:glow rad="228600">
                    <a:schemeClr val="accent4">
                      <a:satMod val="175000"/>
                      <a:alpha val="40000"/>
                    </a:schemeClr>
                  </a:glow>
                </a:effectLst>
                <a:latin typeface="NikoshBAN" pitchFamily="2" charset="0"/>
                <a:cs typeface="NikoshBAN" pitchFamily="2" charset="0"/>
              </a:rPr>
              <a:t> </a:t>
            </a:r>
            <a:r>
              <a:rPr lang="en-US" sz="3200" dirty="0" err="1">
                <a:effectLst>
                  <a:glow rad="228600">
                    <a:schemeClr val="accent4">
                      <a:satMod val="175000"/>
                      <a:alpha val="40000"/>
                    </a:schemeClr>
                  </a:glow>
                </a:effectLst>
                <a:latin typeface="NikoshBAN" pitchFamily="2" charset="0"/>
                <a:cs typeface="NikoshBAN" pitchFamily="2" charset="0"/>
              </a:rPr>
              <a:t>পারবে</a:t>
            </a:r>
            <a:r>
              <a:rPr lang="en-US" sz="3200" dirty="0">
                <a:effectLst>
                  <a:glow rad="228600">
                    <a:schemeClr val="accent4">
                      <a:satMod val="175000"/>
                      <a:alpha val="40000"/>
                    </a:schemeClr>
                  </a:glow>
                </a:effectLst>
                <a:latin typeface="NikoshBAN" pitchFamily="2" charset="0"/>
                <a:cs typeface="NikoshBAN" pitchFamily="2" charset="0"/>
              </a:rPr>
              <a:t>।  </a:t>
            </a:r>
          </a:p>
          <a:p>
            <a:pPr marL="428625" indent="-428625">
              <a:buFont typeface="Wingdings" panose="05000000000000000000" pitchFamily="2" charset="2"/>
              <a:buChar char="Ø"/>
            </a:pPr>
            <a:r>
              <a:rPr lang="bn-BD" sz="3200" dirty="0">
                <a:effectLst>
                  <a:glow rad="228600">
                    <a:schemeClr val="accent4">
                      <a:satMod val="175000"/>
                      <a:alpha val="40000"/>
                    </a:schemeClr>
                  </a:glow>
                </a:effectLst>
                <a:latin typeface="NikoshBAN" pitchFamily="2" charset="0"/>
                <a:cs typeface="NikoshBAN" pitchFamily="2" charset="0"/>
              </a:rPr>
              <a:t>শরনার্থীদের প্রাণভয়ে </a:t>
            </a:r>
            <a:r>
              <a:rPr lang="bn-BD" sz="3200" dirty="0" smtClean="0">
                <a:effectLst>
                  <a:glow rad="228600">
                    <a:schemeClr val="accent4">
                      <a:satMod val="175000"/>
                      <a:alpha val="40000"/>
                    </a:schemeClr>
                  </a:glow>
                </a:effectLst>
                <a:latin typeface="NikoshBAN" pitchFamily="2" charset="0"/>
                <a:cs typeface="NikoshBAN" pitchFamily="2" charset="0"/>
              </a:rPr>
              <a:t>পালা</a:t>
            </a:r>
            <a:r>
              <a:rPr lang="en-US" sz="3200" dirty="0" err="1" smtClean="0">
                <a:effectLst>
                  <a:glow rad="228600">
                    <a:schemeClr val="accent4">
                      <a:satMod val="175000"/>
                      <a:alpha val="40000"/>
                    </a:schemeClr>
                  </a:glow>
                </a:effectLst>
                <a:latin typeface="NikoshBAN" pitchFamily="2" charset="0"/>
                <a:cs typeface="NikoshBAN" pitchFamily="2" charset="0"/>
              </a:rPr>
              <a:t>য়ন</a:t>
            </a:r>
            <a:r>
              <a:rPr lang="en-US" sz="3200" dirty="0" smtClean="0">
                <a:effectLst>
                  <a:glow rad="228600">
                    <a:schemeClr val="accent4">
                      <a:satMod val="175000"/>
                      <a:alpha val="40000"/>
                    </a:schemeClr>
                  </a:glow>
                </a:effectLst>
                <a:latin typeface="NikoshBAN" pitchFamily="2" charset="0"/>
                <a:cs typeface="NikoshBAN" pitchFamily="2" charset="0"/>
              </a:rPr>
              <a:t> ও </a:t>
            </a:r>
            <a:r>
              <a:rPr lang="en-US" sz="3200" dirty="0" err="1" smtClean="0">
                <a:effectLst>
                  <a:glow rad="228600">
                    <a:schemeClr val="accent4">
                      <a:satMod val="175000"/>
                      <a:alpha val="40000"/>
                    </a:schemeClr>
                  </a:glow>
                </a:effectLst>
                <a:latin typeface="NikoshBAN" pitchFamily="2" charset="0"/>
                <a:cs typeface="NikoshBAN" pitchFamily="2" charset="0"/>
              </a:rPr>
              <a:t>গণকবর</a:t>
            </a:r>
            <a:r>
              <a:rPr lang="en-US" sz="3200" dirty="0" smtClean="0">
                <a:effectLst>
                  <a:glow rad="228600">
                    <a:schemeClr val="accent4">
                      <a:satMod val="175000"/>
                      <a:alpha val="40000"/>
                    </a:schemeClr>
                  </a:glow>
                </a:effectLst>
                <a:latin typeface="NikoshBAN" pitchFamily="2" charset="0"/>
                <a:cs typeface="NikoshBAN" pitchFamily="2" charset="0"/>
              </a:rPr>
              <a:t> </a:t>
            </a:r>
            <a:r>
              <a:rPr lang="en-US" sz="3200" dirty="0" err="1" smtClean="0">
                <a:effectLst>
                  <a:glow rad="228600">
                    <a:schemeClr val="accent4">
                      <a:satMod val="175000"/>
                      <a:alpha val="40000"/>
                    </a:schemeClr>
                  </a:glow>
                </a:effectLst>
                <a:latin typeface="NikoshBAN" pitchFamily="2" charset="0"/>
                <a:cs typeface="NikoshBAN" pitchFamily="2" charset="0"/>
              </a:rPr>
              <a:t>কী</a:t>
            </a:r>
            <a:r>
              <a:rPr lang="en-US" sz="3200" dirty="0" smtClean="0">
                <a:effectLst>
                  <a:glow rad="228600">
                    <a:schemeClr val="accent4">
                      <a:satMod val="175000"/>
                      <a:alpha val="40000"/>
                    </a:schemeClr>
                  </a:glow>
                </a:effectLst>
                <a:latin typeface="NikoshBAN" pitchFamily="2" charset="0"/>
                <a:cs typeface="NikoshBAN" pitchFamily="2" charset="0"/>
              </a:rPr>
              <a:t> </a:t>
            </a:r>
            <a:r>
              <a:rPr lang="en-US" sz="3200" dirty="0" err="1" smtClean="0">
                <a:effectLst>
                  <a:glow rad="228600">
                    <a:schemeClr val="accent4">
                      <a:satMod val="175000"/>
                      <a:alpha val="40000"/>
                    </a:schemeClr>
                  </a:glow>
                </a:effectLst>
                <a:latin typeface="NikoshBAN" pitchFamily="2" charset="0"/>
                <a:cs typeface="NikoshBAN" pitchFamily="2" charset="0"/>
              </a:rPr>
              <a:t>তা</a:t>
            </a:r>
            <a:r>
              <a:rPr lang="en-US" sz="3200" dirty="0">
                <a:effectLst>
                  <a:glow rad="228600">
                    <a:schemeClr val="accent4">
                      <a:satMod val="175000"/>
                      <a:alpha val="40000"/>
                    </a:schemeClr>
                  </a:glow>
                </a:effectLst>
                <a:latin typeface="NikoshBAN" pitchFamily="2" charset="0"/>
                <a:cs typeface="NikoshBAN" pitchFamily="2" charset="0"/>
              </a:rPr>
              <a:t> </a:t>
            </a:r>
            <a:r>
              <a:rPr lang="en-US" sz="3200" dirty="0" err="1" smtClean="0">
                <a:effectLst>
                  <a:glow rad="228600">
                    <a:schemeClr val="accent4">
                      <a:satMod val="175000"/>
                      <a:alpha val="40000"/>
                    </a:schemeClr>
                  </a:glow>
                </a:effectLst>
                <a:latin typeface="NikoshBAN" pitchFamily="2" charset="0"/>
                <a:cs typeface="NikoshBAN" pitchFamily="2" charset="0"/>
              </a:rPr>
              <a:t>বর্ণনা</a:t>
            </a:r>
            <a:r>
              <a:rPr lang="en-US" sz="3200" dirty="0" smtClean="0">
                <a:effectLst>
                  <a:glow rad="228600">
                    <a:schemeClr val="accent4">
                      <a:satMod val="175000"/>
                      <a:alpha val="40000"/>
                    </a:schemeClr>
                  </a:glow>
                </a:effectLst>
                <a:latin typeface="NikoshBAN" pitchFamily="2" charset="0"/>
                <a:cs typeface="NikoshBAN" pitchFamily="2" charset="0"/>
              </a:rPr>
              <a:t> </a:t>
            </a:r>
            <a:r>
              <a:rPr lang="en-US" sz="3200" dirty="0" err="1">
                <a:effectLst>
                  <a:glow rad="228600">
                    <a:schemeClr val="accent4">
                      <a:satMod val="175000"/>
                      <a:alpha val="40000"/>
                    </a:schemeClr>
                  </a:glow>
                </a:effectLst>
                <a:latin typeface="NikoshBAN" pitchFamily="2" charset="0"/>
                <a:cs typeface="NikoshBAN" pitchFamily="2" charset="0"/>
              </a:rPr>
              <a:t>করতে</a:t>
            </a:r>
            <a:r>
              <a:rPr lang="en-US" sz="3200" dirty="0">
                <a:effectLst>
                  <a:glow rad="228600">
                    <a:schemeClr val="accent4">
                      <a:satMod val="175000"/>
                      <a:alpha val="40000"/>
                    </a:schemeClr>
                  </a:glow>
                </a:effectLst>
                <a:latin typeface="NikoshBAN" pitchFamily="2" charset="0"/>
                <a:cs typeface="NikoshBAN" pitchFamily="2" charset="0"/>
              </a:rPr>
              <a:t> </a:t>
            </a:r>
            <a:r>
              <a:rPr lang="en-US" sz="3200" dirty="0" err="1">
                <a:effectLst>
                  <a:glow rad="228600">
                    <a:schemeClr val="accent4">
                      <a:satMod val="175000"/>
                      <a:alpha val="40000"/>
                    </a:schemeClr>
                  </a:glow>
                </a:effectLst>
                <a:latin typeface="NikoshBAN" pitchFamily="2" charset="0"/>
                <a:cs typeface="NikoshBAN" pitchFamily="2" charset="0"/>
              </a:rPr>
              <a:t>পারবে</a:t>
            </a:r>
            <a:r>
              <a:rPr lang="en-US" sz="3200" dirty="0" smtClean="0">
                <a:effectLst>
                  <a:glow rad="228600">
                    <a:schemeClr val="accent4">
                      <a:satMod val="175000"/>
                      <a:alpha val="40000"/>
                    </a:schemeClr>
                  </a:glow>
                </a:effectLst>
                <a:latin typeface="NikoshBAN" pitchFamily="2" charset="0"/>
                <a:cs typeface="NikoshBAN" pitchFamily="2" charset="0"/>
              </a:rPr>
              <a:t>।</a:t>
            </a:r>
            <a:endParaRPr lang="en-US" sz="3200" dirty="0">
              <a:effectLst>
                <a:glow rad="228600">
                  <a:schemeClr val="accent4">
                    <a:satMod val="175000"/>
                    <a:alpha val="40000"/>
                  </a:schemeClr>
                </a:glow>
              </a:effectLst>
              <a:latin typeface="NikoshBAN" pitchFamily="2" charset="0"/>
              <a:cs typeface="NikoshBAN" pitchFamily="2" charset="0"/>
            </a:endParaRPr>
          </a:p>
        </p:txBody>
      </p:sp>
      <p:grpSp>
        <p:nvGrpSpPr>
          <p:cNvPr id="9" name="Group 8"/>
          <p:cNvGrpSpPr/>
          <p:nvPr/>
        </p:nvGrpSpPr>
        <p:grpSpPr>
          <a:xfrm>
            <a:off x="1" y="1"/>
            <a:ext cx="9144000" cy="6858000"/>
            <a:chOff x="1" y="22990"/>
            <a:chExt cx="12192000" cy="6835009"/>
          </a:xfrm>
        </p:grpSpPr>
        <p:sp>
          <p:nvSpPr>
            <p:cNvPr id="10" name="Rectangle 9"/>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419631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1318"/>
            <a:ext cx="9144000" cy="713887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03312" y="450930"/>
            <a:ext cx="2876146"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পরিচিতি</a:t>
            </a:r>
            <a:endParaRPr lang="en-US" sz="36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503" y="2086467"/>
            <a:ext cx="2556035" cy="2482776"/>
          </a:xfrm>
          <a:prstGeom prst="ellipse">
            <a:avLst/>
          </a:prstGeom>
          <a:ln w="38100" cap="rnd">
            <a:solidFill>
              <a:srgbClr val="FF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511912" y="4577025"/>
            <a:ext cx="1964515" cy="52322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0C0000"/>
                  </a:solidFill>
                </a:ln>
                <a:effectLst>
                  <a:outerShdw blurRad="50800" dist="39000" dir="5460000" algn="tl">
                    <a:srgbClr val="000000">
                      <a:alpha val="38000"/>
                    </a:srgbClr>
                  </a:outerShdw>
                </a:effectLst>
                <a:latin typeface="NikoshBAN" pitchFamily="2" charset="0"/>
                <a:cs typeface="NikoshBAN" pitchFamily="2" charset="0"/>
              </a:rPr>
              <a:t>সেলিনা হোসেন</a:t>
            </a:r>
          </a:p>
        </p:txBody>
      </p:sp>
      <p:sp>
        <p:nvSpPr>
          <p:cNvPr id="6" name="Flowchart: Terminator 5"/>
          <p:cNvSpPr/>
          <p:nvPr/>
        </p:nvSpPr>
        <p:spPr>
          <a:xfrm>
            <a:off x="4545236" y="1116348"/>
            <a:ext cx="931191" cy="267481"/>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b="1" dirty="0">
                <a:latin typeface="NikoshBAN" panose="02000000000000000000" pitchFamily="2" charset="0"/>
                <a:cs typeface="NikoshBAN" panose="02000000000000000000" pitchFamily="2" charset="0"/>
              </a:rPr>
              <a:t>জন্ম</a:t>
            </a:r>
            <a:endParaRPr lang="en-US" sz="2100" b="1" dirty="0">
              <a:latin typeface="NikoshBAN" panose="02000000000000000000" pitchFamily="2" charset="0"/>
              <a:cs typeface="NikoshBAN" panose="02000000000000000000" pitchFamily="2" charset="0"/>
            </a:endParaRPr>
          </a:p>
        </p:txBody>
      </p:sp>
      <p:sp>
        <p:nvSpPr>
          <p:cNvPr id="7" name="Flowchart: Process 6"/>
          <p:cNvSpPr/>
          <p:nvPr/>
        </p:nvSpPr>
        <p:spPr>
          <a:xfrm>
            <a:off x="4272791" y="1452640"/>
            <a:ext cx="1273139" cy="508559"/>
          </a:xfrm>
          <a:prstGeom prst="flowChartProcess">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1500" dirty="0">
                <a:solidFill>
                  <a:schemeClr val="tx1"/>
                </a:solidFill>
                <a:latin typeface="NikoshBAN" panose="02000000000000000000" pitchFamily="2" charset="0"/>
                <a:cs typeface="NikoshBAN" panose="02000000000000000000" pitchFamily="2" charset="0"/>
              </a:rPr>
              <a:t>১৯৪৭ সালের ১৪ জুন, রাজশাহী</a:t>
            </a:r>
            <a:endParaRPr lang="en-US" sz="1500" dirty="0">
              <a:solidFill>
                <a:schemeClr val="tx1"/>
              </a:solidFill>
              <a:latin typeface="NikoshBAN" panose="02000000000000000000" pitchFamily="2" charset="0"/>
              <a:cs typeface="NikoshBAN" panose="02000000000000000000" pitchFamily="2" charset="0"/>
            </a:endParaRPr>
          </a:p>
        </p:txBody>
      </p:sp>
      <p:sp>
        <p:nvSpPr>
          <p:cNvPr id="8" name="Flowchart: Terminator 7"/>
          <p:cNvSpPr/>
          <p:nvPr/>
        </p:nvSpPr>
        <p:spPr>
          <a:xfrm>
            <a:off x="1318092" y="1388084"/>
            <a:ext cx="1360176" cy="352848"/>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b="1" dirty="0">
                <a:latin typeface="NikoshBAN" panose="02000000000000000000" pitchFamily="2" charset="0"/>
                <a:cs typeface="NikoshBAN" panose="02000000000000000000" pitchFamily="2" charset="0"/>
              </a:rPr>
              <a:t>পড়ালেখা</a:t>
            </a:r>
            <a:endParaRPr lang="en-US" sz="2100" b="1" dirty="0">
              <a:latin typeface="NikoshBAN" panose="02000000000000000000" pitchFamily="2" charset="0"/>
              <a:cs typeface="NikoshBAN" panose="02000000000000000000" pitchFamily="2" charset="0"/>
            </a:endParaRPr>
          </a:p>
        </p:txBody>
      </p:sp>
      <p:sp>
        <p:nvSpPr>
          <p:cNvPr id="9" name="Flowchart: Alternate Process 8"/>
          <p:cNvSpPr/>
          <p:nvPr/>
        </p:nvSpPr>
        <p:spPr>
          <a:xfrm>
            <a:off x="1133357" y="1863251"/>
            <a:ext cx="1729646" cy="357821"/>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dirty="0">
                <a:latin typeface="NikoshBAN" panose="02000000000000000000" pitchFamily="2" charset="0"/>
                <a:cs typeface="NikoshBAN" panose="02000000000000000000" pitchFamily="2" charset="0"/>
              </a:rPr>
              <a:t>রাজশাহী বিশ্ববিদ্যালয়</a:t>
            </a:r>
            <a:endParaRPr lang="en-US" dirty="0">
              <a:latin typeface="NikoshBAN" panose="02000000000000000000" pitchFamily="2" charset="0"/>
              <a:cs typeface="NikoshBAN" panose="02000000000000000000" pitchFamily="2" charset="0"/>
            </a:endParaRPr>
          </a:p>
        </p:txBody>
      </p:sp>
      <p:sp>
        <p:nvSpPr>
          <p:cNvPr id="10" name="Flowchart: Terminator 9"/>
          <p:cNvSpPr/>
          <p:nvPr/>
        </p:nvSpPr>
        <p:spPr>
          <a:xfrm>
            <a:off x="1177310" y="2473509"/>
            <a:ext cx="1227870" cy="309093"/>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latin typeface="NikoshBAN" panose="02000000000000000000" pitchFamily="2" charset="0"/>
                <a:cs typeface="NikoshBAN" panose="02000000000000000000" pitchFamily="2" charset="0"/>
              </a:rPr>
              <a:t>প্রকাশিত গ্রন্থ</a:t>
            </a:r>
            <a:endParaRPr lang="en-US" b="1" dirty="0">
              <a:latin typeface="NikoshBAN" panose="02000000000000000000" pitchFamily="2" charset="0"/>
              <a:cs typeface="NikoshBAN" panose="02000000000000000000" pitchFamily="2" charset="0"/>
            </a:endParaRPr>
          </a:p>
        </p:txBody>
      </p:sp>
      <p:sp>
        <p:nvSpPr>
          <p:cNvPr id="11" name="Rounded Rectangle 10"/>
          <p:cNvSpPr/>
          <p:nvPr/>
        </p:nvSpPr>
        <p:spPr>
          <a:xfrm>
            <a:off x="959266" y="2843974"/>
            <a:ext cx="1375971" cy="594048"/>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dirty="0">
                <a:latin typeface="NikoshBAN" panose="02000000000000000000" pitchFamily="2" charset="0"/>
                <a:cs typeface="NikoshBAN" panose="02000000000000000000" pitchFamily="2" charset="0"/>
              </a:rPr>
              <a:t>উপন্যাস ৩৩টি</a:t>
            </a:r>
          </a:p>
          <a:p>
            <a:pPr algn="ctr"/>
            <a:r>
              <a:rPr lang="bn-BD" dirty="0">
                <a:latin typeface="NikoshBAN" panose="02000000000000000000" pitchFamily="2" charset="0"/>
                <a:cs typeface="NikoshBAN" panose="02000000000000000000" pitchFamily="2" charset="0"/>
              </a:rPr>
              <a:t>ছোটদের ২৫টি</a:t>
            </a:r>
            <a:endParaRPr lang="en-US" dirty="0">
              <a:latin typeface="NikoshBAN" panose="02000000000000000000" pitchFamily="2" charset="0"/>
              <a:cs typeface="NikoshBAN" panose="02000000000000000000" pitchFamily="2" charset="0"/>
            </a:endParaRPr>
          </a:p>
        </p:txBody>
      </p:sp>
      <p:sp>
        <p:nvSpPr>
          <p:cNvPr id="12" name="Flowchart: Terminator 11"/>
          <p:cNvSpPr/>
          <p:nvPr/>
        </p:nvSpPr>
        <p:spPr>
          <a:xfrm>
            <a:off x="808659" y="3641498"/>
            <a:ext cx="1576653" cy="403379"/>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latin typeface="NikoshBAN" panose="02000000000000000000" pitchFamily="2" charset="0"/>
                <a:cs typeface="NikoshBAN" panose="02000000000000000000" pitchFamily="2" charset="0"/>
              </a:rPr>
              <a:t>অনুদিত ভাষা</a:t>
            </a:r>
            <a:endParaRPr lang="en-US" sz="2400" b="1" dirty="0">
              <a:latin typeface="NikoshBAN" panose="02000000000000000000" pitchFamily="2" charset="0"/>
              <a:cs typeface="NikoshBAN" panose="02000000000000000000" pitchFamily="2" charset="0"/>
            </a:endParaRPr>
          </a:p>
        </p:txBody>
      </p:sp>
      <p:sp>
        <p:nvSpPr>
          <p:cNvPr id="13" name="Rounded Rectangle 12"/>
          <p:cNvSpPr/>
          <p:nvPr/>
        </p:nvSpPr>
        <p:spPr>
          <a:xfrm>
            <a:off x="848730" y="4076069"/>
            <a:ext cx="2026523" cy="553075"/>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1500" dirty="0">
                <a:latin typeface="NikoshBAN" panose="02000000000000000000" pitchFamily="2" charset="0"/>
                <a:cs typeface="NikoshBAN" panose="02000000000000000000" pitchFamily="2" charset="0"/>
              </a:rPr>
              <a:t>ইংরেজি, রুশ, হিন্দি, জাপানি, কোরিয়ান, উর্দু ইত্যাদি</a:t>
            </a:r>
            <a:endParaRPr lang="en-US" sz="1500" dirty="0">
              <a:latin typeface="NikoshBAN" panose="02000000000000000000" pitchFamily="2" charset="0"/>
              <a:cs typeface="NikoshBAN" panose="02000000000000000000" pitchFamily="2" charset="0"/>
            </a:endParaRPr>
          </a:p>
        </p:txBody>
      </p:sp>
      <p:sp>
        <p:nvSpPr>
          <p:cNvPr id="14" name="Flowchart: Terminator 13"/>
          <p:cNvSpPr/>
          <p:nvPr/>
        </p:nvSpPr>
        <p:spPr>
          <a:xfrm>
            <a:off x="1318092" y="5306124"/>
            <a:ext cx="1589434" cy="365192"/>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b="1" dirty="0">
                <a:latin typeface="NikoshBAN" panose="02000000000000000000" pitchFamily="2" charset="0"/>
                <a:cs typeface="NikoshBAN" panose="02000000000000000000" pitchFamily="2" charset="0"/>
              </a:rPr>
              <a:t>উল্লেখযোগ্য গ্রন্থ</a:t>
            </a:r>
            <a:endParaRPr lang="en-US" sz="2100" b="1" dirty="0">
              <a:latin typeface="NikoshBAN" panose="02000000000000000000" pitchFamily="2" charset="0"/>
              <a:cs typeface="NikoshBAN" panose="02000000000000000000" pitchFamily="2" charset="0"/>
            </a:endParaRPr>
          </a:p>
        </p:txBody>
      </p:sp>
      <p:sp>
        <p:nvSpPr>
          <p:cNvPr id="15" name="Rounded Rectangle 14"/>
          <p:cNvSpPr/>
          <p:nvPr/>
        </p:nvSpPr>
        <p:spPr>
          <a:xfrm>
            <a:off x="3207223" y="5146431"/>
            <a:ext cx="5072353" cy="85858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bn-BD" dirty="0">
                <a:latin typeface="NikoshBAN" panose="02000000000000000000" pitchFamily="2" charset="0"/>
                <a:cs typeface="NikoshBAN" panose="02000000000000000000" pitchFamily="2" charset="0"/>
              </a:rPr>
              <a:t>হাঙর নদী গ্রেনেড, গায়ত্রী </a:t>
            </a:r>
            <a:r>
              <a:rPr lang="bn-BD" dirty="0" smtClean="0">
                <a:latin typeface="NikoshBAN" panose="02000000000000000000" pitchFamily="2" charset="0"/>
                <a:cs typeface="NikoshBAN" panose="02000000000000000000" pitchFamily="2" charset="0"/>
              </a:rPr>
              <a:t>সন্ধ্যা</a:t>
            </a:r>
            <a:r>
              <a:rPr lang="en-US" dirty="0" smtClean="0">
                <a:latin typeface="NikoshBAN" panose="02000000000000000000" pitchFamily="2" charset="0"/>
                <a:cs typeface="NikoshBAN" panose="02000000000000000000" pitchFamily="2" charset="0"/>
              </a:rPr>
              <a:t>.</a:t>
            </a:r>
            <a:r>
              <a:rPr lang="bn-BD" dirty="0" smtClean="0">
                <a:latin typeface="NikoshBAN" panose="02000000000000000000" pitchFamily="2" charset="0"/>
                <a:cs typeface="NikoshBAN" panose="02000000000000000000" pitchFamily="2" charset="0"/>
              </a:rPr>
              <a:t> </a:t>
            </a:r>
            <a:r>
              <a:rPr lang="bn-BD" dirty="0">
                <a:latin typeface="NikoshBAN" panose="02000000000000000000" pitchFamily="2" charset="0"/>
                <a:cs typeface="NikoshBAN" panose="02000000000000000000" pitchFamily="2" charset="0"/>
              </a:rPr>
              <a:t>পোকামাকড়ের ঘরবসতী, নীল ময়ূরের যৌবন, পুর্ণছবির মগ্নতা, ভূমি ও কুসুম </a:t>
            </a:r>
            <a:r>
              <a:rPr lang="bn-BD" dirty="0" smtClean="0">
                <a:latin typeface="NikoshBAN" panose="02000000000000000000" pitchFamily="2" charset="0"/>
                <a:cs typeface="NikoshBAN" panose="02000000000000000000" pitchFamily="2" charset="0"/>
              </a:rPr>
              <a:t>ইত্যাদি</a:t>
            </a:r>
            <a:endParaRPr lang="en-US" dirty="0">
              <a:latin typeface="NikoshBAN" panose="02000000000000000000" pitchFamily="2" charset="0"/>
              <a:cs typeface="NikoshBAN" panose="02000000000000000000" pitchFamily="2" charset="0"/>
            </a:endParaRPr>
          </a:p>
        </p:txBody>
      </p:sp>
      <p:sp>
        <p:nvSpPr>
          <p:cNvPr id="16" name="Flowchart: Terminator 15"/>
          <p:cNvSpPr/>
          <p:nvPr/>
        </p:nvSpPr>
        <p:spPr>
          <a:xfrm>
            <a:off x="6755267" y="3438022"/>
            <a:ext cx="1324469" cy="280262"/>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latin typeface="NikoshBAN" panose="02000000000000000000" pitchFamily="2" charset="0"/>
                <a:cs typeface="NikoshBAN" panose="02000000000000000000" pitchFamily="2" charset="0"/>
              </a:rPr>
              <a:t>কর্মজীবন</a:t>
            </a:r>
            <a:endParaRPr lang="en-US" b="1" dirty="0">
              <a:latin typeface="NikoshBAN" panose="02000000000000000000" pitchFamily="2" charset="0"/>
              <a:cs typeface="NikoshBAN" panose="02000000000000000000" pitchFamily="2" charset="0"/>
            </a:endParaRPr>
          </a:p>
        </p:txBody>
      </p:sp>
      <p:sp>
        <p:nvSpPr>
          <p:cNvPr id="17" name="Flowchart: Alternate Process 16"/>
          <p:cNvSpPr/>
          <p:nvPr/>
        </p:nvSpPr>
        <p:spPr>
          <a:xfrm>
            <a:off x="6480809" y="3838919"/>
            <a:ext cx="1629601" cy="86655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100" dirty="0">
                <a:latin typeface="NikoshBAN" panose="02000000000000000000" pitchFamily="2" charset="0"/>
                <a:cs typeface="NikoshBAN" panose="02000000000000000000" pitchFamily="2" charset="0"/>
              </a:rPr>
              <a:t>বাংলা একাডেমির মহাপরিচালক</a:t>
            </a:r>
            <a:endParaRPr lang="en-US" sz="2100" dirty="0">
              <a:latin typeface="NikoshBAN" panose="02000000000000000000" pitchFamily="2" charset="0"/>
              <a:cs typeface="NikoshBAN" panose="02000000000000000000" pitchFamily="2" charset="0"/>
            </a:endParaRPr>
          </a:p>
        </p:txBody>
      </p:sp>
      <p:sp>
        <p:nvSpPr>
          <p:cNvPr id="18" name="Flowchart: Terminator 17"/>
          <p:cNvSpPr/>
          <p:nvPr/>
        </p:nvSpPr>
        <p:spPr>
          <a:xfrm>
            <a:off x="6201818" y="1947181"/>
            <a:ext cx="982036" cy="253895"/>
          </a:xfrm>
          <a:prstGeom prst="flowChartTerminator">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latin typeface="NikoshBAN" panose="02000000000000000000" pitchFamily="2" charset="0"/>
                <a:cs typeface="NikoshBAN" panose="02000000000000000000" pitchFamily="2" charset="0"/>
              </a:rPr>
              <a:t>পুরস্কার</a:t>
            </a:r>
            <a:endParaRPr lang="en-US" b="1" dirty="0">
              <a:latin typeface="NikoshBAN" panose="02000000000000000000" pitchFamily="2" charset="0"/>
              <a:cs typeface="NikoshBAN" panose="02000000000000000000" pitchFamily="2" charset="0"/>
            </a:endParaRPr>
          </a:p>
        </p:txBody>
      </p:sp>
      <p:sp>
        <p:nvSpPr>
          <p:cNvPr id="19" name="Rounded Rectangle 18"/>
          <p:cNvSpPr/>
          <p:nvPr/>
        </p:nvSpPr>
        <p:spPr>
          <a:xfrm>
            <a:off x="6667433" y="2348288"/>
            <a:ext cx="1500138" cy="535823"/>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dirty="0">
                <a:latin typeface="NikoshBAN" panose="02000000000000000000" pitchFamily="2" charset="0"/>
                <a:cs typeface="NikoshBAN" panose="02000000000000000000" pitchFamily="2" charset="0"/>
              </a:rPr>
              <a:t>একুশে পদক, বাংলা একাডেমি</a:t>
            </a:r>
            <a:endParaRPr lang="en-US" dirty="0">
              <a:latin typeface="NikoshBAN" panose="02000000000000000000" pitchFamily="2" charset="0"/>
              <a:cs typeface="NikoshBAN" panose="02000000000000000000" pitchFamily="2" charset="0"/>
            </a:endParaRPr>
          </a:p>
        </p:txBody>
      </p:sp>
      <p:grpSp>
        <p:nvGrpSpPr>
          <p:cNvPr id="20" name="Group 19"/>
          <p:cNvGrpSpPr/>
          <p:nvPr/>
        </p:nvGrpSpPr>
        <p:grpSpPr>
          <a:xfrm>
            <a:off x="38638" y="-491318"/>
            <a:ext cx="9144000" cy="7253784"/>
            <a:chOff x="-2661659" y="22990"/>
            <a:chExt cx="12192000" cy="6835009"/>
          </a:xfrm>
        </p:grpSpPr>
        <p:sp>
          <p:nvSpPr>
            <p:cNvPr id="21" name="Rectangle 20"/>
            <p:cNvSpPr/>
            <p:nvPr/>
          </p:nvSpPr>
          <p:spPr>
            <a:xfrm>
              <a:off x="-2661659"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2524284"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
        <p:nvSpPr>
          <p:cNvPr id="24" name="Oval 23"/>
          <p:cNvSpPr/>
          <p:nvPr/>
        </p:nvSpPr>
        <p:spPr>
          <a:xfrm>
            <a:off x="6685953" y="708596"/>
            <a:ext cx="1086567" cy="90849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700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p:cNvSpPr>
          <p:nvPr/>
        </p:nvSpPr>
        <p:spPr bwMode="auto">
          <a:xfrm>
            <a:off x="1030310" y="5089388"/>
            <a:ext cx="6903076" cy="1120462"/>
          </a:xfrm>
          <a:prstGeom prst="rect">
            <a:avLst/>
          </a:prstGeom>
          <a:noFill/>
          <a:ln>
            <a:noFill/>
            <a:headEnd/>
            <a:tailEnd/>
          </a:ln>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marL="204788" indent="-204788"/>
            <a:r>
              <a:rPr lang="bn-BD" sz="2800" b="1" dirty="0">
                <a:ln/>
                <a:solidFill>
                  <a:srgbClr val="002060"/>
                </a:solidFill>
                <a:latin typeface="NikoshBAN" pitchFamily="2" charset="0"/>
                <a:cs typeface="NikoshBAN" pitchFamily="2" charset="0"/>
              </a:rPr>
              <a:t>প্রশ্ন</a:t>
            </a:r>
            <a:r>
              <a:rPr lang="en-US" sz="2800" b="1" dirty="0">
                <a:ln/>
                <a:solidFill>
                  <a:srgbClr val="002060"/>
                </a:solidFill>
                <a:latin typeface="NikoshBAN" pitchFamily="2" charset="0"/>
                <a:cs typeface="NikoshBAN" pitchFamily="2" charset="0"/>
              </a:rPr>
              <a:t>:</a:t>
            </a:r>
            <a:r>
              <a:rPr lang="bn-BD" sz="2800" b="1" dirty="0">
                <a:ln/>
                <a:solidFill>
                  <a:srgbClr val="002060"/>
                </a:solidFill>
                <a:latin typeface="NikoshBAN" pitchFamily="2" charset="0"/>
                <a:cs typeface="NikoshBAN" pitchFamily="2" charset="0"/>
              </a:rPr>
              <a:t> সেলিনা হোসেনের ছোটদের জন্য গ্রন্থের সংখ্যা কত?</a:t>
            </a:r>
          </a:p>
          <a:p>
            <a:pPr marL="204788" indent="-204788"/>
            <a:r>
              <a:rPr lang="bn-BD" sz="2800" b="1" dirty="0">
                <a:ln/>
                <a:solidFill>
                  <a:srgbClr val="002060"/>
                </a:solidFill>
                <a:latin typeface="NikoshBAN" pitchFamily="2" charset="0"/>
                <a:cs typeface="NikoshBAN" pitchFamily="2" charset="0"/>
              </a:rPr>
              <a:t>প্রশ্ন</a:t>
            </a:r>
            <a:r>
              <a:rPr lang="en-US" sz="2800" b="1" dirty="0">
                <a:ln/>
                <a:solidFill>
                  <a:srgbClr val="002060"/>
                </a:solidFill>
                <a:latin typeface="NikoshBAN" pitchFamily="2" charset="0"/>
                <a:cs typeface="NikoshBAN" pitchFamily="2" charset="0"/>
              </a:rPr>
              <a:t>:</a:t>
            </a:r>
            <a:r>
              <a:rPr lang="bn-BD" sz="2800" b="1" dirty="0">
                <a:ln/>
                <a:solidFill>
                  <a:srgbClr val="002060"/>
                </a:solidFill>
                <a:latin typeface="NikoshBAN" pitchFamily="2" charset="0"/>
                <a:cs typeface="NikoshBAN" pitchFamily="2" charset="0"/>
              </a:rPr>
              <a:t> সেলিনা হোসেনের লেখা </a:t>
            </a:r>
            <a:r>
              <a:rPr lang="bn-BD" sz="2800" b="1" dirty="0" smtClean="0">
                <a:ln/>
                <a:solidFill>
                  <a:srgbClr val="002060"/>
                </a:solidFill>
                <a:latin typeface="NikoshBAN" pitchFamily="2" charset="0"/>
                <a:cs typeface="NikoshBAN" pitchFamily="2" charset="0"/>
              </a:rPr>
              <a:t>কোনকোন </a:t>
            </a:r>
            <a:r>
              <a:rPr lang="bn-BD" sz="2800" b="1" dirty="0">
                <a:ln/>
                <a:solidFill>
                  <a:srgbClr val="002060"/>
                </a:solidFill>
                <a:latin typeface="NikoshBAN" pitchFamily="2" charset="0"/>
                <a:cs typeface="NikoshBAN" pitchFamily="2" charset="0"/>
              </a:rPr>
              <a:t>ভাষায় অনুদিত হয়?</a:t>
            </a:r>
          </a:p>
        </p:txBody>
      </p:sp>
      <p:sp>
        <p:nvSpPr>
          <p:cNvPr id="7" name="Up Ribbon 6"/>
          <p:cNvSpPr/>
          <p:nvPr/>
        </p:nvSpPr>
        <p:spPr>
          <a:xfrm>
            <a:off x="1970467" y="643943"/>
            <a:ext cx="6244503" cy="570569"/>
          </a:xfrm>
          <a:prstGeom prst="ribbon2">
            <a:avLst/>
          </a:prstGeom>
          <a:solidFill>
            <a:srgbClr val="FFC000"/>
          </a:solidFill>
          <a:ln>
            <a:solidFill>
              <a:srgbClr val="FF0000"/>
            </a:solidFill>
          </a:ln>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একক</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1400" dirty="0">
              <a:ln w="0"/>
              <a:solidFill>
                <a:schemeClr val="tx1"/>
              </a:solidFill>
              <a:effectLst>
                <a:outerShdw blurRad="38100" dist="19050" dir="2700000" algn="tl" rotWithShape="0">
                  <a:schemeClr val="dk1">
                    <a:alpha val="40000"/>
                  </a:schemeClr>
                </a:outerShdw>
              </a:effectLst>
            </a:endParaRPr>
          </a:p>
        </p:txBody>
      </p:sp>
      <p:grpSp>
        <p:nvGrpSpPr>
          <p:cNvPr id="8" name="Group 7"/>
          <p:cNvGrpSpPr/>
          <p:nvPr/>
        </p:nvGrpSpPr>
        <p:grpSpPr>
          <a:xfrm>
            <a:off x="1" y="1"/>
            <a:ext cx="9144000" cy="6858000"/>
            <a:chOff x="1" y="22990"/>
            <a:chExt cx="12192000" cy="6835009"/>
          </a:xfrm>
        </p:grpSpPr>
        <p:sp>
          <p:nvSpPr>
            <p:cNvPr id="9" name="Rectangle 8"/>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
        <p:nvSpPr>
          <p:cNvPr id="4" name="Rectangle 3"/>
          <p:cNvSpPr/>
          <p:nvPr/>
        </p:nvSpPr>
        <p:spPr>
          <a:xfrm>
            <a:off x="3111691" y="1569493"/>
            <a:ext cx="3302758" cy="337099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770313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350373" y="1757637"/>
            <a:ext cx="2672365" cy="1555929"/>
          </a:xfrm>
          <a:prstGeom prst="cloudCallout">
            <a:avLst>
              <a:gd name="adj1" fmla="val -6209"/>
              <a:gd name="adj2" fmla="val 98080"/>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ln w="11430">
                  <a:noFill/>
                </a:ln>
                <a:solidFill>
                  <a:srgbClr val="FFFF00"/>
                </a:solidFill>
                <a:effectLst>
                  <a:outerShdw blurRad="50800" dist="39000" dir="5460000" algn="tl">
                    <a:srgbClr val="000000">
                      <a:alpha val="38000"/>
                    </a:srgbClr>
                  </a:outerShdw>
                </a:effectLst>
                <a:latin typeface="NikoshBAN" pitchFamily="2" charset="0"/>
                <a:cs typeface="NikoshBAN" pitchFamily="2" charset="0"/>
              </a:rPr>
              <a:t>আদর্শ পাঠ </a:t>
            </a:r>
          </a:p>
        </p:txBody>
      </p:sp>
      <p:grpSp>
        <p:nvGrpSpPr>
          <p:cNvPr id="12" name="Group 11"/>
          <p:cNvGrpSpPr/>
          <p:nvPr/>
        </p:nvGrpSpPr>
        <p:grpSpPr>
          <a:xfrm>
            <a:off x="1" y="1"/>
            <a:ext cx="9144000" cy="6858000"/>
            <a:chOff x="1" y="22990"/>
            <a:chExt cx="12192000" cy="6835009"/>
          </a:xfrm>
        </p:grpSpPr>
        <p:sp>
          <p:nvSpPr>
            <p:cNvPr id="13" name="Rectangle 12"/>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50669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5459" y="3147377"/>
            <a:ext cx="7804597" cy="2859109"/>
          </a:xfrm>
          <a:prstGeom prst="roundRect">
            <a:avLst/>
          </a:prstGeom>
          <a:solidFill>
            <a:schemeClr val="tx2">
              <a:lumMod val="20000"/>
              <a:lumOff val="80000"/>
            </a:schemeClr>
          </a:solidFill>
          <a:effectLst>
            <a:glow rad="228600">
              <a:schemeClr val="accent5">
                <a:satMod val="175000"/>
                <a:alpha val="40000"/>
              </a:schemeClr>
            </a:glow>
          </a:effectLst>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800" dirty="0" err="1">
                <a:latin typeface="NikoshBAN" panose="02000000000000000000" pitchFamily="2" charset="0"/>
                <a:cs typeface="NikoshBAN" panose="02000000000000000000" pitchFamily="2" charset="0"/>
              </a:rPr>
              <a:t>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পোহালে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সুয্যি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ডুবলে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আঁধার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দুটোই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হাটে-মাঠে</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বেড়ায়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কোথায়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পূর্ব-পশ্চিম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উত্তর-দক্ষিণ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যেদিক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সেদিকেই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জন্য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রাস্তা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খোলা</a:t>
            </a:r>
            <a:r>
              <a:rPr lang="en-US" sz="2800" dirty="0" smtClean="0">
                <a:latin typeface="NikoshBAN" panose="02000000000000000000" pitchFamily="2" charset="0"/>
                <a:cs typeface="NikoshBAN" panose="02000000000000000000" pitchFamily="2" charset="0"/>
              </a:rPr>
              <a:t>।-----</a:t>
            </a:r>
          </a:p>
          <a:p>
            <a:pPr algn="just"/>
            <a:r>
              <a:rPr lang="en-US" sz="2800" dirty="0" err="1" smtClean="0">
                <a:latin typeface="NikoshBAN" panose="02000000000000000000" pitchFamily="2" charset="0"/>
                <a:cs typeface="NikoshBAN" panose="02000000000000000000" pitchFamily="2" charset="0"/>
              </a:rPr>
              <a:t>পথ</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ওকে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ডাকে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আয়</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হেসে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এসেছি</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আমাকে</a:t>
            </a:r>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11" y="688235"/>
            <a:ext cx="2807307" cy="2351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322" y="653305"/>
            <a:ext cx="2514600" cy="2317393"/>
          </a:xfrm>
          <a:prstGeom prst="rect">
            <a:avLst/>
          </a:prstGeom>
          <a:ln>
            <a:noFill/>
          </a:ln>
          <a:effectLst>
            <a:softEdge rad="112500"/>
          </a:effectLst>
        </p:spPr>
      </p:pic>
      <p:grpSp>
        <p:nvGrpSpPr>
          <p:cNvPr id="13" name="Group 12"/>
          <p:cNvGrpSpPr/>
          <p:nvPr/>
        </p:nvGrpSpPr>
        <p:grpSpPr>
          <a:xfrm>
            <a:off x="-103030" y="0"/>
            <a:ext cx="9144000" cy="6858000"/>
            <a:chOff x="1" y="22990"/>
            <a:chExt cx="12192000" cy="6835009"/>
          </a:xfrm>
        </p:grpSpPr>
        <p:sp>
          <p:nvSpPr>
            <p:cNvPr id="14" name="Rectangle 13"/>
            <p:cNvSpPr/>
            <p:nvPr/>
          </p:nvSpPr>
          <p:spPr>
            <a:xfrm>
              <a:off x="1" y="22990"/>
              <a:ext cx="12192000" cy="6835009"/>
            </a:xfrm>
            <a:prstGeom prst="rect">
              <a:avLst/>
            </a:prstGeom>
            <a:no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37376" y="129978"/>
              <a:ext cx="11917251" cy="6619741"/>
            </a:xfrm>
            <a:prstGeom prst="rect">
              <a:avLst/>
            </a:prstGeom>
            <a:noFill/>
            <a:ln w="76200">
              <a:solidFill>
                <a:srgbClr val="FF0000"/>
              </a:solidFill>
            </a:ln>
            <a:effectLst>
              <a:glow rad="139700">
                <a:schemeClr val="accent5">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glow rad="228600">
                    <a:schemeClr val="accent5">
                      <a:satMod val="175000"/>
                      <a:alpha val="40000"/>
                    </a:schemeClr>
                  </a:glow>
                </a:effectLst>
              </a:endParaRPr>
            </a:p>
          </p:txBody>
        </p:sp>
      </p:grpSp>
    </p:spTree>
    <p:extLst>
      <p:ext uri="{BB962C8B-B14F-4D97-AF65-F5344CB8AC3E}">
        <p14:creationId xmlns:p14="http://schemas.microsoft.com/office/powerpoint/2010/main" val="71583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202</TotalTime>
  <Words>884</Words>
  <Application>Microsoft Office PowerPoint</Application>
  <PresentationFormat>On-screen Show (4:3)</PresentationFormat>
  <Paragraphs>106</Paragraphs>
  <Slides>22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Garamond</vt:lpstr>
      <vt:lpstr>Mangal</vt:lpstr>
      <vt:lpstr>Nikosh</vt:lpstr>
      <vt:lpstr>NikoshBAN</vt:lpstr>
      <vt:lpstr>NikoshLightBAN</vt:lpstr>
      <vt:lpstr>SutonnyMJ</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Dell</cp:lastModifiedBy>
  <cp:revision>99</cp:revision>
  <dcterms:created xsi:type="dcterms:W3CDTF">2019-05-01T02:57:26Z</dcterms:created>
  <dcterms:modified xsi:type="dcterms:W3CDTF">2020-11-03T09:31:53Z</dcterms:modified>
</cp:coreProperties>
</file>