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7" r:id="rId1"/>
  </p:sldMasterIdLst>
  <p:sldIdLst>
    <p:sldId id="256" r:id="rId2"/>
    <p:sldId id="259" r:id="rId3"/>
    <p:sldId id="261" r:id="rId4"/>
    <p:sldId id="268" r:id="rId5"/>
    <p:sldId id="260" r:id="rId6"/>
    <p:sldId id="269" r:id="rId7"/>
    <p:sldId id="257" r:id="rId8"/>
    <p:sldId id="258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63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0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82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7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0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2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igaweb.net/2009/06/prima-di-comprare-un-computer-nuovo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pnwra/814299833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cuba/other-cuba/beach-and-ocean-landscape-cuba.jpg.ph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wtcazam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pngimg.com/download/909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onvolatile_BIOS_memory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tuts-one.blogspot.com/2012/04/ram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donga.com/2981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whitebackground.com/pen-drive.htm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mon\AppData\Local\Microsoft\Windows\INetCache\IE\P0X1YQ0F\picture_frame_PNG11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584" y="-416833"/>
            <a:ext cx="13342671" cy="7813057"/>
          </a:xfrm>
          <a:prstGeom prst="rect">
            <a:avLst/>
          </a:prstGeom>
          <a:noFill/>
        </p:spPr>
      </p:pic>
      <p:pic>
        <p:nvPicPr>
          <p:cNvPr id="1029" name="Picture 5" descr="C:\Users\Sumon\AppData\Local\Microsoft\Windows\INetCache\IE\H8CMW1ZR\Rose-PN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3640">
            <a:off x="1256420" y="1512532"/>
            <a:ext cx="3564232" cy="56175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1485" y="812799"/>
            <a:ext cx="102761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6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ক্লাসের</a:t>
            </a:r>
            <a:r>
              <a:rPr lang="en-US" sz="6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endParaRPr lang="en-US" sz="6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927419">
            <a:off x="5188740" y="2822192"/>
            <a:ext cx="66282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স্বাগত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62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0D046D4-48FB-4F01-9D48-39A4F8027A5E}"/>
              </a:ext>
            </a:extLst>
          </p:cNvPr>
          <p:cNvSpPr/>
          <p:nvPr/>
        </p:nvSpPr>
        <p:spPr>
          <a:xfrm>
            <a:off x="4203122" y="535898"/>
            <a:ext cx="3250165" cy="704617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80EA3-4C9B-4A92-BE1F-28EB931139EF}"/>
              </a:ext>
            </a:extLst>
          </p:cNvPr>
          <p:cNvSpPr/>
          <p:nvPr/>
        </p:nvSpPr>
        <p:spPr>
          <a:xfrm>
            <a:off x="2032708" y="1403216"/>
            <a:ext cx="94436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প্রবাহ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উপাত্ত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2AC8F63A-E71D-4838-9BD7-A896876C7487}"/>
              </a:ext>
            </a:extLst>
          </p:cNvPr>
          <p:cNvSpPr/>
          <p:nvPr/>
        </p:nvSpPr>
        <p:spPr>
          <a:xfrm>
            <a:off x="884297" y="1235574"/>
            <a:ext cx="944503" cy="70461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7" name="TextBox 27">
            <a:hlinkClick r:id="" action="ppaction://noaction"/>
            <a:extLst>
              <a:ext uri="{FF2B5EF4-FFF2-40B4-BE49-F238E27FC236}">
                <a16:creationId xmlns:a16="http://schemas.microsoft.com/office/drawing/2014/main" id="{10328FB5-09DF-4DD4-A3B7-005FBE12AC2B}"/>
              </a:ext>
            </a:extLst>
          </p:cNvPr>
          <p:cNvSpPr txBox="1"/>
          <p:nvPr/>
        </p:nvSpPr>
        <p:spPr>
          <a:xfrm>
            <a:off x="2201956" y="2134145"/>
            <a:ext cx="187971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বায়োস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0">
            <a:hlinkClick r:id="" action="ppaction://noaction"/>
            <a:extLst>
              <a:ext uri="{FF2B5EF4-FFF2-40B4-BE49-F238E27FC236}">
                <a16:creationId xmlns:a16="http://schemas.microsoft.com/office/drawing/2014/main" id="{AC18CD86-71C0-4073-9C81-DACF54DDF946}"/>
              </a:ext>
            </a:extLst>
          </p:cNvPr>
          <p:cNvSpPr txBox="1"/>
          <p:nvPr/>
        </p:nvSpPr>
        <p:spPr>
          <a:xfrm>
            <a:off x="4531403" y="2143143"/>
            <a:ext cx="198241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1">
            <a:hlinkClick r:id="" action="ppaction://noaction"/>
            <a:extLst>
              <a:ext uri="{FF2B5EF4-FFF2-40B4-BE49-F238E27FC236}">
                <a16:creationId xmlns:a16="http://schemas.microsoft.com/office/drawing/2014/main" id="{242D69ED-C62C-4C70-B712-EA832A70EDAD}"/>
              </a:ext>
            </a:extLst>
          </p:cNvPr>
          <p:cNvSpPr txBox="1"/>
          <p:nvPr/>
        </p:nvSpPr>
        <p:spPr>
          <a:xfrm>
            <a:off x="9753765" y="2134690"/>
            <a:ext cx="18026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র‌্যাম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2">
            <a:hlinkClick r:id="" action="ppaction://noaction"/>
            <a:extLst>
              <a:ext uri="{FF2B5EF4-FFF2-40B4-BE49-F238E27FC236}">
                <a16:creationId xmlns:a16="http://schemas.microsoft.com/office/drawing/2014/main" id="{7FC4853C-82FA-41FF-BA0D-20F868811D43}"/>
              </a:ext>
            </a:extLst>
          </p:cNvPr>
          <p:cNvSpPr txBox="1"/>
          <p:nvPr/>
        </p:nvSpPr>
        <p:spPr>
          <a:xfrm>
            <a:off x="6968051" y="2143143"/>
            <a:ext cx="233598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000" kern="1200" dirty="0" err="1">
                <a:solidFill>
                  <a:schemeClr val="dk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হার্ডডিস্ক</a:t>
            </a:r>
            <a:endParaRPr lang="en-US" sz="20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070D9BC4-F272-4C0C-91E9-AF4889998CF0}"/>
              </a:ext>
            </a:extLst>
          </p:cNvPr>
          <p:cNvSpPr/>
          <p:nvPr/>
        </p:nvSpPr>
        <p:spPr>
          <a:xfrm>
            <a:off x="884297" y="1992140"/>
            <a:ext cx="1240025" cy="704617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CBB8736-F3F5-485B-9555-0349E0614495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64370-DC4B-4370-961C-1008E1D0A00C}"/>
              </a:ext>
            </a:extLst>
          </p:cNvPr>
          <p:cNvSpPr/>
          <p:nvPr/>
        </p:nvSpPr>
        <p:spPr>
          <a:xfrm>
            <a:off x="2034294" y="3072824"/>
            <a:ext cx="94436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মেমোরীকে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505CE2BB-B559-492A-B62D-EE50F66EC8F7}"/>
              </a:ext>
            </a:extLst>
          </p:cNvPr>
          <p:cNvSpPr/>
          <p:nvPr/>
        </p:nvSpPr>
        <p:spPr>
          <a:xfrm>
            <a:off x="884297" y="3056724"/>
            <a:ext cx="944503" cy="70461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15" name="TextBox 27">
            <a:hlinkClick r:id="" action="ppaction://noaction"/>
            <a:extLst>
              <a:ext uri="{FF2B5EF4-FFF2-40B4-BE49-F238E27FC236}">
                <a16:creationId xmlns:a16="http://schemas.microsoft.com/office/drawing/2014/main" id="{ECF78C3A-E154-4BF2-9892-D3B9EE6A7F13}"/>
              </a:ext>
            </a:extLst>
          </p:cNvPr>
          <p:cNvSpPr txBox="1"/>
          <p:nvPr/>
        </p:nvSpPr>
        <p:spPr>
          <a:xfrm>
            <a:off x="2201956" y="3955295"/>
            <a:ext cx="187971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বায়োস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30">
            <a:hlinkClick r:id="" action="ppaction://noaction"/>
            <a:extLst>
              <a:ext uri="{FF2B5EF4-FFF2-40B4-BE49-F238E27FC236}">
                <a16:creationId xmlns:a16="http://schemas.microsoft.com/office/drawing/2014/main" id="{62429954-1C05-492C-B276-C9452D32E18D}"/>
              </a:ext>
            </a:extLst>
          </p:cNvPr>
          <p:cNvSpPr txBox="1"/>
          <p:nvPr/>
        </p:nvSpPr>
        <p:spPr>
          <a:xfrm>
            <a:off x="4418382" y="3964293"/>
            <a:ext cx="198241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31">
            <a:hlinkClick r:id="" action="ppaction://noaction"/>
            <a:extLst>
              <a:ext uri="{FF2B5EF4-FFF2-40B4-BE49-F238E27FC236}">
                <a16:creationId xmlns:a16="http://schemas.microsoft.com/office/drawing/2014/main" id="{D49A6C29-DACF-49A1-B935-C9332422AFF0}"/>
              </a:ext>
            </a:extLst>
          </p:cNvPr>
          <p:cNvSpPr txBox="1"/>
          <p:nvPr/>
        </p:nvSpPr>
        <p:spPr>
          <a:xfrm>
            <a:off x="6847792" y="3955295"/>
            <a:ext cx="18026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র‌্যাম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32">
            <a:hlinkClick r:id="" action="ppaction://noaction"/>
            <a:extLst>
              <a:ext uri="{FF2B5EF4-FFF2-40B4-BE49-F238E27FC236}">
                <a16:creationId xmlns:a16="http://schemas.microsoft.com/office/drawing/2014/main" id="{699FA2DE-20BF-4350-A105-3B43DB859D2A}"/>
              </a:ext>
            </a:extLst>
          </p:cNvPr>
          <p:cNvSpPr txBox="1"/>
          <p:nvPr/>
        </p:nvSpPr>
        <p:spPr>
          <a:xfrm>
            <a:off x="9140402" y="3964293"/>
            <a:ext cx="233598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সিপিইউ</a:t>
            </a:r>
            <a:r>
              <a:rPr lang="bn-BD" sz="20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9" name="Right Arrow 5">
            <a:extLst>
              <a:ext uri="{FF2B5EF4-FFF2-40B4-BE49-F238E27FC236}">
                <a16:creationId xmlns:a16="http://schemas.microsoft.com/office/drawing/2014/main" id="{B975620F-966C-446E-BEF2-290D923076BC}"/>
              </a:ext>
            </a:extLst>
          </p:cNvPr>
          <p:cNvSpPr/>
          <p:nvPr/>
        </p:nvSpPr>
        <p:spPr>
          <a:xfrm>
            <a:off x="884297" y="3813290"/>
            <a:ext cx="1240025" cy="704617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6E37B9-6BE9-4F87-9A85-A3482A368A16}"/>
              </a:ext>
            </a:extLst>
          </p:cNvPr>
          <p:cNvSpPr/>
          <p:nvPr/>
        </p:nvSpPr>
        <p:spPr>
          <a:xfrm>
            <a:off x="2032708" y="5091031"/>
            <a:ext cx="94436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পঠন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দ্রুত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ight Arrow 3">
            <a:extLst>
              <a:ext uri="{FF2B5EF4-FFF2-40B4-BE49-F238E27FC236}">
                <a16:creationId xmlns:a16="http://schemas.microsoft.com/office/drawing/2014/main" id="{E718D860-D704-49C0-B6CC-8EDD74D4B732}"/>
              </a:ext>
            </a:extLst>
          </p:cNvPr>
          <p:cNvSpPr/>
          <p:nvPr/>
        </p:nvSpPr>
        <p:spPr>
          <a:xfrm>
            <a:off x="884297" y="4895012"/>
            <a:ext cx="944503" cy="70461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23" name="TextBox 27">
            <a:hlinkClick r:id="" action="ppaction://noaction"/>
            <a:extLst>
              <a:ext uri="{FF2B5EF4-FFF2-40B4-BE49-F238E27FC236}">
                <a16:creationId xmlns:a16="http://schemas.microsoft.com/office/drawing/2014/main" id="{578F7F97-A8F8-41CE-867D-BF4BAC8E9E8E}"/>
              </a:ext>
            </a:extLst>
          </p:cNvPr>
          <p:cNvSpPr txBox="1"/>
          <p:nvPr/>
        </p:nvSpPr>
        <p:spPr>
          <a:xfrm>
            <a:off x="2201956" y="5793583"/>
            <a:ext cx="187971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রম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30">
            <a:hlinkClick r:id="" action="ppaction://noaction"/>
            <a:extLst>
              <a:ext uri="{FF2B5EF4-FFF2-40B4-BE49-F238E27FC236}">
                <a16:creationId xmlns:a16="http://schemas.microsoft.com/office/drawing/2014/main" id="{65104836-B763-4CE7-B992-DE97BDBE82EE}"/>
              </a:ext>
            </a:extLst>
          </p:cNvPr>
          <p:cNvSpPr txBox="1"/>
          <p:nvPr/>
        </p:nvSpPr>
        <p:spPr>
          <a:xfrm>
            <a:off x="4418382" y="5802581"/>
            <a:ext cx="198241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1200" dirty="0" err="1">
                <a:solidFill>
                  <a:schemeClr val="dk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পাঞ্চ</a:t>
            </a:r>
            <a:r>
              <a:rPr lang="en-US" sz="2000" kern="1200" dirty="0">
                <a:solidFill>
                  <a:schemeClr val="dk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solidFill>
                  <a:schemeClr val="dk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কার্ড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31">
            <a:hlinkClick r:id="" action="ppaction://noaction"/>
            <a:extLst>
              <a:ext uri="{FF2B5EF4-FFF2-40B4-BE49-F238E27FC236}">
                <a16:creationId xmlns:a16="http://schemas.microsoft.com/office/drawing/2014/main" id="{D5761B33-689F-48BE-92EC-1764A51BA011}"/>
              </a:ext>
            </a:extLst>
          </p:cNvPr>
          <p:cNvSpPr txBox="1"/>
          <p:nvPr/>
        </p:nvSpPr>
        <p:spPr>
          <a:xfrm>
            <a:off x="6847792" y="5793583"/>
            <a:ext cx="18026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anose="02000000000000000000" pitchFamily="2" charset="0"/>
                <a:cs typeface="NikoshBAN" pitchFamily="2" charset="0"/>
              </a:rPr>
              <a:t>র‌্যাম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32">
            <a:hlinkClick r:id="" action="ppaction://noaction"/>
            <a:extLst>
              <a:ext uri="{FF2B5EF4-FFF2-40B4-BE49-F238E27FC236}">
                <a16:creationId xmlns:a16="http://schemas.microsoft.com/office/drawing/2014/main" id="{C09AC217-59D0-48B8-9B5F-5142118798F6}"/>
              </a:ext>
            </a:extLst>
          </p:cNvPr>
          <p:cNvSpPr txBox="1"/>
          <p:nvPr/>
        </p:nvSpPr>
        <p:spPr>
          <a:xfrm>
            <a:off x="9140402" y="5802581"/>
            <a:ext cx="233598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endParaRPr lang="en-US" sz="20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7" name="Right Arrow 5">
            <a:extLst>
              <a:ext uri="{FF2B5EF4-FFF2-40B4-BE49-F238E27FC236}">
                <a16:creationId xmlns:a16="http://schemas.microsoft.com/office/drawing/2014/main" id="{4145FCED-EB7F-4464-BDC8-F464F4EE26FA}"/>
              </a:ext>
            </a:extLst>
          </p:cNvPr>
          <p:cNvSpPr/>
          <p:nvPr/>
        </p:nvSpPr>
        <p:spPr>
          <a:xfrm>
            <a:off x="884297" y="5651578"/>
            <a:ext cx="1240025" cy="704617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F2C6F0-EA5D-467D-98E5-9D8D9B30F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42" y="2083152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4B6FBF-7285-4F01-A0D1-220AF2654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7" y="2089832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B99CCF-4963-4C63-99FB-F430528E7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58" y="2098830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2D6A0A-5226-474F-B5B6-B75AE53AC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14" y="2097731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678988-F1CF-49B4-9219-E84635DEE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66" y="3919980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9FACCE-DB63-4E4B-9B18-C0013C026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3" y="3919980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B9B23F-8FD5-43CA-98FD-1D83C6725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0" y="3964941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20F165-C41E-43BB-B004-FFA9F1543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21" y="3946510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6F1B0F-D851-4437-A33F-C2DAC23E04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29" y="5741229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E4853D-E9B3-4BB3-950A-182B6F47A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6" y="5758268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2AC13E-4D30-4026-AA6D-F4B46CCD6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0" y="5790589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424BF7-27D2-4B5A-A948-20D4834C1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21" y="5790589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1D57-4BA0-46F0-AC32-6A0E6EAF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68923"/>
            <a:ext cx="8596668" cy="109259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বাড়ীর</a:t>
            </a:r>
            <a:r>
              <a:rPr lang="en-US" sz="6000" dirty="0"/>
              <a:t> </a:t>
            </a:r>
            <a:r>
              <a:rPr lang="en-US" sz="6000" dirty="0" err="1"/>
              <a:t>কাজ</a:t>
            </a: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FC761-250F-4269-8BA4-2B5F3304C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61446" y="1822377"/>
            <a:ext cx="5469108" cy="371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F38F683-2306-437D-897B-5C1228D9FAE6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C4DE2-81A7-4DF4-BE09-4F9D6C94754F}"/>
              </a:ext>
            </a:extLst>
          </p:cNvPr>
          <p:cNvSpPr txBox="1"/>
          <p:nvPr/>
        </p:nvSpPr>
        <p:spPr>
          <a:xfrm>
            <a:off x="661182" y="5794942"/>
            <a:ext cx="1135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প্রাইমারী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মেমোরী</a:t>
            </a:r>
            <a:r>
              <a:rPr lang="as-IN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সেকেন্ডারী মেমোরী এর মধ্যে পার্থক্য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লিখে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আনবে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83BB61-BFE1-40F6-95DD-DF518A32DFFD}"/>
              </a:ext>
            </a:extLst>
          </p:cNvPr>
          <p:cNvSpPr txBox="1"/>
          <p:nvPr/>
        </p:nvSpPr>
        <p:spPr>
          <a:xfrm>
            <a:off x="3444828" y="3713335"/>
            <a:ext cx="4983481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7FE64-B244-4742-9031-4E6C37ACE44C}"/>
              </a:ext>
            </a:extLst>
          </p:cNvPr>
          <p:cNvSpPr txBox="1"/>
          <p:nvPr/>
        </p:nvSpPr>
        <p:spPr>
          <a:xfrm>
            <a:off x="4225527" y="1348836"/>
            <a:ext cx="374094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\Desktop\maria\Clipart_Rose_PNG_Picture.png">
            <a:extLst>
              <a:ext uri="{FF2B5EF4-FFF2-40B4-BE49-F238E27FC236}">
                <a16:creationId xmlns:a16="http://schemas.microsoft.com/office/drawing/2014/main" id="{EA53A17C-BB11-4F7C-AD1E-7C3DBAE5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13059" y="2655796"/>
            <a:ext cx="1883791" cy="3105150"/>
          </a:xfrm>
          <a:prstGeom prst="rect">
            <a:avLst/>
          </a:prstGeom>
          <a:noFill/>
        </p:spPr>
      </p:pic>
      <p:pic>
        <p:nvPicPr>
          <p:cNvPr id="7" name="Picture 2" descr="C:\Users\mr\Desktop\maria\Clipart_Rose_PNG_Picture.png">
            <a:extLst>
              <a:ext uri="{FF2B5EF4-FFF2-40B4-BE49-F238E27FC236}">
                <a16:creationId xmlns:a16="http://schemas.microsoft.com/office/drawing/2014/main" id="{22EB81EF-C45A-4136-B980-EF6E8C70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383" y="2655796"/>
            <a:ext cx="1883791" cy="3105150"/>
          </a:xfrm>
          <a:prstGeom prst="rect">
            <a:avLst/>
          </a:prstGeom>
          <a:noFill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EBB1CAB-47A1-4A3C-B3EE-2B70D8449D7B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9B2E97C8-9D11-4307-B5A9-CBC9D2D3134A}"/>
              </a:ext>
            </a:extLst>
          </p:cNvPr>
          <p:cNvSpPr/>
          <p:nvPr/>
        </p:nvSpPr>
        <p:spPr>
          <a:xfrm>
            <a:off x="530579" y="643468"/>
            <a:ext cx="3719688" cy="1320801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FBFE3CB-6DC6-4822-AECB-72061C19640D}"/>
              </a:ext>
            </a:extLst>
          </p:cNvPr>
          <p:cNvSpPr/>
          <p:nvPr/>
        </p:nvSpPr>
        <p:spPr>
          <a:xfrm flipH="1">
            <a:off x="8274759" y="643468"/>
            <a:ext cx="3358443" cy="1320801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7E961D-B80A-4E67-8578-85FB5F844437}"/>
              </a:ext>
            </a:extLst>
          </p:cNvPr>
          <p:cNvSpPr/>
          <p:nvPr/>
        </p:nvSpPr>
        <p:spPr>
          <a:xfrm>
            <a:off x="4250268" y="304800"/>
            <a:ext cx="4024491" cy="19529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56EED52-9794-42EE-9EBE-0755ACC67FD9}"/>
              </a:ext>
            </a:extLst>
          </p:cNvPr>
          <p:cNvSpPr txBox="1"/>
          <p:nvPr/>
        </p:nvSpPr>
        <p:spPr>
          <a:xfrm>
            <a:off x="4722990" y="2387162"/>
            <a:ext cx="60691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সারওয়ার্দী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আজম</a:t>
            </a:r>
            <a:endParaRPr lang="en-US" sz="40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defRPr/>
            </a:pP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4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সিংড়া</a:t>
            </a:r>
            <a:r>
              <a:rPr lang="en-US" sz="4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০১৭১৩৯৩৬৯০৫</a:t>
            </a:r>
          </a:p>
          <a:p>
            <a:pPr>
              <a:defRPr/>
            </a:pP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4"/>
              </a:rPr>
              <a:t>wtcazam@gmail.com</a:t>
            </a:r>
            <a:endParaRPr lang="en-US" sz="2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Web: http://twc.edu.bd/</a:t>
            </a:r>
            <a:endParaRPr lang="en-US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E1F8C-862C-4259-94DB-419599493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9" y="2489410"/>
            <a:ext cx="3021611" cy="3827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73B99DAA-56F2-497D-9E0F-0E04E8AC178D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232EDD-B12F-4E6D-9207-C0615D4724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064456" y="-448751"/>
            <a:ext cx="14062826" cy="7801801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90E90CD-DF1B-4E86-B6F1-57590E6AF283}"/>
              </a:ext>
            </a:extLst>
          </p:cNvPr>
          <p:cNvSpPr txBox="1"/>
          <p:nvPr/>
        </p:nvSpPr>
        <p:spPr>
          <a:xfrm>
            <a:off x="4559105" y="2569340"/>
            <a:ext cx="64840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সেকেন্ডারী মেমোরী এর মধ্যে পার্থক্য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: ৪.2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4D639-814A-4DE7-8E38-A218B672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106" y="2569340"/>
            <a:ext cx="2995460" cy="38470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DAA19F63-38AE-441E-89CE-33DF05AF9948}"/>
              </a:ext>
            </a:extLst>
          </p:cNvPr>
          <p:cNvSpPr/>
          <p:nvPr/>
        </p:nvSpPr>
        <p:spPr>
          <a:xfrm>
            <a:off x="3533246" y="441623"/>
            <a:ext cx="4867423" cy="17865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11206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8AB6BFE-B775-45D5-8CC5-C3C342F8180D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blipFill>
            <a:blip r:embed="rId2">
              <a:alphaModFix amt="5000"/>
            </a:blip>
            <a:stretch>
              <a:fillRect/>
            </a:stretch>
          </a:blipFill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Arrow 1">
            <a:extLst>
              <a:ext uri="{FF2B5EF4-FFF2-40B4-BE49-F238E27FC236}">
                <a16:creationId xmlns:a16="http://schemas.microsoft.com/office/drawing/2014/main" id="{9E74439A-4044-445F-9CA6-55E88D8D279D}"/>
              </a:ext>
            </a:extLst>
          </p:cNvPr>
          <p:cNvSpPr/>
          <p:nvPr/>
        </p:nvSpPr>
        <p:spPr>
          <a:xfrm>
            <a:off x="2037052" y="2184721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56810923-91EE-4A5E-8A73-B78007451F55}"/>
              </a:ext>
            </a:extLst>
          </p:cNvPr>
          <p:cNvSpPr/>
          <p:nvPr/>
        </p:nvSpPr>
        <p:spPr>
          <a:xfrm>
            <a:off x="4731553" y="1041721"/>
            <a:ext cx="234791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83C94A0E-3E28-4CE7-8A5F-ADEC1066FDB1}"/>
              </a:ext>
            </a:extLst>
          </p:cNvPr>
          <p:cNvSpPr/>
          <p:nvPr/>
        </p:nvSpPr>
        <p:spPr>
          <a:xfrm>
            <a:off x="1943100" y="309912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0C7665A-BA64-464B-B997-F03B328DBA87}"/>
              </a:ext>
            </a:extLst>
          </p:cNvPr>
          <p:cNvSpPr txBox="1"/>
          <p:nvPr/>
        </p:nvSpPr>
        <p:spPr>
          <a:xfrm>
            <a:off x="2857499" y="3175321"/>
            <a:ext cx="862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সেকেন্ডারী মেমোরী এর মধ্যে পার্থক্য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নির্ণয়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itchFamily="2" charset="0"/>
              </a:rPr>
              <a:t>করতে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পারবে,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6CA37B83-043C-4BC9-B0DA-083424E3C4BC}"/>
              </a:ext>
            </a:extLst>
          </p:cNvPr>
          <p:cNvSpPr/>
          <p:nvPr/>
        </p:nvSpPr>
        <p:spPr>
          <a:xfrm>
            <a:off x="1790700" y="416592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D99CB7-9A4B-4B72-8775-DB5B66F6FBDB}"/>
              </a:ext>
            </a:extLst>
          </p:cNvPr>
          <p:cNvSpPr txBox="1"/>
          <p:nvPr/>
        </p:nvSpPr>
        <p:spPr>
          <a:xfrm>
            <a:off x="2705100" y="4242121"/>
            <a:ext cx="877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সেকেন্ডারী মেমোরী এর মধ্যে পার্থক্য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বে,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A46D4516-E821-49AE-B8C8-DD4805BBF505}"/>
              </a:ext>
            </a:extLst>
          </p:cNvPr>
          <p:cNvSpPr/>
          <p:nvPr/>
        </p:nvSpPr>
        <p:spPr>
          <a:xfrm>
            <a:off x="1714500" y="515652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3D865F6-1B0C-4B66-AF53-7AADAB9EE793}"/>
              </a:ext>
            </a:extLst>
          </p:cNvPr>
          <p:cNvSpPr txBox="1"/>
          <p:nvPr/>
        </p:nvSpPr>
        <p:spPr>
          <a:xfrm>
            <a:off x="2628900" y="5232721"/>
            <a:ext cx="877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সেকেন্ডারী মেমোরী এর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9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CD13-3858-465F-B63C-9AD4996A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924" y="827316"/>
            <a:ext cx="4896152" cy="6386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চিত্রগুলো</a:t>
            </a:r>
            <a:r>
              <a:rPr lang="en-US" dirty="0"/>
              <a:t> </a:t>
            </a:r>
            <a:r>
              <a:rPr lang="en-US" dirty="0" err="1"/>
              <a:t>লক্ষ্য</a:t>
            </a:r>
            <a:r>
              <a:rPr lang="en-US" dirty="0"/>
              <a:t> </a:t>
            </a:r>
            <a:r>
              <a:rPr lang="en-US" dirty="0" err="1"/>
              <a:t>কর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82CA3-93DE-4BE4-8CC8-48F898020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424" y="1924051"/>
            <a:ext cx="5715000" cy="300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7D1E1-E25F-4CF2-B85D-51CC0CB6F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92685" y="1828800"/>
            <a:ext cx="4608891" cy="32004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E95D422-CB73-4D14-B62C-C780E32E0C24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A3AA0-4EF9-44A8-9846-70B1DCAE2864}"/>
              </a:ext>
            </a:extLst>
          </p:cNvPr>
          <p:cNvSpPr txBox="1"/>
          <p:nvPr/>
        </p:nvSpPr>
        <p:spPr>
          <a:xfrm>
            <a:off x="1854293" y="5233181"/>
            <a:ext cx="358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(RAM)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A043F-172B-40A7-95E2-853CFC1A2078}"/>
              </a:ext>
            </a:extLst>
          </p:cNvPr>
          <p:cNvSpPr txBox="1"/>
          <p:nvPr/>
        </p:nvSpPr>
        <p:spPr>
          <a:xfrm>
            <a:off x="7526216" y="5233181"/>
            <a:ext cx="358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(ROM)</a:t>
            </a:r>
          </a:p>
        </p:txBody>
      </p:sp>
    </p:spTree>
    <p:extLst>
      <p:ext uri="{BB962C8B-B14F-4D97-AF65-F5344CB8AC3E}">
        <p14:creationId xmlns:p14="http://schemas.microsoft.com/office/powerpoint/2010/main" val="4032771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FA2E3-1663-4212-BDAD-920942CCFB62}"/>
              </a:ext>
            </a:extLst>
          </p:cNvPr>
          <p:cNvSpPr txBox="1"/>
          <p:nvPr/>
        </p:nvSpPr>
        <p:spPr>
          <a:xfrm>
            <a:off x="3277772" y="694565"/>
            <a:ext cx="6133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8B5CB-43CD-4771-853A-4816F1C9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1277" y="2449462"/>
            <a:ext cx="4601847" cy="325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D2A888-9215-4A67-86A5-276432F6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9624" y="2449462"/>
            <a:ext cx="4601847" cy="3253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0537D2-3A9F-412A-BD30-54FEAED6F1CA}"/>
              </a:ext>
            </a:extLst>
          </p:cNvPr>
          <p:cNvSpPr txBox="1"/>
          <p:nvPr/>
        </p:nvSpPr>
        <p:spPr>
          <a:xfrm>
            <a:off x="1012875" y="6163435"/>
            <a:ext cx="472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সেকেন্ডারী মেমোরী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(Hard Disk)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CB330-81AC-4B2F-B372-EB6027463DB6}"/>
              </a:ext>
            </a:extLst>
          </p:cNvPr>
          <p:cNvSpPr txBox="1"/>
          <p:nvPr/>
        </p:nvSpPr>
        <p:spPr>
          <a:xfrm>
            <a:off x="6458878" y="6163434"/>
            <a:ext cx="508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সেকেন্ডারী মেমোরী</a:t>
            </a:r>
            <a:r>
              <a:rPr lang="en-US" sz="24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(Flash Drive)</a:t>
            </a:r>
            <a:endParaRPr lang="en-US" sz="24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4E32F88D-A50A-498C-84FE-0C99105C2E5F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solidFill>
            <a:schemeClr val="bg2">
              <a:lumMod val="50000"/>
            </a:schemeClr>
          </a:solidFill>
          <a:ln w="7620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04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09B7-8862-43B1-9006-9AE5D398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471271"/>
            <a:ext cx="9766851" cy="7802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প্রাইমারী</a:t>
            </a:r>
            <a:r>
              <a:rPr lang="en-US" sz="28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মেমোরী</a:t>
            </a:r>
            <a:r>
              <a:rPr lang="as-IN" sz="2800" b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ও সেকেন্ডারী মেমোরী এর মধ্যে পার্থক্য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E16E14-8001-4DFE-B940-9B57BA3E2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77745"/>
              </p:ext>
            </p:extLst>
          </p:nvPr>
        </p:nvGraphicFramePr>
        <p:xfrm>
          <a:off x="410818" y="1251529"/>
          <a:ext cx="11370368" cy="5101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53">
                  <a:extLst>
                    <a:ext uri="{9D8B030D-6E8A-4147-A177-3AD203B41FA5}">
                      <a16:colId xmlns:a16="http://schemas.microsoft.com/office/drawing/2014/main" val="3360437419"/>
                    </a:ext>
                  </a:extLst>
                </a:gridCol>
                <a:gridCol w="4953783">
                  <a:extLst>
                    <a:ext uri="{9D8B030D-6E8A-4147-A177-3AD203B41FA5}">
                      <a16:colId xmlns:a16="http://schemas.microsoft.com/office/drawing/2014/main" val="252890378"/>
                    </a:ext>
                  </a:extLst>
                </a:gridCol>
                <a:gridCol w="5793732">
                  <a:extLst>
                    <a:ext uri="{9D8B030D-6E8A-4147-A177-3AD203B41FA5}">
                      <a16:colId xmlns:a16="http://schemas.microsoft.com/office/drawing/2014/main" val="1914674136"/>
                    </a:ext>
                  </a:extLst>
                </a:gridCol>
              </a:tblGrid>
              <a:tr h="41060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as-IN" sz="2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সেকেন্ডারী মেমোরী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98035"/>
                  </a:ext>
                </a:extLst>
              </a:tr>
              <a:tr h="406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CPU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সংযোগ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CPU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সংযোগ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18270"/>
                  </a:ext>
                </a:extLst>
              </a:tr>
              <a:tr h="6742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সাধারনত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চলমান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প্রোগ্রাম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অস্থায়ী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ভাবে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প্রোগ্রাম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প্রসেসিং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স্থায়ীভাবে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5542"/>
                  </a:ext>
                </a:extLst>
              </a:tr>
              <a:tr h="6742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CPU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সংগে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প্রত্যক্ষভাবে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থাকায়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পঠন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লিখন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গতি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দ্রুত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CPU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সংগে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প্রত্যক্ষভাবে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সংযুক্তভাবে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থাকায়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পঠন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লিখন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গতি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ধীর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69512"/>
                  </a:ext>
                </a:extLst>
              </a:tr>
              <a:tr h="7175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উদ্বায়ী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অর্থাৎ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বন্ধ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মুছে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অনুদ্বায়ী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অর্থাৎ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বন্ধ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মুছে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08204"/>
                  </a:ext>
                </a:extLst>
              </a:tr>
              <a:tr h="4467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এক্সেস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টাইম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ধারন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ক্ষমতা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এক্সেস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টাইম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ধারনক্ষমতা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59489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রম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ফার্মওয়ার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স্টোরেজ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মিডিয়াতে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ফার্মওয়ার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11872"/>
                  </a:ext>
                </a:extLst>
              </a:tr>
              <a:tr h="711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প্রািইমারী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মেমোরীতে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সংনরক্ষিত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তথ্যাবলীকে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CPU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মেমোরীতে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তথ্যাবলীকে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CPU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মেমোরীতে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উত্তোলন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অতপর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98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সেমিকন্ডাক্টর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ম্যানেটিক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কোর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পাতলা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ফিল্ম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প্রাইমারী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উদাহরন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ম্যাগনেটিক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টেপ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ম্যাগনেটিক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ড্রাম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হার্ডডিস্ক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ফ্ল্যাশ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কম্প্যাক্ট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ডিস্ক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পাঞ্চ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কার্ড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মেমোরী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71220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02829F3D-854B-461E-B93A-3241628A5EB7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0687-FFBF-4EAC-A173-153053CD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262" y="437074"/>
            <a:ext cx="5587479" cy="689113"/>
          </a:xfrm>
        </p:spPr>
        <p:txBody>
          <a:bodyPr>
            <a:normAutofit/>
          </a:bodyPr>
          <a:lstStyle/>
          <a:p>
            <a:pPr algn="ctr"/>
            <a:r>
              <a:rPr lang="as-IN" sz="26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as-IN" sz="26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সেকেন্ডারী মেমোরী এর</a:t>
            </a:r>
            <a:r>
              <a:rPr lang="en-US" sz="26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003591-6317-45E0-A763-264E02D200FD}"/>
              </a:ext>
            </a:extLst>
          </p:cNvPr>
          <p:cNvSpPr txBox="1">
            <a:spLocks/>
          </p:cNvSpPr>
          <p:nvPr/>
        </p:nvSpPr>
        <p:spPr>
          <a:xfrm>
            <a:off x="939427" y="4355063"/>
            <a:ext cx="10959063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কেন্দ্রীয়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প্রক্রিয়াকরণ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CPU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প্রত্যক্ষ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সংযোগ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তবে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CPU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নির্দেশে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সহায়ক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চলাচল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প্রোগ্রাম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ইনপুটকৃত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তথ্যসমূহ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প্রক্রিয়াজাত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তথ্যসমূহ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সেকেন্ডারী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সেকেন্ডারী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ধারনক্ষমতা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অনেকগুন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সেকেন্ডারী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তুলনামূলকভাবে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সেকেন্ডারী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এক্সেস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AD29F-A55C-4138-8A34-3D4DB3B14375}"/>
              </a:ext>
            </a:extLst>
          </p:cNvPr>
          <p:cNvSpPr txBox="1"/>
          <p:nvPr/>
        </p:nvSpPr>
        <p:spPr>
          <a:xfrm>
            <a:off x="935341" y="3811804"/>
            <a:ext cx="666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সেকেন্ডারী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সমূহঃ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247C5A-915E-4591-8100-3D14A1B10CCA}"/>
              </a:ext>
            </a:extLst>
          </p:cNvPr>
          <p:cNvSpPr txBox="1">
            <a:spLocks/>
          </p:cNvSpPr>
          <p:nvPr/>
        </p:nvSpPr>
        <p:spPr>
          <a:xfrm>
            <a:off x="939427" y="1469391"/>
            <a:ext cx="10959063" cy="219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সাধারনত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CPU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সরাসরি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সংযোগ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প্রয়োজণীয়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প্রোগ্রাম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নিজস্ব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নিয়ন্ত্রণের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প্রোগ্রাম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মিডিয়াতে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ধারন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পড়তে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লিখতে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CPU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লাগে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ধারনক্ষমতা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তুলনামূলকভাবে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স্টোরেজ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মিডিয়ার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চলাচলের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বেশী</a:t>
            </a:r>
            <a:r>
              <a:rPr lang="en-US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633B0-BD59-4673-9F92-96103A3A13BB}"/>
              </a:ext>
            </a:extLst>
          </p:cNvPr>
          <p:cNvSpPr txBox="1"/>
          <p:nvPr/>
        </p:nvSpPr>
        <p:spPr>
          <a:xfrm>
            <a:off x="935340" y="1069281"/>
            <a:ext cx="666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সমূহঃ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67A9EC6-4DCD-4110-B391-B7121EADA417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E8BD927-DC72-4B4D-B4AD-59DEE8DDC0CE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frame">
            <a:avLst>
              <a:gd name="adj1" fmla="val 519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F6DD650-928B-4959-AC91-59192BF02426}"/>
              </a:ext>
            </a:extLst>
          </p:cNvPr>
          <p:cNvSpPr/>
          <p:nvPr/>
        </p:nvSpPr>
        <p:spPr>
          <a:xfrm>
            <a:off x="2362200" y="381000"/>
            <a:ext cx="3200400" cy="633416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9C548-B266-4327-A17C-050E86E0546C}"/>
              </a:ext>
            </a:extLst>
          </p:cNvPr>
          <p:cNvSpPr/>
          <p:nvPr/>
        </p:nvSpPr>
        <p:spPr>
          <a:xfrm>
            <a:off x="6324600" y="457200"/>
            <a:ext cx="251936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৩মি.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03B281B5-DA93-4705-B404-7FDB0EB65CE1}"/>
              </a:ext>
            </a:extLst>
          </p:cNvPr>
          <p:cNvSpPr/>
          <p:nvPr/>
        </p:nvSpPr>
        <p:spPr>
          <a:xfrm>
            <a:off x="1104900" y="4155516"/>
            <a:ext cx="28575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EF30C-C967-41E3-863D-EBAA031BDCB0}"/>
              </a:ext>
            </a:extLst>
          </p:cNvPr>
          <p:cNvSpPr txBox="1"/>
          <p:nvPr/>
        </p:nvSpPr>
        <p:spPr>
          <a:xfrm>
            <a:off x="4076699" y="1948934"/>
            <a:ext cx="744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দুইটি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 মেমোরী ও সেকেন্ডারী মেমোরী এর মধ্যে পার্থক্য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1B1DB6F8-944A-4F5E-BB2F-5A04D9526C74}"/>
              </a:ext>
            </a:extLst>
          </p:cNvPr>
          <p:cNvSpPr/>
          <p:nvPr/>
        </p:nvSpPr>
        <p:spPr>
          <a:xfrm>
            <a:off x="990600" y="1676400"/>
            <a:ext cx="29718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55B9E-E595-43E9-BDD7-F7C5ACD4981D}"/>
              </a:ext>
            </a:extLst>
          </p:cNvPr>
          <p:cNvSpPr txBox="1"/>
          <p:nvPr/>
        </p:nvSpPr>
        <p:spPr>
          <a:xfrm>
            <a:off x="4076699" y="3224216"/>
            <a:ext cx="713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ধারনক্ষমতা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মেমোরীর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4C1FF13-3385-445E-A20E-66EDE53612E1}"/>
              </a:ext>
            </a:extLst>
          </p:cNvPr>
          <p:cNvSpPr/>
          <p:nvPr/>
        </p:nvSpPr>
        <p:spPr>
          <a:xfrm>
            <a:off x="1143000" y="2947984"/>
            <a:ext cx="28194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93E30-1498-47BF-9C99-B74768792E6D}"/>
              </a:ext>
            </a:extLst>
          </p:cNvPr>
          <p:cNvSpPr txBox="1"/>
          <p:nvPr/>
        </p:nvSpPr>
        <p:spPr>
          <a:xfrm>
            <a:off x="4076700" y="4443416"/>
            <a:ext cx="689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২টি 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প্রাইমারী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as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সেকেন্ডারী মেমোরী এর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বৈশিষ্ঠ্য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8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659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NikoshBAN</vt:lpstr>
      <vt:lpstr>Nirmala UI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নিচের চিত্রগুলো লক্ষ্য কর</vt:lpstr>
      <vt:lpstr>PowerPoint Presentation</vt:lpstr>
      <vt:lpstr>প্রাইমারী মেমোরী ও সেকেন্ডারী মেমোরী এর মধ্যে পার্থক্য</vt:lpstr>
      <vt:lpstr>প্রাইমারী মেমোরী ও সেকেন্ডারী মেমোরী এর বৈশিষ্ঠ্য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Sumon</cp:lastModifiedBy>
  <cp:revision>60</cp:revision>
  <dcterms:created xsi:type="dcterms:W3CDTF">2020-11-29T06:22:01Z</dcterms:created>
  <dcterms:modified xsi:type="dcterms:W3CDTF">2020-11-30T14:15:15Z</dcterms:modified>
</cp:coreProperties>
</file>