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3" r:id="rId12"/>
    <p:sldId id="265" r:id="rId13"/>
    <p:sldId id="267" r:id="rId14"/>
    <p:sldId id="268" r:id="rId15"/>
    <p:sldId id="269" r:id="rId16"/>
    <p:sldId id="270" r:id="rId17"/>
    <p:sldId id="272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FF3300"/>
    <a:srgbClr val="FF0000"/>
    <a:srgbClr val="FF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32E2F-415D-4412-AA50-3AC28D3DA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2F19A-F7CD-4C31-BD58-3D14F9BF2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7FE5E-9670-41AC-BF1F-372F50A9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88-5DD5-4AC4-95F1-6EAAD4007EF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3CA86-200C-4EA4-B823-871A15DE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1A46D-9132-4EDB-B3D8-91CB541A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6411-74B1-44A4-9FA4-22A796B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4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E8D62-D1AC-4503-BEA8-EC22EDD4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7887B2-346F-4F08-8E44-922F0D67D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8C324-475F-4289-954F-4BD1679E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88-5DD5-4AC4-95F1-6EAAD4007EF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755E1-FB60-4DBB-AA56-136180786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2CF62-8592-4880-B1B3-70EECA29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6411-74B1-44A4-9FA4-22A796B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7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0A5CC8-8B27-40FF-B408-9050B3B380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C0698-8724-4190-A809-48E6DF7C5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E0B18-800B-4D29-8FBF-510B2690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88-5DD5-4AC4-95F1-6EAAD4007EF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F398C-71CB-4BB3-B0A0-A7379D95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2BB2-5781-42E2-942D-27D8571F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6411-74B1-44A4-9FA4-22A796B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9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D312-B252-4A59-89D4-9017C5C2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0B184-9C9B-4721-8A23-99AD709CF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7837A-AAE0-48EC-BB8A-B066D9A0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88-5DD5-4AC4-95F1-6EAAD4007EF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6A58B-CC1A-4323-AEE5-B9801EAB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0923F-D459-45B6-8B43-BEFBC9AE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6411-74B1-44A4-9FA4-22A796B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7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64D3-2DE7-4A0F-BBAA-2B5BECEE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FE3BD-338A-4AD1-9681-89D534051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2DE32-CBF1-4D44-BE44-561F835F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88-5DD5-4AC4-95F1-6EAAD4007EF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26507-6725-4EEC-A8D5-7792AD86C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BE5AD-FB3E-41F6-9A8A-A49F2C74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6411-74B1-44A4-9FA4-22A796B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9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DB82-2229-4FF2-843A-734902A8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590FE-E927-444C-8DD8-8B6EFC187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E16AD-2988-4043-B863-1A9F90313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673D3-4320-4B6C-936A-5F2DC5DD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88-5DD5-4AC4-95F1-6EAAD4007EF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4DE14-B2AA-4E93-A16D-01FF805F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05BCE-A02F-46AC-8BF9-1405E1E2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6411-74B1-44A4-9FA4-22A796B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3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F07F-EFA6-42D9-A162-B322D444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06EB5-D6BC-410B-98A6-C7FFA197D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0AAAB-66E7-4F3A-995C-F0DA6F289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098EE-E345-48F3-8AFB-AF2C86DA9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AFFD98-7428-4F0B-A136-FFB25479D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0F2BFE-66E6-47FC-B3BF-CBB186B5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88-5DD5-4AC4-95F1-6EAAD4007EF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3FF66-8597-467A-BB5E-A5320F9E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41B03-8416-4157-8338-2350467B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6411-74B1-44A4-9FA4-22A796B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5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3A447-519C-4AE1-AF1D-ED081E1E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0BB28-EE61-499B-A6A0-B69FC1E4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88-5DD5-4AC4-95F1-6EAAD4007EF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4EB43-6413-469E-AFB7-5850F8F2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FBE66-2006-4715-9DC2-7D083325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6411-74B1-44A4-9FA4-22A796B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2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B8605-F27A-44C8-BB18-FF6AD56C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88-5DD5-4AC4-95F1-6EAAD4007EF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B6961-D274-424D-9D2B-BF29454A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D11C1-E7D0-45E2-AACB-5D046970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6411-74B1-44A4-9FA4-22A796B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3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C4D7-E8EC-469B-89D2-56A90CC39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F74E-3DF1-4B82-A7CF-65AAC2EB8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57194-8A0D-4696-B358-6C4A85860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93123-9B96-4A1D-900A-4432700A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88-5DD5-4AC4-95F1-6EAAD4007EF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877F8-7627-4C23-9909-182557C2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B31BE-F99D-46C9-A4AE-FD798DBB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6411-74B1-44A4-9FA4-22A796B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A4AD-F9F3-4140-AB14-F073C7D5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F130D0-FBC0-4CCF-B2EE-134C81ED6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A9384-129D-4B76-AEC9-04A0FDF59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717BA-D977-4722-9357-B7DF00E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6288-5DD5-4AC4-95F1-6EAAD4007EF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E5089-1FDC-434A-B5BE-8092F479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03082-5A57-4EAC-9451-CD97D17B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6411-74B1-44A4-9FA4-22A796B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06A314-755A-429A-942E-B64C9E28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8B4FF-3E3F-4FA7-9993-40AA095C5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CA6C-510B-4C91-A4E8-006514E59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06288-5DD5-4AC4-95F1-6EAAD4007EF5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75295-5585-420D-AB6E-7E5281DF9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B2EA1-0993-473E-A457-0A5ACEC76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E6411-74B1-44A4-9FA4-22A796B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5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095A32-70A5-4B50-876C-049B7160C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188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73577-60C9-4265-9BC7-025CBE225E28}"/>
              </a:ext>
            </a:extLst>
          </p:cNvPr>
          <p:cNvSpPr/>
          <p:nvPr/>
        </p:nvSpPr>
        <p:spPr>
          <a:xfrm>
            <a:off x="993913" y="768626"/>
            <a:ext cx="10243929" cy="516834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9B3A5C-2B89-48B8-90C0-04F7254582A8}"/>
              </a:ext>
            </a:extLst>
          </p:cNvPr>
          <p:cNvSpPr txBox="1"/>
          <p:nvPr/>
        </p:nvSpPr>
        <p:spPr>
          <a:xfrm>
            <a:off x="2875722" y="1965188"/>
            <a:ext cx="3816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E825-E149-47FA-B028-A2D482C0E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2"/>
          <a:stretch/>
        </p:blipFill>
        <p:spPr>
          <a:xfrm>
            <a:off x="1417983" y="3869635"/>
            <a:ext cx="8998226" cy="1905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3088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95FD31-676B-4237-9ABE-A4150BEE3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0" y="5675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3CDDDB-3D1A-4853-AABF-9A8F641C4FA4}"/>
              </a:ext>
            </a:extLst>
          </p:cNvPr>
          <p:cNvSpPr txBox="1"/>
          <p:nvPr/>
        </p:nvSpPr>
        <p:spPr>
          <a:xfrm>
            <a:off x="1868556" y="345421"/>
            <a:ext cx="397565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 ভেঙ্গে শব্দ তৈরি।</a:t>
            </a:r>
            <a:endParaRPr lang="en-US" sz="3600" b="1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0130A-C67B-4ED4-A5FD-F479C4907F89}"/>
              </a:ext>
            </a:extLst>
          </p:cNvPr>
          <p:cNvSpPr txBox="1"/>
          <p:nvPr/>
        </p:nvSpPr>
        <p:spPr>
          <a:xfrm>
            <a:off x="1724436" y="1710941"/>
            <a:ext cx="821635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4A35D-7390-40C4-8BF6-FF986850ACCB}"/>
              </a:ext>
            </a:extLst>
          </p:cNvPr>
          <p:cNvSpPr txBox="1"/>
          <p:nvPr/>
        </p:nvSpPr>
        <p:spPr>
          <a:xfrm>
            <a:off x="1722783" y="2996618"/>
            <a:ext cx="689113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5F615-2F24-4CB6-9DE2-051FD94420DA}"/>
              </a:ext>
            </a:extLst>
          </p:cNvPr>
          <p:cNvSpPr txBox="1"/>
          <p:nvPr/>
        </p:nvSpPr>
        <p:spPr>
          <a:xfrm>
            <a:off x="1630017" y="4301843"/>
            <a:ext cx="68911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FEF19-BB40-42C3-8FCC-48EE871D211A}"/>
              </a:ext>
            </a:extLst>
          </p:cNvPr>
          <p:cNvSpPr txBox="1"/>
          <p:nvPr/>
        </p:nvSpPr>
        <p:spPr>
          <a:xfrm>
            <a:off x="1671427" y="5587520"/>
            <a:ext cx="689113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D89207-0A15-4BB5-9862-E170906F6C20}"/>
              </a:ext>
            </a:extLst>
          </p:cNvPr>
          <p:cNvSpPr txBox="1"/>
          <p:nvPr/>
        </p:nvSpPr>
        <p:spPr>
          <a:xfrm>
            <a:off x="2915477" y="1740969"/>
            <a:ext cx="795131" cy="646331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F38C4-D823-44DE-8AF6-FD838BF03231}"/>
              </a:ext>
            </a:extLst>
          </p:cNvPr>
          <p:cNvSpPr txBox="1"/>
          <p:nvPr/>
        </p:nvSpPr>
        <p:spPr>
          <a:xfrm>
            <a:off x="4080014" y="1740968"/>
            <a:ext cx="808383" cy="646331"/>
          </a:xfrm>
          <a:prstGeom prst="rect">
            <a:avLst/>
          </a:prstGeom>
          <a:solidFill>
            <a:srgbClr val="00206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1BFF95-B9F6-45C6-921B-4175035B95D4}"/>
              </a:ext>
            </a:extLst>
          </p:cNvPr>
          <p:cNvSpPr txBox="1"/>
          <p:nvPr/>
        </p:nvSpPr>
        <p:spPr>
          <a:xfrm>
            <a:off x="5306667" y="1763691"/>
            <a:ext cx="1543878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উন্মেষ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E61C4B-274E-4306-A9F5-22F2ED22A937}"/>
              </a:ext>
            </a:extLst>
          </p:cNvPr>
          <p:cNvSpPr txBox="1"/>
          <p:nvPr/>
        </p:nvSpPr>
        <p:spPr>
          <a:xfrm>
            <a:off x="2822712" y="2970043"/>
            <a:ext cx="887896" cy="646331"/>
          </a:xfrm>
          <a:prstGeom prst="rect">
            <a:avLst/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024027-5F69-42CD-80C9-3D66E963E997}"/>
              </a:ext>
            </a:extLst>
          </p:cNvPr>
          <p:cNvSpPr txBox="1"/>
          <p:nvPr/>
        </p:nvSpPr>
        <p:spPr>
          <a:xfrm>
            <a:off x="4326834" y="2910653"/>
            <a:ext cx="56156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491E9C-C3ED-4E99-949D-3B76062F1945}"/>
              </a:ext>
            </a:extLst>
          </p:cNvPr>
          <p:cNvSpPr txBox="1"/>
          <p:nvPr/>
        </p:nvSpPr>
        <p:spPr>
          <a:xfrm>
            <a:off x="5844209" y="3057632"/>
            <a:ext cx="2107095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সম্বল,কম্বল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24BD6B-8C78-4117-9065-4963946E0755}"/>
              </a:ext>
            </a:extLst>
          </p:cNvPr>
          <p:cNvSpPr txBox="1"/>
          <p:nvPr/>
        </p:nvSpPr>
        <p:spPr>
          <a:xfrm>
            <a:off x="7214979" y="1715542"/>
            <a:ext cx="1921566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জন্মাষ্টমি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7AE038-12CC-4022-959E-82499A2DA0EF}"/>
              </a:ext>
            </a:extLst>
          </p:cNvPr>
          <p:cNvSpPr txBox="1"/>
          <p:nvPr/>
        </p:nvSpPr>
        <p:spPr>
          <a:xfrm>
            <a:off x="2948605" y="4245809"/>
            <a:ext cx="689113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DE3C40-56B8-4320-8183-F21F7B63B53F}"/>
              </a:ext>
            </a:extLst>
          </p:cNvPr>
          <p:cNvSpPr txBox="1"/>
          <p:nvPr/>
        </p:nvSpPr>
        <p:spPr>
          <a:xfrm>
            <a:off x="4359137" y="4260284"/>
            <a:ext cx="49695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349B2A-FEB5-4D35-96B9-24D7E910BD69}"/>
              </a:ext>
            </a:extLst>
          </p:cNvPr>
          <p:cNvSpPr txBox="1"/>
          <p:nvPr/>
        </p:nvSpPr>
        <p:spPr>
          <a:xfrm>
            <a:off x="5254487" y="4245809"/>
            <a:ext cx="2451652" cy="646331"/>
          </a:xfrm>
          <a:prstGeom prst="rect">
            <a:avLst/>
          </a:prstGeom>
          <a:solidFill>
            <a:srgbClr val="7030A0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 , অন্ন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15A4EA-6F10-4329-B8F7-9C2E3861C2D3}"/>
              </a:ext>
            </a:extLst>
          </p:cNvPr>
          <p:cNvSpPr txBox="1"/>
          <p:nvPr/>
        </p:nvSpPr>
        <p:spPr>
          <a:xfrm>
            <a:off x="3067871" y="5587519"/>
            <a:ext cx="655982" cy="646331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07D2B7-9F69-4064-A9E3-FE3FA1305C7F}"/>
              </a:ext>
            </a:extLst>
          </p:cNvPr>
          <p:cNvSpPr txBox="1"/>
          <p:nvPr/>
        </p:nvSpPr>
        <p:spPr>
          <a:xfrm>
            <a:off x="4406345" y="5587519"/>
            <a:ext cx="655982" cy="646331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3E8E40-F583-4AE3-A825-9D962937D6C2}"/>
              </a:ext>
            </a:extLst>
          </p:cNvPr>
          <p:cNvSpPr txBox="1"/>
          <p:nvPr/>
        </p:nvSpPr>
        <p:spPr>
          <a:xfrm>
            <a:off x="5531954" y="5475884"/>
            <a:ext cx="2637182" cy="646331"/>
          </a:xfrm>
          <a:prstGeom prst="rect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স্মরণ,অবিস্মরণীয়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F7E20-F6FB-4F51-8B26-0419CE24D483}"/>
              </a:ext>
            </a:extLst>
          </p:cNvPr>
          <p:cNvSpPr txBox="1"/>
          <p:nvPr/>
        </p:nvSpPr>
        <p:spPr>
          <a:xfrm>
            <a:off x="6850545" y="516835"/>
            <a:ext cx="1921566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দলে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2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766196-0CE5-4CEE-B54B-2FEF17F17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92765"/>
            <a:ext cx="12085983" cy="6765235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6A487FE3-F166-42C8-8AF1-D3E65BCBD83E}"/>
              </a:ext>
            </a:extLst>
          </p:cNvPr>
          <p:cNvSpPr/>
          <p:nvPr/>
        </p:nvSpPr>
        <p:spPr>
          <a:xfrm rot="291564">
            <a:off x="363294" y="202095"/>
            <a:ext cx="11131826" cy="6546574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1FCD35-6372-40D4-BA1C-9A207A760353}"/>
              </a:ext>
            </a:extLst>
          </p:cNvPr>
          <p:cNvSpPr txBox="1"/>
          <p:nvPr/>
        </p:nvSpPr>
        <p:spPr>
          <a:xfrm>
            <a:off x="1821032" y="1318534"/>
            <a:ext cx="800431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পাঠ্যাংশটুকু আবারও পড়বো তোমরা এবার আমার সাথে সাথে পড়বে।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3861B0-ED36-4337-A685-FB2BF09DE3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1"/>
          <a:stretch/>
        </p:blipFill>
        <p:spPr>
          <a:xfrm>
            <a:off x="3743736" y="2972023"/>
            <a:ext cx="4419603" cy="2832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01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FD810-DF5D-4B65-8C4F-09225181C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40"/>
            <a:ext cx="12298016" cy="7003773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F65E0C62-CC18-47BF-8250-1A1B88D3EA69}"/>
              </a:ext>
            </a:extLst>
          </p:cNvPr>
          <p:cNvSpPr/>
          <p:nvPr/>
        </p:nvSpPr>
        <p:spPr>
          <a:xfrm>
            <a:off x="2703444" y="131440"/>
            <a:ext cx="3220279" cy="1086679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গঠন</a:t>
            </a:r>
            <a:endParaRPr lang="en-US"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66166-5EE2-4037-968E-BFEA4DC2201B}"/>
              </a:ext>
            </a:extLst>
          </p:cNvPr>
          <p:cNvSpPr txBox="1"/>
          <p:nvPr/>
        </p:nvSpPr>
        <p:spPr>
          <a:xfrm>
            <a:off x="1179445" y="2042995"/>
            <a:ext cx="9806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9154A-D6CB-45A6-91E2-F3E1EC3FA1A6}"/>
              </a:ext>
            </a:extLst>
          </p:cNvPr>
          <p:cNvSpPr txBox="1"/>
          <p:nvPr/>
        </p:nvSpPr>
        <p:spPr>
          <a:xfrm>
            <a:off x="854766" y="3154333"/>
            <a:ext cx="1451112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7D8F7-2AFC-4FA1-906E-9937416451EF}"/>
              </a:ext>
            </a:extLst>
          </p:cNvPr>
          <p:cNvSpPr txBox="1"/>
          <p:nvPr/>
        </p:nvSpPr>
        <p:spPr>
          <a:xfrm>
            <a:off x="808385" y="4155919"/>
            <a:ext cx="1351720" cy="646331"/>
          </a:xfrm>
          <a:prstGeom prst="rect">
            <a:avLst/>
          </a:prstGeom>
          <a:solidFill>
            <a:srgbClr val="FF0066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অগ্রদূত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3555BE-DA07-4201-B1E2-DAF84E495D75}"/>
              </a:ext>
            </a:extLst>
          </p:cNvPr>
          <p:cNvSpPr txBox="1"/>
          <p:nvPr/>
        </p:nvSpPr>
        <p:spPr>
          <a:xfrm>
            <a:off x="1046923" y="5242384"/>
            <a:ext cx="1351721" cy="646331"/>
          </a:xfrm>
          <a:prstGeom prst="rect">
            <a:avLst/>
          </a:prstGeom>
          <a:solidFill>
            <a:srgbClr val="D60093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BA0163C-34A2-40A7-9BE1-EB92BE917E0E}"/>
              </a:ext>
            </a:extLst>
          </p:cNvPr>
          <p:cNvSpPr/>
          <p:nvPr/>
        </p:nvSpPr>
        <p:spPr>
          <a:xfrm>
            <a:off x="2398644" y="2186608"/>
            <a:ext cx="556592" cy="2385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06F0316-08B9-4453-8651-9BB762192B6D}"/>
              </a:ext>
            </a:extLst>
          </p:cNvPr>
          <p:cNvSpPr/>
          <p:nvPr/>
        </p:nvSpPr>
        <p:spPr>
          <a:xfrm>
            <a:off x="2305879" y="4327700"/>
            <a:ext cx="583096" cy="2103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1C962F1-E095-46FE-A2D7-9E07BCFF91EB}"/>
              </a:ext>
            </a:extLst>
          </p:cNvPr>
          <p:cNvSpPr/>
          <p:nvPr/>
        </p:nvSpPr>
        <p:spPr>
          <a:xfrm>
            <a:off x="2312506" y="3421899"/>
            <a:ext cx="583097" cy="1872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A19F2B1-A3D3-44E0-AEEF-D0363F98DA1B}"/>
              </a:ext>
            </a:extLst>
          </p:cNvPr>
          <p:cNvSpPr/>
          <p:nvPr/>
        </p:nvSpPr>
        <p:spPr>
          <a:xfrm>
            <a:off x="2504661" y="5521150"/>
            <a:ext cx="689114" cy="2103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99DE2-DCEE-4C68-BDA9-168B0B777C30}"/>
              </a:ext>
            </a:extLst>
          </p:cNvPr>
          <p:cNvSpPr txBox="1"/>
          <p:nvPr/>
        </p:nvSpPr>
        <p:spPr>
          <a:xfrm>
            <a:off x="3193775" y="1699224"/>
            <a:ext cx="73152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সেকালে মেয়েদের ঘরে বন্দি করে রাখা হতো।</a:t>
            </a:r>
            <a:endParaRPr lang="en-US" sz="36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09FD4-33AA-4BE1-8157-61650A119D34}"/>
              </a:ext>
            </a:extLst>
          </p:cNvPr>
          <p:cNvSpPr txBox="1"/>
          <p:nvPr/>
        </p:nvSpPr>
        <p:spPr>
          <a:xfrm>
            <a:off x="3339550" y="2493222"/>
            <a:ext cx="7315200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রোকেয়া মেয়েদের অধিকার প্রতিষ্ঠার জন্য লড়াই করেছিলেন।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0C19C3-F054-4E3A-9C5E-0477F7B78088}"/>
              </a:ext>
            </a:extLst>
          </p:cNvPr>
          <p:cNvSpPr txBox="1"/>
          <p:nvPr/>
        </p:nvSpPr>
        <p:spPr>
          <a:xfrm>
            <a:off x="3286541" y="3801588"/>
            <a:ext cx="6970643" cy="1200329"/>
          </a:xfrm>
          <a:prstGeom prst="rect">
            <a:avLst/>
          </a:prstGeom>
          <a:solidFill>
            <a:srgbClr val="FF000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 নারী জাগরণের অগ্রদূত হিসেবে চিরস্মরণীয় হয়ে আছেন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B0D3DA-7BB1-4B21-9CD2-42B37AC016C5}"/>
              </a:ext>
            </a:extLst>
          </p:cNvPr>
          <p:cNvSpPr txBox="1"/>
          <p:nvPr/>
        </p:nvSpPr>
        <p:spPr>
          <a:xfrm>
            <a:off x="3538332" y="4920985"/>
            <a:ext cx="6970643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সমাজে ছেলেদের তুলনায় মেয়েরা পিছিয়ে আছে ,সে সমাজে উন্নতি হবেনা।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A2B48-0A59-4691-ADB2-839B7951422E}"/>
              </a:ext>
            </a:extLst>
          </p:cNvPr>
          <p:cNvSpPr txBox="1"/>
          <p:nvPr/>
        </p:nvSpPr>
        <p:spPr>
          <a:xfrm>
            <a:off x="7023654" y="243191"/>
            <a:ext cx="2358886" cy="707886"/>
          </a:xfrm>
          <a:prstGeom prst="rect">
            <a:avLst/>
          </a:prstGeom>
          <a:solidFill>
            <a:srgbClr val="D60093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5C7F1-38FC-4A8D-A3A3-BF2EB6E88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41" y="-16351"/>
            <a:ext cx="1215224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3E978B-02C1-4C2B-B266-AEEC4D13DAC9}"/>
              </a:ext>
            </a:extLst>
          </p:cNvPr>
          <p:cNvSpPr txBox="1"/>
          <p:nvPr/>
        </p:nvSpPr>
        <p:spPr>
          <a:xfrm>
            <a:off x="1315276" y="295110"/>
            <a:ext cx="2451653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প্রশ্নোত্তোর লেখ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2886A03-3895-47FD-969F-093B785C0A16}"/>
              </a:ext>
            </a:extLst>
          </p:cNvPr>
          <p:cNvSpPr/>
          <p:nvPr/>
        </p:nvSpPr>
        <p:spPr>
          <a:xfrm>
            <a:off x="7620000" y="245237"/>
            <a:ext cx="2822713" cy="818610"/>
          </a:xfrm>
          <a:prstGeom prst="cloud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4F207-BF71-4D98-BA88-AAD3688AFA14}"/>
              </a:ext>
            </a:extLst>
          </p:cNvPr>
          <p:cNvSpPr txBox="1"/>
          <p:nvPr/>
        </p:nvSpPr>
        <p:spPr>
          <a:xfrm>
            <a:off x="1855305" y="1105507"/>
            <a:ext cx="6109252" cy="646331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ক)সেকালে মেয়েদের অবস্থা কেমন ছিল?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941008-DABE-4E6B-8425-B5CED18BEF37}"/>
              </a:ext>
            </a:extLst>
          </p:cNvPr>
          <p:cNvSpPr txBox="1"/>
          <p:nvPr/>
        </p:nvSpPr>
        <p:spPr>
          <a:xfrm>
            <a:off x="1315276" y="1910242"/>
            <a:ext cx="9071115" cy="1754326"/>
          </a:xfrm>
          <a:prstGeom prst="rect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উত্তরঃসেকালে মেয়েদের স্বাধীনতা ছিলনা, পড়ালেখা করার সুযোগ ছিলনা,ঘরে বন্দি করে রাখা হতো এবং অল্প বয়সে স্বামীর ঘরে চলে যেত।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2F0F2A-5E0C-45E9-B564-F647025BF896}"/>
              </a:ext>
            </a:extLst>
          </p:cNvPr>
          <p:cNvSpPr txBox="1"/>
          <p:nvPr/>
        </p:nvSpPr>
        <p:spPr>
          <a:xfrm>
            <a:off x="1192692" y="3737596"/>
            <a:ext cx="9594575" cy="646331"/>
          </a:xfrm>
          <a:prstGeom prst="rect">
            <a:avLst/>
          </a:prstGeom>
          <a:solidFill>
            <a:srgbClr val="FF00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)ছেলেও মেয়েদের মধ্যে বৈষম্য দেখে রোকেয়া কী মন্তব্য করলেন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FAB21-E555-47DC-99D7-DDDD2DAAE9DF}"/>
              </a:ext>
            </a:extLst>
          </p:cNvPr>
          <p:cNvSpPr txBox="1"/>
          <p:nvPr/>
        </p:nvSpPr>
        <p:spPr>
          <a:xfrm>
            <a:off x="1371597" y="4615359"/>
            <a:ext cx="9236766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উত্তরঃরোকেয়া বললেন। গরুর গারির থাকে দুটি চাকা।গারি চলতে হলে চাকা দুটোকেই সমান ভাবে চলতে হয়।একটা ছোট আরেকটা বড় হলে সেই গারি চলবেনা আর মেয়ে ছেলে হচ্ছে সেরকম।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2EA4D7-8807-4783-A2A7-CCDE15595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0"/>
            <a:ext cx="12099235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8D5D9C-7D6A-40B1-A43B-90E2CB4D16D6}"/>
              </a:ext>
            </a:extLst>
          </p:cNvPr>
          <p:cNvSpPr txBox="1"/>
          <p:nvPr/>
        </p:nvSpPr>
        <p:spPr>
          <a:xfrm>
            <a:off x="1590258" y="1504605"/>
            <a:ext cx="944880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কে প্রথম মেয়েদের অধিকার প্রতিষ্ঠার জন্য লড়াই করেছিলেন?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B72DCC-2886-42AC-8310-F85BDA0EAD28}"/>
              </a:ext>
            </a:extLst>
          </p:cNvPr>
          <p:cNvSpPr txBox="1"/>
          <p:nvPr/>
        </p:nvSpPr>
        <p:spPr>
          <a:xfrm>
            <a:off x="1027043" y="2354540"/>
            <a:ext cx="9746974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উত্তরঃবেগম রোকেয়া সাখাওয়াত হোসেন নারীর অধিকার প্রতিষ্ঠার জন্য লড়াই করেছিলেন।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2E90B8-D57B-4ACB-AC35-D2F028BF8F07}"/>
              </a:ext>
            </a:extLst>
          </p:cNvPr>
          <p:cNvSpPr txBox="1"/>
          <p:nvPr/>
        </p:nvSpPr>
        <p:spPr>
          <a:xfrm>
            <a:off x="1373255" y="3758473"/>
            <a:ext cx="696401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ঘ)‌‌‌‌ কত সালে বেগম রোকেয়া মৃত্যুবরণ করেন?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0EDBDC-B04D-439F-A5A1-9823BDFE200F}"/>
              </a:ext>
            </a:extLst>
          </p:cNvPr>
          <p:cNvSpPr txBox="1"/>
          <p:nvPr/>
        </p:nvSpPr>
        <p:spPr>
          <a:xfrm>
            <a:off x="1590258" y="4718647"/>
            <a:ext cx="9538253" cy="646331"/>
          </a:xfrm>
          <a:prstGeom prst="rect">
            <a:avLst/>
          </a:prstGeom>
          <a:solidFill>
            <a:schemeClr val="accent6"/>
          </a:solidFill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১৯৩২ সালের ৯ই ডিসেম্বর বেগম রোকেয়া মৃত্যুবরণ করেন।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2DB594-BE27-46C5-902C-3DA5D8E4B553}"/>
              </a:ext>
            </a:extLst>
          </p:cNvPr>
          <p:cNvSpPr txBox="1"/>
          <p:nvPr/>
        </p:nvSpPr>
        <p:spPr>
          <a:xfrm>
            <a:off x="6486937" y="644881"/>
            <a:ext cx="1524002" cy="584775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ACF33D-AF9C-4C6F-8A63-18303618F1B5}"/>
              </a:ext>
            </a:extLst>
          </p:cNvPr>
          <p:cNvSpPr txBox="1"/>
          <p:nvPr/>
        </p:nvSpPr>
        <p:spPr>
          <a:xfrm>
            <a:off x="2107097" y="644881"/>
            <a:ext cx="1802294" cy="646331"/>
          </a:xfrm>
          <a:prstGeom prst="rect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প্রশ্নোত্তোর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2EA4D7-8807-4783-A2A7-CCDE15595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0"/>
            <a:ext cx="12099235" cy="68580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C96BFD-E744-4D31-849F-5B385182B152}"/>
              </a:ext>
            </a:extLst>
          </p:cNvPr>
          <p:cNvSpPr txBox="1"/>
          <p:nvPr/>
        </p:nvSpPr>
        <p:spPr>
          <a:xfrm>
            <a:off x="1709532" y="1663698"/>
            <a:ext cx="813683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ঙ) রোকেয়াকে কেন নারী জাগরণের অগ্রদূত বলা হয়?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FB4224-2811-4B88-8817-44F70E5F7BCC}"/>
              </a:ext>
            </a:extLst>
          </p:cNvPr>
          <p:cNvSpPr txBox="1"/>
          <p:nvPr/>
        </p:nvSpPr>
        <p:spPr>
          <a:xfrm>
            <a:off x="1219199" y="2553986"/>
            <a:ext cx="9846365" cy="2308324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উত্তরঃএকসময় মেয়েদের ঘরে বন্দি করে রাখা হতো,লেখা পড়া করতে দিতনা,কোথাও বের হতে দিতনা।রোকেয়া মেয়েদের লেখাপড়ার জন্য স্কুল প্রতিষ্ঠা করেছিলেন।মেয়েদের অধিকার প্রতিষ্ঠার জন্য লড়াই করেছেন।তাই রোকেয়াকে নারী জাগরণের অগ্রদূত বলা হয়।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5EE863-FEE7-49E8-B95E-2ECD4B3B4405}"/>
              </a:ext>
            </a:extLst>
          </p:cNvPr>
          <p:cNvSpPr txBox="1"/>
          <p:nvPr/>
        </p:nvSpPr>
        <p:spPr>
          <a:xfrm>
            <a:off x="4797285" y="709871"/>
            <a:ext cx="1603515" cy="646331"/>
          </a:xfrm>
          <a:prstGeom prst="rect">
            <a:avLst/>
          </a:prstGeom>
          <a:solidFill>
            <a:srgbClr val="660066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E70C5D-3B77-4045-8879-668BB8C06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7"/>
          <a:stretch/>
        </p:blipFill>
        <p:spPr>
          <a:xfrm>
            <a:off x="0" y="0"/>
            <a:ext cx="12324522" cy="672216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DFDD8C-2EBF-4EEE-AECD-E559B7D460CB}"/>
              </a:ext>
            </a:extLst>
          </p:cNvPr>
          <p:cNvSpPr/>
          <p:nvPr/>
        </p:nvSpPr>
        <p:spPr>
          <a:xfrm>
            <a:off x="1258958" y="901148"/>
            <a:ext cx="9316278" cy="4810541"/>
          </a:xfrm>
          <a:prstGeom prst="rect">
            <a:avLst/>
          </a:prstGeom>
          <a:solidFill>
            <a:srgbClr val="FF0000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স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34958-95BE-43E9-A4F0-1CC59A925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92" y="1020417"/>
            <a:ext cx="4568272" cy="4518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546121-3D79-4E08-AC8F-8BD86EFB62D6}"/>
              </a:ext>
            </a:extLst>
          </p:cNvPr>
          <p:cNvSpPr txBox="1"/>
          <p:nvPr/>
        </p:nvSpPr>
        <p:spPr>
          <a:xfrm>
            <a:off x="6607864" y="2833446"/>
            <a:ext cx="3670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কতগুলো কঠিন শব্দ খুজে বের করবে।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B85C609C-05F8-4EC4-AF44-7FB8D44FCB12}"/>
              </a:ext>
            </a:extLst>
          </p:cNvPr>
          <p:cNvSpPr/>
          <p:nvPr/>
        </p:nvSpPr>
        <p:spPr>
          <a:xfrm>
            <a:off x="7031933" y="1146311"/>
            <a:ext cx="2822713" cy="80838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5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E70C5D-3B77-4045-8879-668BB8C06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7"/>
          <a:stretch/>
        </p:blipFill>
        <p:spPr>
          <a:xfrm>
            <a:off x="0" y="0"/>
            <a:ext cx="12192000" cy="672216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A3B82-8D76-4C36-B03A-CB094ECEC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" y="1548207"/>
            <a:ext cx="4943061" cy="4810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28CF2F-8676-4735-BE2B-6132B700849E}"/>
              </a:ext>
            </a:extLst>
          </p:cNvPr>
          <p:cNvSpPr txBox="1"/>
          <p:nvPr/>
        </p:nvSpPr>
        <p:spPr>
          <a:xfrm>
            <a:off x="6977269" y="1703920"/>
            <a:ext cx="3313044" cy="193899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সাথে পাঠে থাকার জন্য সকলকে ধন্যবাদ।</a:t>
            </a:r>
            <a:endParaRPr lang="en-US" sz="4000" b="1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34797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1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D3DF93-B175-4F32-8EA9-A78B85EF7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764"/>
            <a:ext cx="12059479" cy="676523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02C0A5-1949-4D02-A92D-84900F8E9ECC}"/>
              </a:ext>
            </a:extLst>
          </p:cNvPr>
          <p:cNvSpPr txBox="1"/>
          <p:nvPr/>
        </p:nvSpPr>
        <p:spPr>
          <a:xfrm>
            <a:off x="1623391" y="1563756"/>
            <a:ext cx="89452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মমতাজ বেগম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চরমোনাই মাদ্রাসা সরকারী প্রাথমিক সরকারি বিদ্যালয়।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বরিশাল সদর,বরিশাল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5BD73-BFAA-48B9-97A0-22A9A51D47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9" t="6956" r="23044" b="3382"/>
          <a:stretch/>
        </p:blipFill>
        <p:spPr>
          <a:xfrm>
            <a:off x="5009322" y="874643"/>
            <a:ext cx="2698987" cy="250466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3437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BD3310-F57C-4A6D-8680-DEC44BD8A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106017"/>
            <a:ext cx="11794435" cy="6751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DC6126-92DD-44AB-B53E-F0C4FBA59323}"/>
              </a:ext>
            </a:extLst>
          </p:cNvPr>
          <p:cNvSpPr txBox="1"/>
          <p:nvPr/>
        </p:nvSpPr>
        <p:spPr>
          <a:xfrm>
            <a:off x="2166730" y="2020452"/>
            <a:ext cx="4598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IN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</a:p>
          <a:p>
            <a:r>
              <a:rPr lang="bn-IN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IN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পাঠঃমহীয়সী রোকেয়া-৫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354723-486D-488A-98F9-5F1F3D029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7820" r="14189" b="3348"/>
          <a:stretch/>
        </p:blipFill>
        <p:spPr>
          <a:xfrm>
            <a:off x="6433930" y="871330"/>
            <a:ext cx="3094383" cy="408167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48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20F7E5-7509-4547-AA1D-802AC1F19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7530" cy="661946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3E8379-FB11-4CEC-B804-C3DC3841CE49}"/>
              </a:ext>
            </a:extLst>
          </p:cNvPr>
          <p:cNvSpPr txBox="1"/>
          <p:nvPr/>
        </p:nvSpPr>
        <p:spPr>
          <a:xfrm>
            <a:off x="2173354" y="839303"/>
            <a:ext cx="333954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59F18-6AE0-4713-BB02-8B9C55E566F9}"/>
              </a:ext>
            </a:extLst>
          </p:cNvPr>
          <p:cNvSpPr txBox="1"/>
          <p:nvPr/>
        </p:nvSpPr>
        <p:spPr>
          <a:xfrm>
            <a:off x="1272207" y="2589264"/>
            <a:ext cx="491655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 গেয়ে আবেগ সৃষ্টি করব।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7F5F62-0DB6-49BD-90EA-77D2B8678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13" y="3429000"/>
            <a:ext cx="4770783" cy="2587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8259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2825E6-B8D2-4F16-8D9A-E5A00B32E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0"/>
            <a:ext cx="1182093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E02AB1-C71C-4508-948B-23C482F6FBA4}"/>
              </a:ext>
            </a:extLst>
          </p:cNvPr>
          <p:cNvSpPr txBox="1"/>
          <p:nvPr/>
        </p:nvSpPr>
        <p:spPr>
          <a:xfrm>
            <a:off x="1921566" y="755374"/>
            <a:ext cx="6082747" cy="707886"/>
          </a:xfrm>
          <a:prstGeom prst="rect">
            <a:avLst/>
          </a:prstGeom>
          <a:solidFill>
            <a:srgbClr val="660066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এখন ছবি দেখবো।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2A944-F538-4593-8F91-EC57AF6B3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4" y="1747562"/>
            <a:ext cx="4598505" cy="3687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9E2AF5-057A-4C86-A4C8-CF2BB391BE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9" t="-5815" r="10543" b="1"/>
          <a:stretch/>
        </p:blipFill>
        <p:spPr>
          <a:xfrm>
            <a:off x="1311967" y="1853580"/>
            <a:ext cx="4784033" cy="36871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579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8BBC0B-133E-4169-B3F4-3BF48FAF6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79513"/>
            <a:ext cx="12231756" cy="6698973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154472-61D2-47F1-8074-C214B866B7EE}"/>
              </a:ext>
            </a:extLst>
          </p:cNvPr>
          <p:cNvSpPr txBox="1"/>
          <p:nvPr/>
        </p:nvSpPr>
        <p:spPr>
          <a:xfrm>
            <a:off x="1497495" y="1139687"/>
            <a:ext cx="20408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D2BDE-6FAC-46C8-8405-0A2699F5464E}"/>
              </a:ext>
            </a:extLst>
          </p:cNvPr>
          <p:cNvSpPr txBox="1"/>
          <p:nvPr/>
        </p:nvSpPr>
        <p:spPr>
          <a:xfrm>
            <a:off x="1027043" y="2151726"/>
            <a:ext cx="10137913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পড়বঃ মহীয়সী রোকেয়া</a:t>
            </a:r>
          </a:p>
          <a:p>
            <a:r>
              <a:rPr lang="bn-IN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পাঠ-৫</a:t>
            </a:r>
          </a:p>
          <a:p>
            <a:r>
              <a:rPr lang="bn-IN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পাঠ্যাংশঃছোটবেলাতেই.......................... চিরস্মরনীয় হয়ে আছেন তিনি।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3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C2644C-F1A2-4F84-97A8-57C3FBDC4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3792" cy="685800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1471DA0-DE17-49B8-9512-DE1A81A15857}"/>
              </a:ext>
            </a:extLst>
          </p:cNvPr>
          <p:cNvSpPr/>
          <p:nvPr/>
        </p:nvSpPr>
        <p:spPr>
          <a:xfrm>
            <a:off x="848138" y="861392"/>
            <a:ext cx="4121428" cy="1311965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BCE24-ABCA-4A2C-B7A3-979A1FCB2983}"/>
              </a:ext>
            </a:extLst>
          </p:cNvPr>
          <p:cNvSpPr txBox="1"/>
          <p:nvPr/>
        </p:nvSpPr>
        <p:spPr>
          <a:xfrm>
            <a:off x="1086678" y="2319131"/>
            <a:ext cx="10270436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শোনাঃ১.৩.৬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প্রশ্ন করতেও উত্তর দিতে পারবে।</a:t>
            </a:r>
          </a:p>
          <a:p>
            <a:r>
              <a:rPr lang="bn-IN" sz="3600" b="1" u="sng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বলাঃ৩.১.১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প্রমিত উচ্চারণে জানা বিষয়বস্তু বুঝিয়ে বলতে পারবে।</a:t>
            </a:r>
          </a:p>
          <a:p>
            <a:r>
              <a:rPr lang="bn-IN" sz="3600" b="1" u="sng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 ১.৪.২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বাক্য শ্রবণযোগ্য স্পষ্ট স্বরেও প্রমিত উচ্চারণে সাবলীলভাবে পড়তে পারবে।</a:t>
            </a:r>
          </a:p>
          <a:p>
            <a:r>
              <a:rPr lang="bn-IN" sz="3600" b="1" u="sng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 ১.৪.২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ব্যবহার করে নতুন নতুন শব্দ লিখতে পারবে।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766196-0CE5-4CEE-B54B-2FEF17F17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6" y="92765"/>
            <a:ext cx="12085983" cy="6765235"/>
          </a:xfrm>
          <a:prstGeom prst="rect">
            <a:avLst/>
          </a:prstGeom>
          <a:ln w="76200">
            <a:solidFill>
              <a:srgbClr val="D60093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8B81AD-9051-4F04-B41F-575193AD4EC2}"/>
              </a:ext>
            </a:extLst>
          </p:cNvPr>
          <p:cNvSpPr txBox="1"/>
          <p:nvPr/>
        </p:nvSpPr>
        <p:spPr>
          <a:xfrm>
            <a:off x="1537252" y="837553"/>
            <a:ext cx="189506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1FCD35-6372-40D4-BA1C-9A207A760353}"/>
              </a:ext>
            </a:extLst>
          </p:cNvPr>
          <p:cNvSpPr txBox="1"/>
          <p:nvPr/>
        </p:nvSpPr>
        <p:spPr>
          <a:xfrm>
            <a:off x="1431234" y="1905288"/>
            <a:ext cx="800431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তোমাদের পাঠ্য বইয়ের ৩৪ পৃষ্ঠা বের কর।আমি পাঠ্যাংশটুকু পড়বো তোমরা আঙ্গুল দিয়ে মেলাবে।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3861B0-ED36-4337-A685-FB2BF09DE3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1"/>
          <a:stretch/>
        </p:blipFill>
        <p:spPr>
          <a:xfrm>
            <a:off x="3617842" y="3475381"/>
            <a:ext cx="5128594" cy="2832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91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FD810-DF5D-4B65-8C4F-09225181C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8" y="0"/>
            <a:ext cx="12298016" cy="7003773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F65E0C62-CC18-47BF-8250-1A1B88D3EA69}"/>
              </a:ext>
            </a:extLst>
          </p:cNvPr>
          <p:cNvSpPr/>
          <p:nvPr/>
        </p:nvSpPr>
        <p:spPr>
          <a:xfrm>
            <a:off x="2378766" y="146424"/>
            <a:ext cx="2186609" cy="1086679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66166-5EE2-4037-968E-BFEA4DC2201B}"/>
              </a:ext>
            </a:extLst>
          </p:cNvPr>
          <p:cNvSpPr txBox="1"/>
          <p:nvPr/>
        </p:nvSpPr>
        <p:spPr>
          <a:xfrm>
            <a:off x="1179445" y="2042995"/>
            <a:ext cx="9806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9154A-D6CB-45A6-91E2-F3E1EC3FA1A6}"/>
              </a:ext>
            </a:extLst>
          </p:cNvPr>
          <p:cNvSpPr txBox="1"/>
          <p:nvPr/>
        </p:nvSpPr>
        <p:spPr>
          <a:xfrm>
            <a:off x="1093304" y="3100140"/>
            <a:ext cx="1630018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অগ্রদূত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7D8F7-2AFC-4FA1-906E-9937416451EF}"/>
              </a:ext>
            </a:extLst>
          </p:cNvPr>
          <p:cNvSpPr txBox="1"/>
          <p:nvPr/>
        </p:nvSpPr>
        <p:spPr>
          <a:xfrm>
            <a:off x="967410" y="4120770"/>
            <a:ext cx="1736034" cy="646331"/>
          </a:xfrm>
          <a:prstGeom prst="rect">
            <a:avLst/>
          </a:prstGeom>
          <a:solidFill>
            <a:srgbClr val="FF0066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চিরস্মরণীয়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3555BE-DA07-4201-B1E2-DAF84E495D75}"/>
              </a:ext>
            </a:extLst>
          </p:cNvPr>
          <p:cNvSpPr txBox="1"/>
          <p:nvPr/>
        </p:nvSpPr>
        <p:spPr>
          <a:xfrm>
            <a:off x="1225830" y="5141401"/>
            <a:ext cx="1000539" cy="646331"/>
          </a:xfrm>
          <a:prstGeom prst="rect">
            <a:avLst/>
          </a:prstGeom>
          <a:solidFill>
            <a:srgbClr val="D60093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BA0163C-34A2-40A7-9BE1-EB92BE917E0E}"/>
              </a:ext>
            </a:extLst>
          </p:cNvPr>
          <p:cNvSpPr/>
          <p:nvPr/>
        </p:nvSpPr>
        <p:spPr>
          <a:xfrm>
            <a:off x="2398644" y="2186608"/>
            <a:ext cx="556592" cy="2385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06F0316-08B9-4453-8651-9BB762192B6D}"/>
              </a:ext>
            </a:extLst>
          </p:cNvPr>
          <p:cNvSpPr/>
          <p:nvPr/>
        </p:nvSpPr>
        <p:spPr>
          <a:xfrm>
            <a:off x="2888975" y="4373932"/>
            <a:ext cx="583096" cy="2103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1C962F1-E095-46FE-A2D7-9E07BCFF91EB}"/>
              </a:ext>
            </a:extLst>
          </p:cNvPr>
          <p:cNvSpPr/>
          <p:nvPr/>
        </p:nvSpPr>
        <p:spPr>
          <a:xfrm>
            <a:off x="2776332" y="3287253"/>
            <a:ext cx="583097" cy="1872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A19F2B1-A3D3-44E0-AEEF-D0363F98DA1B}"/>
              </a:ext>
            </a:extLst>
          </p:cNvPr>
          <p:cNvSpPr/>
          <p:nvPr/>
        </p:nvSpPr>
        <p:spPr>
          <a:xfrm>
            <a:off x="2544418" y="5341550"/>
            <a:ext cx="689114" cy="2103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99DE2-DCEE-4C68-BDA9-168B0B777C30}"/>
              </a:ext>
            </a:extLst>
          </p:cNvPr>
          <p:cNvSpPr txBox="1"/>
          <p:nvPr/>
        </p:nvSpPr>
        <p:spPr>
          <a:xfrm>
            <a:off x="3233530" y="1963624"/>
            <a:ext cx="204083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অবস্থা</a:t>
            </a:r>
            <a:endParaRPr lang="en-US" sz="36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09FD4-33AA-4BE1-8157-61650A119D34}"/>
              </a:ext>
            </a:extLst>
          </p:cNvPr>
          <p:cNvSpPr txBox="1"/>
          <p:nvPr/>
        </p:nvSpPr>
        <p:spPr>
          <a:xfrm>
            <a:off x="3273285" y="3047999"/>
            <a:ext cx="2358888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যিনি পথ দেখান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90D96-8984-4865-AA72-E2FDDFF9D197}"/>
              </a:ext>
            </a:extLst>
          </p:cNvPr>
          <p:cNvSpPr txBox="1"/>
          <p:nvPr/>
        </p:nvSpPr>
        <p:spPr>
          <a:xfrm>
            <a:off x="3657597" y="4050766"/>
            <a:ext cx="1590263" cy="646331"/>
          </a:xfrm>
          <a:prstGeom prst="rect">
            <a:avLst/>
          </a:prstGeom>
          <a:solidFill>
            <a:srgbClr val="00B050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রাখা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0C19C3-F054-4E3A-9C5E-0477F7B78088}"/>
              </a:ext>
            </a:extLst>
          </p:cNvPr>
          <p:cNvSpPr txBox="1"/>
          <p:nvPr/>
        </p:nvSpPr>
        <p:spPr>
          <a:xfrm>
            <a:off x="5645425" y="4155919"/>
            <a:ext cx="4803917" cy="646331"/>
          </a:xfrm>
          <a:prstGeom prst="rect">
            <a:avLst/>
          </a:prstGeom>
          <a:solidFill>
            <a:srgbClr val="FF000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 মানুষ যাকে স্মরণ করে।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702D7B-F84B-4147-882C-A80BC0B93DEB}"/>
              </a:ext>
            </a:extLst>
          </p:cNvPr>
          <p:cNvSpPr txBox="1"/>
          <p:nvPr/>
        </p:nvSpPr>
        <p:spPr>
          <a:xfrm>
            <a:off x="3657597" y="5111429"/>
            <a:ext cx="689113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FA3186-8FD8-43C7-A4E1-C81752D5541C}"/>
              </a:ext>
            </a:extLst>
          </p:cNvPr>
          <p:cNvSpPr txBox="1"/>
          <p:nvPr/>
        </p:nvSpPr>
        <p:spPr>
          <a:xfrm>
            <a:off x="5764696" y="556591"/>
            <a:ext cx="2451652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426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BSL</dc:creator>
  <cp:lastModifiedBy>BSL</cp:lastModifiedBy>
  <cp:revision>43</cp:revision>
  <dcterms:created xsi:type="dcterms:W3CDTF">2020-11-28T03:39:22Z</dcterms:created>
  <dcterms:modified xsi:type="dcterms:W3CDTF">2020-11-30T14:01:32Z</dcterms:modified>
</cp:coreProperties>
</file>