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0560-1527-4E6D-879A-924045E02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C5971B-479B-4C1C-A025-D9605497E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AAE5D-A890-4D93-BC2D-7584420B5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9E3B-E35C-479D-A3FA-CCF38F7D124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9A7D4-E449-4DBD-A0EB-8F43AED90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6E429-43B1-4F34-8BE3-D1B3BD56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1EBC-5FD0-4F97-AC52-EEF6179E2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6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F3ED7-C007-4EDA-B2FA-6655BC55A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4AE36-8EA5-4E98-A8EA-8CEAA01E5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3A40B-FCEF-4F22-A126-1BD70624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9E3B-E35C-479D-A3FA-CCF38F7D124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21278-45E1-4D3B-8973-1CD3383D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73DE2-30E7-4A7B-A156-7ACFB1732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1EBC-5FD0-4F97-AC52-EEF6179E2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67DBC7-E173-4475-BEA1-570C40898C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E7FEB-7B31-4E4B-8D10-07FFEC16C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03B67-A176-47CE-9D12-D9F9E6D1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9E3B-E35C-479D-A3FA-CCF38F7D124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A863F-9F92-4DEE-AD0D-1EF57CC3F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8A2A8-0DB1-4739-8819-2EA3BEF1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1EBC-5FD0-4F97-AC52-EEF6179E2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2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49C6-1442-4D18-8DEC-333523486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28623-50E7-4BA8-B5FF-11EF2FD5A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1F4BE-8A23-4A63-BBA8-2D090FA20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9E3B-E35C-479D-A3FA-CCF38F7D124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E6E3D-A5B9-404E-9B23-7AD6B6FA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CD25E-ADE0-40EF-B0E3-41AD2BBD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1EBC-5FD0-4F97-AC52-EEF6179E2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5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7F811-2B8F-41CE-B446-C786DBA7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7187D-1F1C-4C4E-8EE3-7F1CDCD2E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6798B-5680-448E-A93B-DFC56AD39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9E3B-E35C-479D-A3FA-CCF38F7D124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38C55-5AC2-49C1-A2AB-6AB1690D5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6E21F-DCBC-4DBD-AF66-65954A79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1EBC-5FD0-4F97-AC52-EEF6179E2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2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3A90-A3D3-4F45-80A8-99C6ABC28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4FA47-9BDD-4734-B791-294C57091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4AFA05-66CB-4E98-A7D5-142706A61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2EB30-6CE1-4185-8DE6-17395A52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9E3B-E35C-479D-A3FA-CCF38F7D124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AE595-EA3C-4F79-8805-F0D7122A8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F5470-1FA3-40DB-BF41-3FF6EC63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1EBC-5FD0-4F97-AC52-EEF6179E2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5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8529B-CC74-4EBE-B35A-02A724D4D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0C415-E883-4F64-A6B1-53F05F107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F5C90-F508-4505-BA14-959BF3C25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838FEF-D286-49F4-976E-70F626BCE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D5EC0A-6414-40A0-A8B4-E0564A9989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630938-B74C-44F7-8076-0BBD0F1A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9E3B-E35C-479D-A3FA-CCF38F7D124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24BD4A-1F3F-4FF2-A4E6-BAE12B71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17C38D-A21B-4430-A85F-098826766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1EBC-5FD0-4F97-AC52-EEF6179E2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1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D2108-FE96-4A9B-8056-3D1A6621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50D71-21CE-450E-B716-00802E11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9E3B-E35C-479D-A3FA-CCF38F7D124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2594F-0DD5-4FC2-BDFE-DDB94E5C6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685A1-66E5-4EA0-A7DC-4FBE4148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1EBC-5FD0-4F97-AC52-EEF6179E2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6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7349A1-EC1C-46DC-A206-1795FCB4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9E3B-E35C-479D-A3FA-CCF38F7D124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910FD-0A86-4368-B8FC-BCAB721B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72817-E45A-4AB1-A6FB-6A9758F56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1EBC-5FD0-4F97-AC52-EEF6179E2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1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A4803-28F1-4175-A025-FE6B931BD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7046F-0F39-4A6B-8BD3-7B6209EA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6ED7C-D737-4A3C-A8E9-120FA7A01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295F9-5E9A-48F7-B02E-D1C00D8D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9E3B-E35C-479D-A3FA-CCF38F7D124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357B7-B6D3-44FB-BB69-E4C8CE41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258E7-BEC2-496F-BE02-9E60E3EA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1EBC-5FD0-4F97-AC52-EEF6179E2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64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B08B1-69A0-43D6-B6EE-F51A085AD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DD5458-1B81-4BC9-A66B-08CB252A97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A3DC9-6C50-4D36-A12A-1E320CA85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D6463-F691-4249-AA8F-7018FAD6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79E3B-E35C-479D-A3FA-CCF38F7D124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040E0-4CD1-4704-948F-87D8B6E82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F94E5-D9AE-4F32-A28C-EA261254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1EBC-5FD0-4F97-AC52-EEF6179E2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0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371C08-6EFB-4F37-B915-EDE366CE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401D8-E835-4C3F-ABF6-914FAEE70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0838D-9B5F-4D87-AF1C-E321C1A5F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79E3B-E35C-479D-A3FA-CCF38F7D1246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3A890-7BA9-41A3-BBEB-43F25C134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6742C-6753-453C-846B-2C16A184D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F1EBC-5FD0-4F97-AC52-EEF6179E2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0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484761-0659-4B01-BA23-80C2C5C48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" y="0"/>
            <a:ext cx="12099235" cy="6732103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280A09-3D7A-4772-ACC2-232F4B26A34E}"/>
              </a:ext>
            </a:extLst>
          </p:cNvPr>
          <p:cNvSpPr/>
          <p:nvPr/>
        </p:nvSpPr>
        <p:spPr>
          <a:xfrm>
            <a:off x="3054624" y="1510747"/>
            <a:ext cx="6175513" cy="37106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89CB3-B088-4BEF-8A94-EA076D7FC952}"/>
              </a:ext>
            </a:extLst>
          </p:cNvPr>
          <p:cNvSpPr txBox="1"/>
          <p:nvPr/>
        </p:nvSpPr>
        <p:spPr>
          <a:xfrm>
            <a:off x="4002156" y="2721114"/>
            <a:ext cx="4187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476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EAD618-DDD2-422E-BAE9-8F30C5731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055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43C5BA-3636-423E-8A37-A8C0240F3E6D}"/>
              </a:ext>
            </a:extLst>
          </p:cNvPr>
          <p:cNvSpPr txBox="1"/>
          <p:nvPr/>
        </p:nvSpPr>
        <p:spPr>
          <a:xfrm>
            <a:off x="1258957" y="1166191"/>
            <a:ext cx="2160104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 করণ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64F3F-49CC-4B02-A905-82FAF0E4BB3B}"/>
              </a:ext>
            </a:extLst>
          </p:cNvPr>
          <p:cNvSpPr txBox="1"/>
          <p:nvPr/>
        </p:nvSpPr>
        <p:spPr>
          <a:xfrm>
            <a:off x="887896" y="2183157"/>
            <a:ext cx="5075582" cy="286232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ওরাঁওদের প্রধান উৎসবের নাম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ওরাঁও সমাজব্যবস্থা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গ)  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ওরাঁও জনগোষ্ঠী বিভিন্ন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তাঁদের নিজস্ব আঞ্চলিক পরিষদ আছে যা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DDC62-84C9-42B5-BF8B-6604CA4059E0}"/>
              </a:ext>
            </a:extLst>
          </p:cNvPr>
          <p:cNvSpPr txBox="1"/>
          <p:nvPr/>
        </p:nvSpPr>
        <p:spPr>
          <a:xfrm>
            <a:off x="6467060" y="1865530"/>
            <a:ext cx="4837044" cy="286232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শাড়ী ব্লেলাউজ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পাহাতো নামে পরিচিত।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পিতৃতান্ত্রিক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দেবতার পূজা করেন।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কারাম।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31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EAD618-DDD2-422E-BAE9-8F30C5731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7055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43C5BA-3636-423E-8A37-A8C0240F3E6D}"/>
              </a:ext>
            </a:extLst>
          </p:cNvPr>
          <p:cNvSpPr txBox="1"/>
          <p:nvPr/>
        </p:nvSpPr>
        <p:spPr>
          <a:xfrm>
            <a:off x="1258957" y="1166191"/>
            <a:ext cx="2160104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 করণ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64F3F-49CC-4B02-A905-82FAF0E4BB3B}"/>
              </a:ext>
            </a:extLst>
          </p:cNvPr>
          <p:cNvSpPr txBox="1"/>
          <p:nvPr/>
        </p:nvSpPr>
        <p:spPr>
          <a:xfrm>
            <a:off x="887895" y="2183157"/>
            <a:ext cx="10601739" cy="230832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ওরাঁওদের প্রধান উৎসবের নাম            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কারাম।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ওরাঁও সমাজব্যবস্থা             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পিতৃতান্ত্রিক।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গ)  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ওরাঁও জনগোষ্ঠী বিভিন্ন          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দেবতার পূজা করেন।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তাঁদের নিজস্ব আঞ্চলিক পরিষদ আছে যা         </a:t>
            </a:r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পাহাতো নামে পরিচিতি।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9BAB2969-A997-4C7F-B530-7002233948E5}"/>
              </a:ext>
            </a:extLst>
          </p:cNvPr>
          <p:cNvSpPr/>
          <p:nvPr/>
        </p:nvSpPr>
        <p:spPr>
          <a:xfrm>
            <a:off x="5936974" y="2451652"/>
            <a:ext cx="901148" cy="2385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DE39882-B6AD-4CAF-A31A-58414D6E6F90}"/>
              </a:ext>
            </a:extLst>
          </p:cNvPr>
          <p:cNvSpPr/>
          <p:nvPr/>
        </p:nvSpPr>
        <p:spPr>
          <a:xfrm>
            <a:off x="4194313" y="2908852"/>
            <a:ext cx="901148" cy="2385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16CA2CE-8AB4-4319-BAB7-1609F6B0FF51}"/>
              </a:ext>
            </a:extLst>
          </p:cNvPr>
          <p:cNvSpPr/>
          <p:nvPr/>
        </p:nvSpPr>
        <p:spPr>
          <a:xfrm>
            <a:off x="6997150" y="4048538"/>
            <a:ext cx="901148" cy="2385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D36DE23-B3AA-4818-B099-5FCD88AEF795}"/>
              </a:ext>
            </a:extLst>
          </p:cNvPr>
          <p:cNvSpPr/>
          <p:nvPr/>
        </p:nvSpPr>
        <p:spPr>
          <a:xfrm>
            <a:off x="4870174" y="3429000"/>
            <a:ext cx="901148" cy="23853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46FCB3-A281-4B5F-86AD-11B1DCAF406B}"/>
              </a:ext>
            </a:extLst>
          </p:cNvPr>
          <p:cNvSpPr txBox="1"/>
          <p:nvPr/>
        </p:nvSpPr>
        <p:spPr>
          <a:xfrm>
            <a:off x="6838122" y="1028343"/>
            <a:ext cx="2531165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4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02191B-EFEF-4DB5-A602-A9B6A917D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D20426-6AB3-4E1F-9EE1-F1225679AF48}"/>
              </a:ext>
            </a:extLst>
          </p:cNvPr>
          <p:cNvSpPr/>
          <p:nvPr/>
        </p:nvSpPr>
        <p:spPr>
          <a:xfrm>
            <a:off x="702366" y="304799"/>
            <a:ext cx="10694504" cy="63080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62E67-6D2B-40F5-B93B-C0960215C584}"/>
              </a:ext>
            </a:extLst>
          </p:cNvPr>
          <p:cNvSpPr txBox="1"/>
          <p:nvPr/>
        </p:nvSpPr>
        <p:spPr>
          <a:xfrm>
            <a:off x="1007165" y="401431"/>
            <a:ext cx="1921565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প্রশ্নোত্তোর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EEC6DF-E5C3-4D8B-9832-621F141E1439}"/>
              </a:ext>
            </a:extLst>
          </p:cNvPr>
          <p:cNvSpPr txBox="1"/>
          <p:nvPr/>
        </p:nvSpPr>
        <p:spPr>
          <a:xfrm>
            <a:off x="1066799" y="1354603"/>
            <a:ext cx="7129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ওরাঁও জনগোষ্ঠী কোথায় বসবাস করেন?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871ECD-62E0-46F2-B209-CFF79369DA29}"/>
              </a:ext>
            </a:extLst>
          </p:cNvPr>
          <p:cNvSpPr txBox="1"/>
          <p:nvPr/>
        </p:nvSpPr>
        <p:spPr>
          <a:xfrm>
            <a:off x="1066799" y="2307775"/>
            <a:ext cx="10005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ওরাঁও জনগোষ্ঠী রাজশাহী, রংপুরওদিনাজপুর অঞ্চলে বসবাস করেন।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457FF-8807-4BE1-8018-C6FF6F869761}"/>
              </a:ext>
            </a:extLst>
          </p:cNvPr>
          <p:cNvSpPr txBox="1"/>
          <p:nvPr/>
        </p:nvSpPr>
        <p:spPr>
          <a:xfrm>
            <a:off x="1484244" y="3711522"/>
            <a:ext cx="8388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ওরাঁও জনগোষ্ঠীর পোষাকের বর্ণনা দাও?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3A563-2C7E-4EE0-BEE7-C788A70A9930}"/>
              </a:ext>
            </a:extLst>
          </p:cNvPr>
          <p:cNvSpPr txBox="1"/>
          <p:nvPr/>
        </p:nvSpPr>
        <p:spPr>
          <a:xfrm>
            <a:off x="1683026" y="4572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পুরুষেরা ধুতি, লুঙ্গি, শার্টও প্যান্ট পরেন। মেয়েরা মোটা কাপড়ের শাড়িও ব্লাউজ পরেন।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CA307-E13A-474F-95D5-9EEE37A00C32}"/>
              </a:ext>
            </a:extLst>
          </p:cNvPr>
          <p:cNvSpPr txBox="1"/>
          <p:nvPr/>
        </p:nvSpPr>
        <p:spPr>
          <a:xfrm>
            <a:off x="5572538" y="475758"/>
            <a:ext cx="159026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5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02191B-EFEF-4DB5-A602-A9B6A917D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D20426-6AB3-4E1F-9EE1-F1225679AF48}"/>
              </a:ext>
            </a:extLst>
          </p:cNvPr>
          <p:cNvSpPr/>
          <p:nvPr/>
        </p:nvSpPr>
        <p:spPr>
          <a:xfrm>
            <a:off x="702366" y="304799"/>
            <a:ext cx="10694504" cy="63080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62E67-6D2B-40F5-B93B-C0960215C584}"/>
              </a:ext>
            </a:extLst>
          </p:cNvPr>
          <p:cNvSpPr txBox="1"/>
          <p:nvPr/>
        </p:nvSpPr>
        <p:spPr>
          <a:xfrm>
            <a:off x="1066799" y="494318"/>
            <a:ext cx="192156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প্রশ্নোত্তোর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EEC6DF-E5C3-4D8B-9832-621F141E1439}"/>
              </a:ext>
            </a:extLst>
          </p:cNvPr>
          <p:cNvSpPr txBox="1"/>
          <p:nvPr/>
        </p:nvSpPr>
        <p:spPr>
          <a:xfrm>
            <a:off x="1066799" y="1354603"/>
            <a:ext cx="7129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ওরাঁওদের ভাষার নাম কী?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871ECD-62E0-46F2-B209-CFF79369DA29}"/>
              </a:ext>
            </a:extLst>
          </p:cNvPr>
          <p:cNvSpPr txBox="1"/>
          <p:nvPr/>
        </p:nvSpPr>
        <p:spPr>
          <a:xfrm>
            <a:off x="1066799" y="2307775"/>
            <a:ext cx="7918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ওরাঁওদের ভাষার নাম কুড়ুখ ও সাদ্রি।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457FF-8807-4BE1-8018-C6FF6F869761}"/>
              </a:ext>
            </a:extLst>
          </p:cNvPr>
          <p:cNvSpPr txBox="1"/>
          <p:nvPr/>
        </p:nvSpPr>
        <p:spPr>
          <a:xfrm>
            <a:off x="1033669" y="2966517"/>
            <a:ext cx="8388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ঘ)ওরাঁও সমাজ ব্যবস্থা  সম্পর্কে দুটি বাক্য লেখ।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3A563-2C7E-4EE0-BEE7-C788A70A9930}"/>
              </a:ext>
            </a:extLst>
          </p:cNvPr>
          <p:cNvSpPr txBox="1"/>
          <p:nvPr/>
        </p:nvSpPr>
        <p:spPr>
          <a:xfrm>
            <a:off x="1066799" y="3786115"/>
            <a:ext cx="101180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ওরাঁও সমাজ ব্যবস্থা পিতৃতান্ত্রিক।ওরাঁওদের গ্রাম প্রধানকে মাহাতো বলা হয়। তাদের নিজস্ব আঞ্চলিক পরিষদ আছে যা পাহাতো নামে পরিচিত।এই পরিষদে কয়েকটি গ্রানের প্রতিনিধিরা থাকেন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25EA1-9C72-4335-8AFE-0275BBE689DB}"/>
              </a:ext>
            </a:extLst>
          </p:cNvPr>
          <p:cNvSpPr txBox="1"/>
          <p:nvPr/>
        </p:nvSpPr>
        <p:spPr>
          <a:xfrm>
            <a:off x="6665843" y="678742"/>
            <a:ext cx="153062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048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B39E92-64C6-4F3C-929B-A71CD0BF1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842" y="0"/>
            <a:ext cx="12761842" cy="6983896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10FE22-F756-4C9D-B05D-02FB06057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9" y="914401"/>
            <a:ext cx="5367130" cy="53803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5604778-900C-4F9E-ABB4-B01B9CDD5659}"/>
              </a:ext>
            </a:extLst>
          </p:cNvPr>
          <p:cNvSpPr/>
          <p:nvPr/>
        </p:nvSpPr>
        <p:spPr>
          <a:xfrm>
            <a:off x="5930349" y="1222178"/>
            <a:ext cx="5440016" cy="44935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68591B-A51E-4A6E-ABF9-A8848ADC746E}"/>
              </a:ext>
            </a:extLst>
          </p:cNvPr>
          <p:cNvSpPr txBox="1"/>
          <p:nvPr/>
        </p:nvSpPr>
        <p:spPr>
          <a:xfrm>
            <a:off x="6321289" y="2237840"/>
            <a:ext cx="5049076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***আমরা পাঁচটি ক্ষুদ্র নৃ-গোষ্ঠী পড়েছি।</a:t>
            </a:r>
            <a:r>
              <a:rPr lang="en-US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তোমরা এর ভেতর থেকে পাঁচটি ক্ষুদ্র নৃ-গোষ্ঠীর খাদ্য, উৎসব ও ভাষার নাম লিখবে।</a:t>
            </a:r>
            <a:endParaRPr lang="en-US" sz="4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1C639C-499C-4DB4-AA84-E90D4F49FB42}"/>
              </a:ext>
            </a:extLst>
          </p:cNvPr>
          <p:cNvSpPr txBox="1"/>
          <p:nvPr/>
        </p:nvSpPr>
        <p:spPr>
          <a:xfrm>
            <a:off x="6321289" y="1222178"/>
            <a:ext cx="2027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</a:t>
            </a:r>
            <a:r>
              <a:rPr lang="en-US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  <a:endParaRPr lang="en-US" sz="40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6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09C2B9-9F6E-4937-9891-C3DFFC61A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70425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67B39A-FBCF-4B21-AB7F-04252A0EB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52" y="1086678"/>
            <a:ext cx="4664767" cy="5102088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776647-A1DF-425C-B2A4-035BCA0DE859}"/>
              </a:ext>
            </a:extLst>
          </p:cNvPr>
          <p:cNvSpPr txBox="1"/>
          <p:nvPr/>
        </p:nvSpPr>
        <p:spPr>
          <a:xfrm>
            <a:off x="6096000" y="2339083"/>
            <a:ext cx="4227443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সাথে পাঠে থাকার জন্য সকলকে ধন্যবাদ।</a:t>
            </a:r>
            <a:endParaRPr lang="en-US" sz="4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3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5DBF06-C94C-4BBC-9B1A-4213A495B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76273"/>
            <a:ext cx="12337775" cy="6964018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819E57-26A3-4C55-96F4-4FEB4C98CFFD}"/>
              </a:ext>
            </a:extLst>
          </p:cNvPr>
          <p:cNvSpPr txBox="1"/>
          <p:nvPr/>
        </p:nvSpPr>
        <p:spPr>
          <a:xfrm>
            <a:off x="3912291" y="1997839"/>
            <a:ext cx="7354957" cy="286232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</a:p>
          <a:p>
            <a:pPr algn="ctr"/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মমতাজ বেগম</a:t>
            </a:r>
          </a:p>
          <a:p>
            <a:pPr algn="ctr"/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সহকারী শিক্ষক</a:t>
            </a:r>
          </a:p>
          <a:p>
            <a:pPr algn="ctr"/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চরমোনাই মাদ্রাসা সরকারি প্রাথমিক বিদ্যালয়।</a:t>
            </a:r>
          </a:p>
          <a:p>
            <a:pPr algn="ctr"/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বরিশাল সদর, বরিশাল।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644D8E-E8DA-4A04-9CE7-AC2C1B0666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7" t="16232" r="27501" b="28502"/>
          <a:stretch/>
        </p:blipFill>
        <p:spPr>
          <a:xfrm>
            <a:off x="774627" y="1856996"/>
            <a:ext cx="2958727" cy="30031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9521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8F27D8-54D5-4F1C-A38E-900AF859B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0"/>
            <a:ext cx="12032974" cy="685800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7D01E1-9B29-408B-B818-47FF4F6F3A45}"/>
              </a:ext>
            </a:extLst>
          </p:cNvPr>
          <p:cNvSpPr/>
          <p:nvPr/>
        </p:nvSpPr>
        <p:spPr>
          <a:xfrm>
            <a:off x="2170289" y="1256830"/>
            <a:ext cx="8116858" cy="43443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FC585-85E7-4F13-8D51-FB45D12E55BA}"/>
              </a:ext>
            </a:extLst>
          </p:cNvPr>
          <p:cNvSpPr txBox="1"/>
          <p:nvPr/>
        </p:nvSpPr>
        <p:spPr>
          <a:xfrm>
            <a:off x="2319129" y="1687921"/>
            <a:ext cx="755374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শ্রেণিঃ৫ম</a:t>
            </a:r>
          </a:p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অধ্যায়-১১(বাংলাদেশের ক্ষুদ্র নৃ-গোষ্ঠী)</a:t>
            </a:r>
          </a:p>
          <a:p>
            <a:pPr algn="ctr"/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পাঠ-৫(ওরাঁও)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02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327342-B12E-44AC-82BB-EC472129B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1" y="41535"/>
            <a:ext cx="12072729" cy="68164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78BA20-6DCD-489E-AE0F-626867D33D7D}"/>
              </a:ext>
            </a:extLst>
          </p:cNvPr>
          <p:cNvSpPr txBox="1"/>
          <p:nvPr/>
        </p:nvSpPr>
        <p:spPr>
          <a:xfrm>
            <a:off x="2239615" y="2822713"/>
            <a:ext cx="9157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22578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1721FE-2E03-4DDF-A9F7-79BBE353D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861BA5-B88A-49DE-81E0-3BCA125C1B92}"/>
              </a:ext>
            </a:extLst>
          </p:cNvPr>
          <p:cNvSpPr/>
          <p:nvPr/>
        </p:nvSpPr>
        <p:spPr>
          <a:xfrm>
            <a:off x="821635" y="530088"/>
            <a:ext cx="10482469" cy="58574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B16F7-9077-484A-94E7-07B71210CE84}"/>
              </a:ext>
            </a:extLst>
          </p:cNvPr>
          <p:cNvSpPr txBox="1"/>
          <p:nvPr/>
        </p:nvSpPr>
        <p:spPr>
          <a:xfrm>
            <a:off x="1179444" y="861392"/>
            <a:ext cx="5088835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এবার আমরা ছবি দেখবো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CB109B-E03B-433A-B5DF-B924CA20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09" y="1645919"/>
            <a:ext cx="4558747" cy="4489837"/>
          </a:xfrm>
          <a:prstGeom prst="round2DiagRect">
            <a:avLst>
              <a:gd name="adj1" fmla="val 16667"/>
              <a:gd name="adj2" fmla="val 2745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9296F6-680C-4542-87B4-5E063118C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13" y="1718808"/>
            <a:ext cx="4916556" cy="46687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0387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1721FE-2E03-4DDF-A9F7-79BBE353D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861BA5-B88A-49DE-81E0-3BCA125C1B92}"/>
              </a:ext>
            </a:extLst>
          </p:cNvPr>
          <p:cNvSpPr/>
          <p:nvPr/>
        </p:nvSpPr>
        <p:spPr>
          <a:xfrm>
            <a:off x="1457739" y="583097"/>
            <a:ext cx="9342783" cy="569843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B16F7-9077-484A-94E7-07B71210CE84}"/>
              </a:ext>
            </a:extLst>
          </p:cNvPr>
          <p:cNvSpPr txBox="1"/>
          <p:nvPr/>
        </p:nvSpPr>
        <p:spPr>
          <a:xfrm>
            <a:off x="3114262" y="1326323"/>
            <a:ext cx="2425147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ঘোষনাঃ</a:t>
            </a:r>
            <a:endParaRPr lang="en-US" sz="4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118188-E38F-43DF-AACF-E07F376804EF}"/>
              </a:ext>
            </a:extLst>
          </p:cNvPr>
          <p:cNvSpPr txBox="1"/>
          <p:nvPr/>
        </p:nvSpPr>
        <p:spPr>
          <a:xfrm>
            <a:off x="1656521" y="2777435"/>
            <a:ext cx="9077740" cy="1938992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আলোচনার বিষয় হলোঃ ওরাঁও</a:t>
            </a:r>
          </a:p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পাঠ-৫</a:t>
            </a:r>
          </a:p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পাঠ্যাংশঃওরাঁও জনগোষ্ঠীর.......শাকসবজি খেয়ে থাকেন।</a:t>
            </a:r>
          </a:p>
        </p:txBody>
      </p:sp>
    </p:spTree>
    <p:extLst>
      <p:ext uri="{BB962C8B-B14F-4D97-AF65-F5344CB8AC3E}">
        <p14:creationId xmlns:p14="http://schemas.microsoft.com/office/powerpoint/2010/main" val="8773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1721FE-2E03-4DDF-A9F7-79BBE353D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861BA5-B88A-49DE-81E0-3BCA125C1B92}"/>
              </a:ext>
            </a:extLst>
          </p:cNvPr>
          <p:cNvSpPr/>
          <p:nvPr/>
        </p:nvSpPr>
        <p:spPr>
          <a:xfrm>
            <a:off x="821635" y="530088"/>
            <a:ext cx="10482469" cy="58574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সসস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B16F7-9077-484A-94E7-07B71210CE84}"/>
              </a:ext>
            </a:extLst>
          </p:cNvPr>
          <p:cNvSpPr txBox="1"/>
          <p:nvPr/>
        </p:nvSpPr>
        <p:spPr>
          <a:xfrm>
            <a:off x="1179444" y="861392"/>
            <a:ext cx="180229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118188-E38F-43DF-AACF-E07F376804EF}"/>
              </a:ext>
            </a:extLst>
          </p:cNvPr>
          <p:cNvSpPr txBox="1"/>
          <p:nvPr/>
        </p:nvSpPr>
        <p:spPr>
          <a:xfrm>
            <a:off x="1351722" y="2252870"/>
            <a:ext cx="8719930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u="sng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২.১.৭</a:t>
            </a:r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জাতিশ্রেণি ধর্ম,বর্ণ,গোষ্ঠী,ছোট-বড় নির্বিশেষে সবাইকে সমান মর্যাদা দিবেও মিলেমিশে চলবে।</a:t>
            </a:r>
          </a:p>
          <a:p>
            <a:r>
              <a:rPr lang="bn-IN" sz="4000" b="1" u="sng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২.১.৮ </a:t>
            </a:r>
            <a:r>
              <a:rPr lang="bn-IN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 খাসিয়া ,ম্রো,ত্রিপুরা ও ওরাঁওদের সংস্কৃতি বর্ণনা করতে পারবে।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04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223C6-1208-4AF0-B5BB-B74BD2EF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26"/>
            <a:ext cx="12192000" cy="68646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018FCB-54CC-419F-B802-887A9828D276}"/>
              </a:ext>
            </a:extLst>
          </p:cNvPr>
          <p:cNvSpPr txBox="1"/>
          <p:nvPr/>
        </p:nvSpPr>
        <p:spPr>
          <a:xfrm>
            <a:off x="2570922" y="2456191"/>
            <a:ext cx="7050156" cy="1938992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তোমাদের পাঠ্য বইয়ের ৯০-৯১ পৃষ্ঠা বের কর।আমি পড় তোমরা আমার সাথে সাথে আঙ্গুল দিয়ে মেলাবে।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89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223C6-1208-4AF0-B5BB-B74BD2EF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34" y="752"/>
            <a:ext cx="12192000" cy="68646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018FCB-54CC-419F-B802-887A9828D276}"/>
              </a:ext>
            </a:extLst>
          </p:cNvPr>
          <p:cNvSpPr txBox="1"/>
          <p:nvPr/>
        </p:nvSpPr>
        <p:spPr>
          <a:xfrm>
            <a:off x="2524538" y="302492"/>
            <a:ext cx="2796208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8CD706-A808-4BCB-AFFD-8C0BBC49E2A6}"/>
              </a:ext>
            </a:extLst>
          </p:cNvPr>
          <p:cNvSpPr txBox="1"/>
          <p:nvPr/>
        </p:nvSpPr>
        <p:spPr>
          <a:xfrm>
            <a:off x="1199321" y="4045045"/>
            <a:ext cx="6121841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ঘ)ওরাঁওদের প্রধান দেবতা                 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0A29B7-6F94-4D46-9D5B-A5CCAB88DD8D}"/>
              </a:ext>
            </a:extLst>
          </p:cNvPr>
          <p:cNvSpPr txBox="1"/>
          <p:nvPr/>
        </p:nvSpPr>
        <p:spPr>
          <a:xfrm>
            <a:off x="1199321" y="1228417"/>
            <a:ext cx="7374836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ক)ওরাঁওদের ভাষার নাম               ও সাদ্রি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6A4D9C-4860-4C02-B50F-D9A1243DE162}"/>
              </a:ext>
            </a:extLst>
          </p:cNvPr>
          <p:cNvSpPr txBox="1"/>
          <p:nvPr/>
        </p:nvSpPr>
        <p:spPr>
          <a:xfrm>
            <a:off x="5320746" y="1187499"/>
            <a:ext cx="108005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কুড়ুখ</a:t>
            </a:r>
            <a:endParaRPr lang="en-US" sz="4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7C1C6F-1DBC-4DDC-9276-8000A2500DFD}"/>
              </a:ext>
            </a:extLst>
          </p:cNvPr>
          <p:cNvSpPr txBox="1"/>
          <p:nvPr/>
        </p:nvSpPr>
        <p:spPr>
          <a:xfrm>
            <a:off x="1199321" y="2146982"/>
            <a:ext cx="5446643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খ)ওরাঁওদের প্রধান খাবার               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450F56-2227-4952-BA6F-179AD0A54090}"/>
              </a:ext>
            </a:extLst>
          </p:cNvPr>
          <p:cNvSpPr txBox="1"/>
          <p:nvPr/>
        </p:nvSpPr>
        <p:spPr>
          <a:xfrm>
            <a:off x="5383693" y="2155169"/>
            <a:ext cx="108005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4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7DC8E9-C683-42BA-9FCF-47B9CDDF6AD4}"/>
              </a:ext>
            </a:extLst>
          </p:cNvPr>
          <p:cNvSpPr txBox="1"/>
          <p:nvPr/>
        </p:nvSpPr>
        <p:spPr>
          <a:xfrm>
            <a:off x="1199322" y="3071744"/>
            <a:ext cx="7752522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গ)ওরাঁওদের গ্রাম প্রধানকে               বলা হয়।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F2199F-8C1C-49A4-84AF-BDBECFDF45D3}"/>
              </a:ext>
            </a:extLst>
          </p:cNvPr>
          <p:cNvSpPr txBox="1"/>
          <p:nvPr/>
        </p:nvSpPr>
        <p:spPr>
          <a:xfrm>
            <a:off x="5503792" y="3121545"/>
            <a:ext cx="148258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মাহাতো</a:t>
            </a:r>
            <a:endParaRPr lang="en-US" sz="4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823AFE-D2BC-49AB-99B4-FFE72ADCE30B}"/>
              </a:ext>
            </a:extLst>
          </p:cNvPr>
          <p:cNvSpPr txBox="1"/>
          <p:nvPr/>
        </p:nvSpPr>
        <p:spPr>
          <a:xfrm>
            <a:off x="5670234" y="4040110"/>
            <a:ext cx="148258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ধরমেশ</a:t>
            </a:r>
            <a:endParaRPr lang="en-US" sz="4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A6946B-F1AC-4DCF-B578-EDD932D400B5}"/>
              </a:ext>
            </a:extLst>
          </p:cNvPr>
          <p:cNvSpPr txBox="1"/>
          <p:nvPr/>
        </p:nvSpPr>
        <p:spPr>
          <a:xfrm>
            <a:off x="1576209" y="4999935"/>
            <a:ext cx="6282330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ঙ)ওরাঁও সমাজ ব্যবস্থা           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F5F96-C2E4-427B-9B5A-4024963E7D8D}"/>
              </a:ext>
            </a:extLst>
          </p:cNvPr>
          <p:cNvSpPr txBox="1"/>
          <p:nvPr/>
        </p:nvSpPr>
        <p:spPr>
          <a:xfrm>
            <a:off x="5503792" y="4995000"/>
            <a:ext cx="208390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পিতৃতান্ত্রিক</a:t>
            </a:r>
            <a:endParaRPr lang="en-US" sz="40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0CB717-FF4A-440A-9532-8EF7C756B6DB}"/>
              </a:ext>
            </a:extLst>
          </p:cNvPr>
          <p:cNvSpPr txBox="1"/>
          <p:nvPr/>
        </p:nvSpPr>
        <p:spPr>
          <a:xfrm>
            <a:off x="6645964" y="370686"/>
            <a:ext cx="214685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07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382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BSL</dc:creator>
  <cp:lastModifiedBy>BSL</cp:lastModifiedBy>
  <cp:revision>44</cp:revision>
  <dcterms:created xsi:type="dcterms:W3CDTF">2020-11-28T11:52:47Z</dcterms:created>
  <dcterms:modified xsi:type="dcterms:W3CDTF">2020-11-30T14:24:19Z</dcterms:modified>
</cp:coreProperties>
</file>