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0000FF"/>
    <a:srgbClr val="008000"/>
    <a:srgbClr val="FF0000"/>
    <a:srgbClr val="FF66FF"/>
    <a:srgbClr val="B3190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59F8-30F1-47AA-B3AA-AE76941B3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61892B-A38C-45D1-A6E0-F22BFFF23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05CB5-6B67-496E-B214-71692E6A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6F57-CCDF-4023-876C-340397F4422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2A983-3396-4E61-8418-CD4868F1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816F9-0D73-4458-9896-E97DC6B4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3DE-AFDA-4CC9-9BFD-1955EA712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606F-A2DA-4559-A503-C2220412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5C0C9-7C5E-4CC2-8B3D-AA3E8AF4C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F34F7-ACDE-4582-AA5C-516AC078A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6F57-CCDF-4023-876C-340397F4422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C4BB1-E153-4F4F-8B5D-B07E1F38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57913-DED8-4184-990C-3A535F122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3DE-AFDA-4CC9-9BFD-1955EA712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17AFC6-B0F5-47D1-83A1-68C88C288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EF78C-3CF0-40B6-86CE-C3396BD18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EB6C2-B25F-43F7-A76A-C934EDA08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6F57-CCDF-4023-876C-340397F4422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C26E0-672A-4A60-B0AA-259DC2B6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CA99B-B299-419C-9288-06857A9C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3DE-AFDA-4CC9-9BFD-1955EA712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3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F8B93-E600-4383-95DB-CB987F1C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0635A-4EEB-4EDA-8EDD-EC43171F2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DC3D0-66D4-4878-ACE8-B28DF7A26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6F57-CCDF-4023-876C-340397F4422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85E88-B7A3-4573-8F35-7A8BC974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E1624-84D8-4082-99A7-25C01A37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3DE-AFDA-4CC9-9BFD-1955EA712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3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9926-2848-4302-BF23-82CE400B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7CD40-0405-4C87-A0C1-270EE0E87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1249A-DF18-413E-8677-6F45F6F88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6F57-CCDF-4023-876C-340397F4422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BF353-5840-4FA4-AFFB-56C91BAFF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0C44F-2942-4B09-AA5B-AD82D132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3DE-AFDA-4CC9-9BFD-1955EA712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8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40F6C-ED6D-4FF5-9B74-8F74544C0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2E756-CE85-4688-86F5-56537168A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FC517-EE6D-40B2-AFCB-DF6583D87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04F09-C649-49BB-AE5E-AD7E395F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6F57-CCDF-4023-876C-340397F4422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88786-9C7B-48CB-BD8B-F4616976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F7E03-1960-4952-B655-D18C898D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3DE-AFDA-4CC9-9BFD-1955EA712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4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F805-85AC-4914-8715-1BE9B71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BD63F-F915-454F-8A2A-DE0624C16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ACF09-9265-4B43-BE4F-8A8C0D86E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16B72-0247-43AA-8B28-179CDEFAF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E9F8DF-1E63-4ABF-981C-7B95DCCA6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D2782-B39A-43BF-8AFA-33084F22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6F57-CCDF-4023-876C-340397F4422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116A33-18EC-4368-A417-47BBB3C2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091C39-B800-4FF0-94AC-4373783F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3DE-AFDA-4CC9-9BFD-1955EA712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8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ED3F-5672-4831-846F-26A661CCA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45F92-377F-440A-970A-51C2C12A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6F57-CCDF-4023-876C-340397F4422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400DC-BBEE-416B-A0A8-A46D85306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7C739-FBA8-40D1-94A9-36D4B06E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3DE-AFDA-4CC9-9BFD-1955EA712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0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F57D3-7647-411C-A76D-ACD857B27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6F57-CCDF-4023-876C-340397F4422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F381A-793E-4CBC-BB32-E4253796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1EC9B-19A5-455E-9AD3-471FF640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3DE-AFDA-4CC9-9BFD-1955EA712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8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97DD3-D9DB-499B-9928-CEAEB1FF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624FA-1C16-4F23-953D-EB1677498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C1FDA-4194-417F-A8F6-51840279B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86D34-9D67-4B65-A598-569A30B0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6F57-CCDF-4023-876C-340397F4422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0D859-EFE8-4BD5-A471-A7A81D5E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DF28F-0FC8-46CA-80AA-26740E2F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3DE-AFDA-4CC9-9BFD-1955EA712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B9AEB-8EC9-446C-B163-9C259ED3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AFFF0F-6E60-4326-9712-4FE82E8E2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72CA9-B3D2-4A0E-8EDD-04C7C54F0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C0CEF-5A64-4E0B-9782-956113463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6F57-CCDF-4023-876C-340397F4422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02DB-F2BE-453A-A4CB-97356897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B052E-6083-4D14-B1EE-1A06DA452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3DE-AFDA-4CC9-9BFD-1955EA712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0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53715B-A62B-4AFE-8A6E-AB90A543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4B27B-4E01-4351-A915-17E099198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78FFB-968E-4F98-B5C3-FE069552C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16F57-CCDF-4023-876C-340397F4422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DA96D-E485-40BC-BD72-186E1E162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6DECC-4983-4C33-A7D1-26E1B1C71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E63DE-AFDA-4CC9-9BFD-1955EA712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4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E0BE5E-B210-42DA-AC0D-DC585104F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E3CC46-3342-4608-AA19-8DFEA626622E}"/>
              </a:ext>
            </a:extLst>
          </p:cNvPr>
          <p:cNvSpPr txBox="1"/>
          <p:nvPr/>
        </p:nvSpPr>
        <p:spPr>
          <a:xfrm>
            <a:off x="2716695" y="2261154"/>
            <a:ext cx="5724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9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35B004-59F3-4F58-9451-4694BD9EFA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b="57222"/>
          <a:stretch/>
        </p:blipFill>
        <p:spPr>
          <a:xfrm>
            <a:off x="132522" y="0"/>
            <a:ext cx="12059478" cy="6858000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A8C31C0-3776-485F-A9B8-9036D6E23E3D}"/>
              </a:ext>
            </a:extLst>
          </p:cNvPr>
          <p:cNvSpPr/>
          <p:nvPr/>
        </p:nvSpPr>
        <p:spPr>
          <a:xfrm>
            <a:off x="1325217" y="887895"/>
            <a:ext cx="2504661" cy="609600"/>
          </a:xfrm>
          <a:prstGeom prst="round2DiagRect">
            <a:avLst/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মিলকরণ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1AE85F36-9450-4C7F-BF84-AA0028CD26B8}"/>
              </a:ext>
            </a:extLst>
          </p:cNvPr>
          <p:cNvSpPr/>
          <p:nvPr/>
        </p:nvSpPr>
        <p:spPr>
          <a:xfrm>
            <a:off x="5718312" y="887895"/>
            <a:ext cx="2504661" cy="609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কাজ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2415D-6850-455D-AA6F-A73CC7204C3B}"/>
              </a:ext>
            </a:extLst>
          </p:cNvPr>
          <p:cNvSpPr txBox="1"/>
          <p:nvPr/>
        </p:nvSpPr>
        <p:spPr>
          <a:xfrm>
            <a:off x="1113183" y="1761384"/>
            <a:ext cx="5088835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ক)নিজ নিজ ধর্ম পালনের অধিকার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667F1-23B1-4D1D-8286-75B9B34E2F94}"/>
              </a:ext>
            </a:extLst>
          </p:cNvPr>
          <p:cNvSpPr txBox="1"/>
          <p:nvPr/>
        </p:nvSpPr>
        <p:spPr>
          <a:xfrm>
            <a:off x="1113183" y="2809151"/>
            <a:ext cx="4744278" cy="646331"/>
          </a:xfrm>
          <a:prstGeom prst="rect">
            <a:avLst/>
          </a:prstGeom>
          <a:solidFill>
            <a:srgbClr val="0070C0"/>
          </a:solidFill>
          <a:ln w="762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খ)নির্যাতনও অত্যাচার থেকে                 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AFFEB-6730-4861-8D72-2895E2553D54}"/>
              </a:ext>
            </a:extLst>
          </p:cNvPr>
          <p:cNvSpPr txBox="1"/>
          <p:nvPr/>
        </p:nvSpPr>
        <p:spPr>
          <a:xfrm>
            <a:off x="1089990" y="3920921"/>
            <a:ext cx="6122504" cy="646331"/>
          </a:xfrm>
          <a:prstGeom prst="rect">
            <a:avLst/>
          </a:prstGeom>
          <a:solidFill>
            <a:srgbClr val="006600"/>
          </a:solidFill>
          <a:ln w="762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গ)কেউ মানবাধিকার বিরোধী কাজ করলে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D28EE-229F-49BD-B74A-CB7BF0F00C2F}"/>
              </a:ext>
            </a:extLst>
          </p:cNvPr>
          <p:cNvSpPr txBox="1"/>
          <p:nvPr/>
        </p:nvSpPr>
        <p:spPr>
          <a:xfrm>
            <a:off x="1089990" y="4959043"/>
            <a:ext cx="5330685" cy="646331"/>
          </a:xfrm>
          <a:prstGeom prst="rect">
            <a:avLst/>
          </a:prstGeom>
          <a:solidFill>
            <a:srgbClr val="FF66FF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ঙ)মানবাধিকার সার্বজনীন ঘোষণাপত্র 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5B6034-BFB2-4719-949E-1647DA07BC94}"/>
              </a:ext>
            </a:extLst>
          </p:cNvPr>
          <p:cNvSpPr txBox="1"/>
          <p:nvPr/>
        </p:nvSpPr>
        <p:spPr>
          <a:xfrm>
            <a:off x="6957391" y="4885664"/>
            <a:ext cx="4144620" cy="646331"/>
          </a:xfrm>
          <a:prstGeom prst="rect">
            <a:avLst/>
          </a:prstGeom>
          <a:solidFill>
            <a:srgbClr val="0070C0"/>
          </a:solidFill>
          <a:ln w="762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ক)প্রয়োজনে প্রতিবাদ করব।                 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B75732-47BC-47F2-BC61-872A6475A62B}"/>
              </a:ext>
            </a:extLst>
          </p:cNvPr>
          <p:cNvSpPr txBox="1"/>
          <p:nvPr/>
        </p:nvSpPr>
        <p:spPr>
          <a:xfrm>
            <a:off x="6334541" y="2684422"/>
            <a:ext cx="4638261" cy="646331"/>
          </a:xfrm>
          <a:prstGeom prst="rect">
            <a:avLst/>
          </a:prstGeom>
          <a:solidFill>
            <a:srgbClr val="0070C0"/>
          </a:solidFill>
          <a:ln w="762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১৯৪৮ সালের ১০ ডিসেম্বর।                 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A0AAF6-D639-4254-A5CF-E874DA010621}"/>
              </a:ext>
            </a:extLst>
          </p:cNvPr>
          <p:cNvSpPr txBox="1"/>
          <p:nvPr/>
        </p:nvSpPr>
        <p:spPr>
          <a:xfrm>
            <a:off x="7394713" y="3836659"/>
            <a:ext cx="3922644" cy="646331"/>
          </a:xfrm>
          <a:prstGeom prst="rect">
            <a:avLst/>
          </a:prstGeom>
          <a:solidFill>
            <a:srgbClr val="0070C0"/>
          </a:solidFill>
          <a:ln w="762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গ)মৌলিক মানবাধিকার                 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6444E-2B67-4E5A-842F-EF27CF0FD0E3}"/>
              </a:ext>
            </a:extLst>
          </p:cNvPr>
          <p:cNvSpPr txBox="1"/>
          <p:nvPr/>
        </p:nvSpPr>
        <p:spPr>
          <a:xfrm>
            <a:off x="6443868" y="1650690"/>
            <a:ext cx="4674706" cy="646331"/>
          </a:xfrm>
          <a:prstGeom prst="rect">
            <a:avLst/>
          </a:prstGeom>
          <a:solidFill>
            <a:srgbClr val="0070C0"/>
          </a:solidFill>
          <a:ln w="762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ঘ)নিজেকে রক্ষা করার অধিকার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10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35B004-59F3-4F58-9451-4694BD9EFA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b="57222"/>
          <a:stretch/>
        </p:blipFill>
        <p:spPr>
          <a:xfrm>
            <a:off x="0" y="0"/>
            <a:ext cx="12549808" cy="6858000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A8C31C0-3776-485F-A9B8-9036D6E23E3D}"/>
              </a:ext>
            </a:extLst>
          </p:cNvPr>
          <p:cNvSpPr/>
          <p:nvPr/>
        </p:nvSpPr>
        <p:spPr>
          <a:xfrm>
            <a:off x="1325218" y="887895"/>
            <a:ext cx="1987826" cy="609600"/>
          </a:xfrm>
          <a:prstGeom prst="round2DiagRect">
            <a:avLst/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মিলকরণ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1AE85F36-9450-4C7F-BF84-AA0028CD26B8}"/>
              </a:ext>
            </a:extLst>
          </p:cNvPr>
          <p:cNvSpPr/>
          <p:nvPr/>
        </p:nvSpPr>
        <p:spPr>
          <a:xfrm>
            <a:off x="5718312" y="887895"/>
            <a:ext cx="2504661" cy="609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কাজ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2415D-6850-455D-AA6F-A73CC7204C3B}"/>
              </a:ext>
            </a:extLst>
          </p:cNvPr>
          <p:cNvSpPr txBox="1"/>
          <p:nvPr/>
        </p:nvSpPr>
        <p:spPr>
          <a:xfrm>
            <a:off x="947529" y="1765019"/>
            <a:ext cx="5088835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ক)নিজ নিজ ধর্ম পালনের অধিকার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667F1-23B1-4D1D-8286-75B9B34E2F94}"/>
              </a:ext>
            </a:extLst>
          </p:cNvPr>
          <p:cNvSpPr txBox="1"/>
          <p:nvPr/>
        </p:nvSpPr>
        <p:spPr>
          <a:xfrm>
            <a:off x="974034" y="2849541"/>
            <a:ext cx="4744278" cy="1200329"/>
          </a:xfrm>
          <a:prstGeom prst="rect">
            <a:avLst/>
          </a:prstGeom>
          <a:solidFill>
            <a:srgbClr val="0070C0"/>
          </a:solidFill>
          <a:ln w="762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খ)নির্যাতনও অত্যাচার থেকে         সসস        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AFFEB-6730-4861-8D72-2895E2553D54}"/>
              </a:ext>
            </a:extLst>
          </p:cNvPr>
          <p:cNvSpPr txBox="1"/>
          <p:nvPr/>
        </p:nvSpPr>
        <p:spPr>
          <a:xfrm>
            <a:off x="848138" y="3944935"/>
            <a:ext cx="6122504" cy="646331"/>
          </a:xfrm>
          <a:prstGeom prst="rect">
            <a:avLst/>
          </a:prstGeom>
          <a:solidFill>
            <a:srgbClr val="006600"/>
          </a:solidFill>
          <a:ln w="762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গ)কেউ মানবাধিকার বিরোধী কাজ করলে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D28EE-229F-49BD-B74A-CB7BF0F00C2F}"/>
              </a:ext>
            </a:extLst>
          </p:cNvPr>
          <p:cNvSpPr txBox="1"/>
          <p:nvPr/>
        </p:nvSpPr>
        <p:spPr>
          <a:xfrm>
            <a:off x="974034" y="4983720"/>
            <a:ext cx="5330685" cy="646331"/>
          </a:xfrm>
          <a:prstGeom prst="rect">
            <a:avLst/>
          </a:prstGeom>
          <a:solidFill>
            <a:srgbClr val="FF66FF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ঙ)মানবাধিকার সার্বজনীন ঘোষণাপত্র 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5B6034-BFB2-4719-949E-1647DA07BC94}"/>
              </a:ext>
            </a:extLst>
          </p:cNvPr>
          <p:cNvSpPr txBox="1"/>
          <p:nvPr/>
        </p:nvSpPr>
        <p:spPr>
          <a:xfrm>
            <a:off x="7623309" y="3870095"/>
            <a:ext cx="4316900" cy="646331"/>
          </a:xfrm>
          <a:prstGeom prst="rect">
            <a:avLst/>
          </a:prstGeom>
          <a:solidFill>
            <a:srgbClr val="FF66FF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 প্রতিবাদ করব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B75732-47BC-47F2-BC61-872A6475A62B}"/>
              </a:ext>
            </a:extLst>
          </p:cNvPr>
          <p:cNvSpPr txBox="1"/>
          <p:nvPr/>
        </p:nvSpPr>
        <p:spPr>
          <a:xfrm>
            <a:off x="7129668" y="4806205"/>
            <a:ext cx="4638261" cy="646331"/>
          </a:xfrm>
          <a:prstGeom prst="rect">
            <a:avLst/>
          </a:prstGeom>
          <a:solidFill>
            <a:srgbClr val="CC0066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১৯৪৮ সালের ১০ ডিসেম্বর।                 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A0AAF6-D639-4254-A5CF-E874DA010621}"/>
              </a:ext>
            </a:extLst>
          </p:cNvPr>
          <p:cNvSpPr txBox="1"/>
          <p:nvPr/>
        </p:nvSpPr>
        <p:spPr>
          <a:xfrm>
            <a:off x="7487477" y="1611882"/>
            <a:ext cx="3922644" cy="646331"/>
          </a:xfrm>
          <a:prstGeom prst="rect">
            <a:avLst/>
          </a:prstGeom>
          <a:solidFill>
            <a:srgbClr val="00206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মানবাধিকার                 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6444E-2B67-4E5A-842F-EF27CF0FD0E3}"/>
              </a:ext>
            </a:extLst>
          </p:cNvPr>
          <p:cNvSpPr txBox="1"/>
          <p:nvPr/>
        </p:nvSpPr>
        <p:spPr>
          <a:xfrm>
            <a:off x="6733760" y="2782669"/>
            <a:ext cx="467470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 রক্ষা করার অধিকার               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C072B90D-C024-4D14-8B9E-7F0D094BA18D}"/>
              </a:ext>
            </a:extLst>
          </p:cNvPr>
          <p:cNvSpPr/>
          <p:nvPr/>
        </p:nvSpPr>
        <p:spPr>
          <a:xfrm>
            <a:off x="3730491" y="887895"/>
            <a:ext cx="1060173" cy="609600"/>
          </a:xfrm>
          <a:prstGeom prst="round2DiagRect">
            <a:avLst/>
          </a:prstGeom>
          <a:solidFill>
            <a:srgbClr val="00206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C94AB4A-861D-48E4-9F0C-F17267DFDA99}"/>
              </a:ext>
            </a:extLst>
          </p:cNvPr>
          <p:cNvSpPr/>
          <p:nvPr/>
        </p:nvSpPr>
        <p:spPr>
          <a:xfrm>
            <a:off x="6420675" y="1889287"/>
            <a:ext cx="762004" cy="2409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A4A6C21-91EC-4151-89CB-DDEC1C961FEE}"/>
              </a:ext>
            </a:extLst>
          </p:cNvPr>
          <p:cNvSpPr/>
          <p:nvPr/>
        </p:nvSpPr>
        <p:spPr>
          <a:xfrm>
            <a:off x="5914608" y="2985343"/>
            <a:ext cx="762004" cy="2409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096B5D2-D130-4A04-A90A-688B66CE886D}"/>
              </a:ext>
            </a:extLst>
          </p:cNvPr>
          <p:cNvSpPr/>
          <p:nvPr/>
        </p:nvSpPr>
        <p:spPr>
          <a:xfrm>
            <a:off x="6970642" y="4081400"/>
            <a:ext cx="652667" cy="2294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84E8FEC-1EB4-4316-919A-258104A52762}"/>
              </a:ext>
            </a:extLst>
          </p:cNvPr>
          <p:cNvSpPr/>
          <p:nvPr/>
        </p:nvSpPr>
        <p:spPr>
          <a:xfrm>
            <a:off x="6420675" y="5070317"/>
            <a:ext cx="652667" cy="2294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5AA247-3067-4A8E-AECD-17E0E25AD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9864" r="1865" b="23772"/>
          <a:stretch/>
        </p:blipFill>
        <p:spPr>
          <a:xfrm>
            <a:off x="106017" y="0"/>
            <a:ext cx="12085983" cy="6858000"/>
          </a:xfrm>
          <a:prstGeom prst="rect">
            <a:avLst/>
          </a:prstGeom>
          <a:solidFill>
            <a:srgbClr val="008000"/>
          </a:solidFill>
          <a:ln w="76200">
            <a:solidFill>
              <a:srgbClr val="008000"/>
            </a:solidFill>
          </a:ln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4E0055AA-74C8-4396-A55B-81A490F431B8}"/>
              </a:ext>
            </a:extLst>
          </p:cNvPr>
          <p:cNvSpPr/>
          <p:nvPr/>
        </p:nvSpPr>
        <p:spPr>
          <a:xfrm>
            <a:off x="410816" y="463827"/>
            <a:ext cx="1842053" cy="70236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66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প্রশ্নত্তোর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C76EF-B8F1-416D-9FCA-F178B378F2B9}"/>
              </a:ext>
            </a:extLst>
          </p:cNvPr>
          <p:cNvSpPr txBox="1"/>
          <p:nvPr/>
        </p:nvSpPr>
        <p:spPr>
          <a:xfrm>
            <a:off x="1020419" y="2133063"/>
            <a:ext cx="442622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ক)মানবাধিকার  কাকে বলে?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3F491F-666B-45F6-9C13-6872B3B98609}"/>
              </a:ext>
            </a:extLst>
          </p:cNvPr>
          <p:cNvSpPr txBox="1"/>
          <p:nvPr/>
        </p:nvSpPr>
        <p:spPr>
          <a:xfrm>
            <a:off x="901148" y="3099933"/>
            <a:ext cx="10800522" cy="646331"/>
          </a:xfrm>
          <a:prstGeom prst="rect">
            <a:avLst/>
          </a:prstGeom>
          <a:solidFill>
            <a:srgbClr val="FF66FF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মানুষের সকল সুযোগ-সুবিধা পাওয়ার অধিকারকে মানবাধিকার বলে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6BA73-AE16-440D-ACF1-04CAEB3F15C3}"/>
              </a:ext>
            </a:extLst>
          </p:cNvPr>
          <p:cNvSpPr txBox="1"/>
          <p:nvPr/>
        </p:nvSpPr>
        <p:spPr>
          <a:xfrm>
            <a:off x="901148" y="4021314"/>
            <a:ext cx="10986052" cy="646331"/>
          </a:xfrm>
          <a:prstGeom prst="rect">
            <a:avLst/>
          </a:prstGeom>
          <a:solidFill>
            <a:srgbClr val="0080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 কত সালে মানবাধিকার সার্বজনীন গোষণাপত্র অনুমোদন করেছ?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38330-EC2D-4717-8AE0-4F48A59F8A2A}"/>
              </a:ext>
            </a:extLst>
          </p:cNvPr>
          <p:cNvSpPr txBox="1"/>
          <p:nvPr/>
        </p:nvSpPr>
        <p:spPr>
          <a:xfrm>
            <a:off x="1219201" y="4864341"/>
            <a:ext cx="5168346" cy="646331"/>
          </a:xfrm>
          <a:prstGeom prst="rect">
            <a:avLst/>
          </a:prstGeom>
          <a:solidFill>
            <a:srgbClr val="FF66FF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১৯৪৮ সালের ১০ই ডিসেম্বর।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11C162-33ED-478C-9DF7-EA4CF171E59F}"/>
              </a:ext>
            </a:extLst>
          </p:cNvPr>
          <p:cNvSpPr txBox="1"/>
          <p:nvPr/>
        </p:nvSpPr>
        <p:spPr>
          <a:xfrm>
            <a:off x="6692347" y="509104"/>
            <a:ext cx="1656522" cy="707886"/>
          </a:xfrm>
          <a:prstGeom prst="rect">
            <a:avLst/>
          </a:prstGeom>
          <a:solidFill>
            <a:srgbClr val="0080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4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5AA247-3067-4A8E-AECD-17E0E25AD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9864" r="1865" b="23772"/>
          <a:stretch/>
        </p:blipFill>
        <p:spPr>
          <a:xfrm>
            <a:off x="106017" y="119270"/>
            <a:ext cx="12085983" cy="6858000"/>
          </a:xfrm>
          <a:prstGeom prst="rect">
            <a:avLst/>
          </a:prstGeom>
          <a:solidFill>
            <a:srgbClr val="008000"/>
          </a:solidFill>
          <a:ln w="76200">
            <a:solidFill>
              <a:srgbClr val="008000"/>
            </a:solidFill>
          </a:ln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4E0055AA-74C8-4396-A55B-81A490F431B8}"/>
              </a:ext>
            </a:extLst>
          </p:cNvPr>
          <p:cNvSpPr/>
          <p:nvPr/>
        </p:nvSpPr>
        <p:spPr>
          <a:xfrm>
            <a:off x="410816" y="463827"/>
            <a:ext cx="1842053" cy="70236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66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প্রশ্নত্তোর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C76EF-B8F1-416D-9FCA-F178B378F2B9}"/>
              </a:ext>
            </a:extLst>
          </p:cNvPr>
          <p:cNvSpPr txBox="1"/>
          <p:nvPr/>
        </p:nvSpPr>
        <p:spPr>
          <a:xfrm>
            <a:off x="1152941" y="1922023"/>
            <a:ext cx="732845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গ)শিক্ষা গ্রহণের অধিকার কী ধরনের অধিকার?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3F491F-666B-45F6-9C13-6872B3B98609}"/>
              </a:ext>
            </a:extLst>
          </p:cNvPr>
          <p:cNvSpPr txBox="1"/>
          <p:nvPr/>
        </p:nvSpPr>
        <p:spPr>
          <a:xfrm>
            <a:off x="1371599" y="2799836"/>
            <a:ext cx="4333461" cy="646331"/>
          </a:xfrm>
          <a:prstGeom prst="rect">
            <a:avLst/>
          </a:prstGeom>
          <a:solidFill>
            <a:srgbClr val="FF66FF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মানবাধিকার।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6BA73-AE16-440D-ACF1-04CAEB3F15C3}"/>
              </a:ext>
            </a:extLst>
          </p:cNvPr>
          <p:cNvSpPr txBox="1"/>
          <p:nvPr/>
        </p:nvSpPr>
        <p:spPr>
          <a:xfrm>
            <a:off x="1046921" y="3677649"/>
            <a:ext cx="9090991" cy="1200329"/>
          </a:xfrm>
          <a:prstGeom prst="rect">
            <a:avLst/>
          </a:prstGeom>
          <a:solidFill>
            <a:srgbClr val="0080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 মানুষের অধিকারকে স্বীকৃতি দিয়ে যে ঘোষণাপত্রের অনুমোদন দেয়  তার নাম লেখ।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38330-EC2D-4717-8AE0-4F48A59F8A2A}"/>
              </a:ext>
            </a:extLst>
          </p:cNvPr>
          <p:cNvSpPr txBox="1"/>
          <p:nvPr/>
        </p:nvSpPr>
        <p:spPr>
          <a:xfrm>
            <a:off x="1524001" y="5281292"/>
            <a:ext cx="6652590" cy="646331"/>
          </a:xfrm>
          <a:prstGeom prst="rect">
            <a:avLst/>
          </a:prstGeom>
          <a:solidFill>
            <a:srgbClr val="FF66FF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 সার্বজনীন ঘোষণাপত্র।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11C162-33ED-478C-9DF7-EA4CF171E59F}"/>
              </a:ext>
            </a:extLst>
          </p:cNvPr>
          <p:cNvSpPr txBox="1"/>
          <p:nvPr/>
        </p:nvSpPr>
        <p:spPr>
          <a:xfrm>
            <a:off x="6692347" y="509104"/>
            <a:ext cx="1656522" cy="707886"/>
          </a:xfrm>
          <a:prstGeom prst="rect">
            <a:avLst/>
          </a:prstGeom>
          <a:solidFill>
            <a:srgbClr val="0080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87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671DF-3BA5-4071-8508-C431707CA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397566"/>
            <a:ext cx="6493565" cy="5993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34027-CE01-467F-824F-2A666969A2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9" b="38455"/>
          <a:stretch/>
        </p:blipFill>
        <p:spPr>
          <a:xfrm rot="5400000">
            <a:off x="-3212444" y="3278302"/>
            <a:ext cx="6956015" cy="727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8B57B0-A2EA-4305-B7B0-22248E847A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9" b="38455"/>
          <a:stretch/>
        </p:blipFill>
        <p:spPr>
          <a:xfrm rot="5400000">
            <a:off x="8405635" y="3071635"/>
            <a:ext cx="6844907" cy="7278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260238-57C5-4F91-BA82-D247841B5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9" b="38455"/>
          <a:stretch/>
        </p:blipFill>
        <p:spPr>
          <a:xfrm>
            <a:off x="70642" y="0"/>
            <a:ext cx="12121358" cy="576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5FC701-830F-4268-BD50-62BDFBB8D0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9" b="38455"/>
          <a:stretch/>
        </p:blipFill>
        <p:spPr>
          <a:xfrm>
            <a:off x="70642" y="6391069"/>
            <a:ext cx="12121358" cy="5762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E796A9-F268-4853-8B58-FA1CB5509D94}"/>
              </a:ext>
            </a:extLst>
          </p:cNvPr>
          <p:cNvSpPr txBox="1"/>
          <p:nvPr/>
        </p:nvSpPr>
        <p:spPr>
          <a:xfrm>
            <a:off x="7351623" y="2240156"/>
            <a:ext cx="4147930" cy="2308324"/>
          </a:xfrm>
          <a:prstGeom prst="rect">
            <a:avLst/>
          </a:prstGeom>
          <a:solidFill>
            <a:srgbClr val="0066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 রক্ষায় একটি করণীয় কাজ লেখ</a:t>
            </a:r>
          </a:p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কোন পাঁচটি মৌলিক মানবাধিকার লেখ।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004BCD-6DEC-46C4-9304-0F61068CD5AA}"/>
              </a:ext>
            </a:extLst>
          </p:cNvPr>
          <p:cNvSpPr txBox="1"/>
          <p:nvPr/>
        </p:nvSpPr>
        <p:spPr>
          <a:xfrm>
            <a:off x="7779026" y="848139"/>
            <a:ext cx="202758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8B2E6E-DEC6-491C-A60A-2C1C8CF7D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0"/>
            <a:ext cx="11913704" cy="6858000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8A971D-DB71-4456-988D-F1C253018714}"/>
              </a:ext>
            </a:extLst>
          </p:cNvPr>
          <p:cNvSpPr txBox="1"/>
          <p:nvPr/>
        </p:nvSpPr>
        <p:spPr>
          <a:xfrm>
            <a:off x="3114260" y="773747"/>
            <a:ext cx="5923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সাথে পাঠে থাকার জন্য সকলকে অসংখ্য ধন্যবাদ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103DFF-E633-42B5-A4F7-943BBEE1D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216" y="2154202"/>
            <a:ext cx="4929809" cy="4174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003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5D4BB9-8280-4AFB-B435-747500542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46F90D-9799-40CF-A6A2-9927BC8FCE4A}"/>
              </a:ext>
            </a:extLst>
          </p:cNvPr>
          <p:cNvSpPr txBox="1"/>
          <p:nvPr/>
        </p:nvSpPr>
        <p:spPr>
          <a:xfrm>
            <a:off x="2504660" y="1762539"/>
            <a:ext cx="75404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উপস্থপনায়</a:t>
            </a:r>
          </a:p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মমতাজ বেগম</a:t>
            </a:r>
          </a:p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সহকারী শিক্ষক</a:t>
            </a:r>
          </a:p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চরমোনাই মাদ্রাসা সরকারি প্রাথমিক বিদ্যালয়।</a:t>
            </a:r>
          </a:p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বরিশাল সদর, বরিশাল।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E88D4D-CBFF-4300-9FD3-BBD76BD089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t="10494" r="32367" b="14616"/>
          <a:stretch/>
        </p:blipFill>
        <p:spPr>
          <a:xfrm rot="5400000">
            <a:off x="7976148" y="1439514"/>
            <a:ext cx="2242931" cy="18950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3884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C9D542-21D0-489F-9768-D651D1504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6" y="56322"/>
            <a:ext cx="11900453" cy="674535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0BBA70-6F98-4D65-8BF0-580BB7941331}"/>
              </a:ext>
            </a:extLst>
          </p:cNvPr>
          <p:cNvSpPr/>
          <p:nvPr/>
        </p:nvSpPr>
        <p:spPr>
          <a:xfrm>
            <a:off x="1994452" y="1313621"/>
            <a:ext cx="7878418" cy="423075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626BA-363D-4F47-9C81-D6E3E1FA2062}"/>
              </a:ext>
            </a:extLst>
          </p:cNvPr>
          <p:cNvSpPr txBox="1"/>
          <p:nvPr/>
        </p:nvSpPr>
        <p:spPr>
          <a:xfrm>
            <a:off x="2782957" y="1683027"/>
            <a:ext cx="60429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-৭(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-১(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48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02EC3F-9AD5-48ED-8AA2-B86441DD1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8" y="66261"/>
            <a:ext cx="11913704" cy="672547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2B9802-09C4-4B53-B275-B5C96E56AC26}"/>
              </a:ext>
            </a:extLst>
          </p:cNvPr>
          <p:cNvSpPr/>
          <p:nvPr/>
        </p:nvSpPr>
        <p:spPr>
          <a:xfrm>
            <a:off x="1311965" y="1775792"/>
            <a:ext cx="9329531" cy="3538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22FD2C-A350-48A6-8D05-BFCF37ACA8F0}"/>
              </a:ext>
            </a:extLst>
          </p:cNvPr>
          <p:cNvSpPr txBox="1"/>
          <p:nvPr/>
        </p:nvSpPr>
        <p:spPr>
          <a:xfrm>
            <a:off x="1815548" y="3083292"/>
            <a:ext cx="832236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এসো, সবাই মিলে একটা আবৃত্তি শুনি।</a:t>
            </a:r>
            <a:endParaRPr lang="en-US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83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99C73B-4E5B-4AAF-90D4-F5000C980489}"/>
              </a:ext>
            </a:extLst>
          </p:cNvPr>
          <p:cNvSpPr txBox="1"/>
          <p:nvPr/>
        </p:nvSpPr>
        <p:spPr>
          <a:xfrm>
            <a:off x="3793705" y="61652"/>
            <a:ext cx="517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এবার আমরা ছবি দেখবো।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44B0C-3EA6-44F7-962C-02337CCF7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32" y="3590456"/>
            <a:ext cx="4056930" cy="3007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00962A-0E25-4C78-8254-F28E94BA8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32" y="906553"/>
            <a:ext cx="4033468" cy="25224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B6C4C4-E2E4-42C1-8EC5-85B2A625B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20" y="3688969"/>
            <a:ext cx="3959603" cy="3007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0CE89E-1359-4D03-80DE-57EF7EAFC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7" y="825824"/>
            <a:ext cx="3983066" cy="26839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8A8B23-205F-4165-B77B-E824182B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E463B4-6CB4-44C0-AADF-E4C8F8D64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226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99C73B-4E5B-4AAF-90D4-F5000C980489}"/>
              </a:ext>
            </a:extLst>
          </p:cNvPr>
          <p:cNvSpPr txBox="1"/>
          <p:nvPr/>
        </p:nvSpPr>
        <p:spPr>
          <a:xfrm>
            <a:off x="583097" y="874643"/>
            <a:ext cx="1828800" cy="646331"/>
          </a:xfrm>
          <a:prstGeom prst="rec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461F1EB3-3A37-4DAF-9A0C-399AC9355364}"/>
              </a:ext>
            </a:extLst>
          </p:cNvPr>
          <p:cNvSpPr/>
          <p:nvPr/>
        </p:nvSpPr>
        <p:spPr>
          <a:xfrm>
            <a:off x="728868" y="1370086"/>
            <a:ext cx="10628245" cy="451899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বিষয় হলো-বাংলাদেশ ও বিশ্ব</a:t>
            </a:r>
          </a:p>
          <a:p>
            <a:pPr algn="ctr"/>
            <a:r>
              <a:rPr lang="bn-IN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১৯৪৮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…………….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51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4F274-F1A9-4F7D-B0B0-662AB88F9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2" r="50000" b="58092"/>
          <a:stretch/>
        </p:blipFill>
        <p:spPr>
          <a:xfrm>
            <a:off x="92765" y="132522"/>
            <a:ext cx="12099235" cy="672547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D1BD65E-51B0-4D9E-92E0-C9FBE35AEBDB}"/>
              </a:ext>
            </a:extLst>
          </p:cNvPr>
          <p:cNvSpPr/>
          <p:nvPr/>
        </p:nvSpPr>
        <p:spPr>
          <a:xfrm>
            <a:off x="1258956" y="1219200"/>
            <a:ext cx="2226366" cy="79513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6A9812-3F13-4CC4-96A2-C716BF610A7F}"/>
              </a:ext>
            </a:extLst>
          </p:cNvPr>
          <p:cNvSpPr txBox="1"/>
          <p:nvPr/>
        </p:nvSpPr>
        <p:spPr>
          <a:xfrm>
            <a:off x="1921566" y="2691417"/>
            <a:ext cx="8892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৩.১.১।মানবধিকার কী তা বলতে পারবে।</a:t>
            </a: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৩.১.২।মৌলিক মানবধিকারগুলো উল্লেখ করতে পারবে।</a:t>
            </a: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৩.১.৩। মানবধিকারের গুরওত্ব ব্যাখ্যা করতে পারবে।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52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44AB46-24F3-46AA-ACC6-0BEF99D96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3" t="53735" r="1266" b="5754"/>
          <a:stretch/>
        </p:blipFill>
        <p:spPr>
          <a:xfrm>
            <a:off x="132521" y="96078"/>
            <a:ext cx="11926957" cy="6665844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D8FDD-A101-4849-A922-97136D861B72}"/>
              </a:ext>
            </a:extLst>
          </p:cNvPr>
          <p:cNvSpPr txBox="1"/>
          <p:nvPr/>
        </p:nvSpPr>
        <p:spPr>
          <a:xfrm>
            <a:off x="1775792" y="2459504"/>
            <a:ext cx="82163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তোমাদের পাঠ্যবইয়ের ৫৫-৫৬ পৃষ্ঠা খোল।আমি পাঠ্যাংশটুকু পড়ব।তোমরা আমার সাথে সাথে আঙ্গুল দিয়ে  মেলাবে।</a:t>
            </a:r>
            <a:endParaRPr lang="en-US" sz="40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9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35B004-59F3-4F58-9451-4694BD9EFA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b="57222"/>
          <a:stretch/>
        </p:blipFill>
        <p:spPr>
          <a:xfrm>
            <a:off x="132522" y="0"/>
            <a:ext cx="12059478" cy="6858000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A8C31C0-3776-485F-A9B8-9036D6E23E3D}"/>
              </a:ext>
            </a:extLst>
          </p:cNvPr>
          <p:cNvSpPr/>
          <p:nvPr/>
        </p:nvSpPr>
        <p:spPr>
          <a:xfrm>
            <a:off x="1325217" y="887895"/>
            <a:ext cx="2504661" cy="609600"/>
          </a:xfrm>
          <a:prstGeom prst="round2DiagRect">
            <a:avLst/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1AE85F36-9450-4C7F-BF84-AA0028CD26B8}"/>
              </a:ext>
            </a:extLst>
          </p:cNvPr>
          <p:cNvSpPr/>
          <p:nvPr/>
        </p:nvSpPr>
        <p:spPr>
          <a:xfrm>
            <a:off x="5718312" y="887895"/>
            <a:ext cx="2504661" cy="6096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2415D-6850-455D-AA6F-A73CC7204C3B}"/>
              </a:ext>
            </a:extLst>
          </p:cNvPr>
          <p:cNvSpPr txBox="1"/>
          <p:nvPr/>
        </p:nvSpPr>
        <p:spPr>
          <a:xfrm>
            <a:off x="1497496" y="1944468"/>
            <a:ext cx="5088835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                  স্বাধীন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667F1-23B1-4D1D-8286-75B9B34E2F94}"/>
              </a:ext>
            </a:extLst>
          </p:cNvPr>
          <p:cNvSpPr txBox="1"/>
          <p:nvPr/>
        </p:nvSpPr>
        <p:spPr>
          <a:xfrm>
            <a:off x="1550505" y="3019909"/>
            <a:ext cx="9952382" cy="646331"/>
          </a:xfrm>
          <a:prstGeom prst="rect">
            <a:avLst/>
          </a:prstGeom>
          <a:solidFill>
            <a:srgbClr val="0070C0"/>
          </a:solidFill>
          <a:ln w="762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সুযোগ-সুবিধা পাওয়ার অধিকারগুলো হচ্ছে                   </a:t>
            </a:r>
            <a:r>
              <a:rPr lang="bn-IN" dirty="0"/>
              <a:t>।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AFFEB-6730-4861-8D72-2895E2553D54}"/>
              </a:ext>
            </a:extLst>
          </p:cNvPr>
          <p:cNvSpPr txBox="1"/>
          <p:nvPr/>
        </p:nvSpPr>
        <p:spPr>
          <a:xfrm>
            <a:off x="1775791" y="4028661"/>
            <a:ext cx="6447182" cy="646331"/>
          </a:xfrm>
          <a:prstGeom prst="rect">
            <a:avLst/>
          </a:prstGeom>
          <a:solidFill>
            <a:srgbClr val="006600"/>
          </a:solidFill>
          <a:ln w="762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সমাজে সবার সমান               অধিকার।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D28EE-229F-49BD-B74A-CB7BF0F00C2F}"/>
              </a:ext>
            </a:extLst>
          </p:cNvPr>
          <p:cNvSpPr txBox="1"/>
          <p:nvPr/>
        </p:nvSpPr>
        <p:spPr>
          <a:xfrm>
            <a:off x="1921565" y="4981231"/>
            <a:ext cx="7023652" cy="646331"/>
          </a:xfrm>
          <a:prstGeom prst="rect">
            <a:avLst/>
          </a:prstGeom>
          <a:solidFill>
            <a:srgbClr val="FF66FF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সবার মানবধিকার          কাজ করব।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DAA1B-3C13-4A24-8D8E-FB2AC5F21260}"/>
              </a:ext>
            </a:extLst>
          </p:cNvPr>
          <p:cNvSpPr txBox="1"/>
          <p:nvPr/>
        </p:nvSpPr>
        <p:spPr>
          <a:xfrm>
            <a:off x="2855843" y="1930422"/>
            <a:ext cx="194807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জন্মগতভাবে</a:t>
            </a:r>
            <a:endParaRPr lang="en-US" sz="36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F1CD0C-91BB-4134-B3FC-CD50038F797D}"/>
              </a:ext>
            </a:extLst>
          </p:cNvPr>
          <p:cNvSpPr txBox="1"/>
          <p:nvPr/>
        </p:nvSpPr>
        <p:spPr>
          <a:xfrm>
            <a:off x="8676860" y="3018109"/>
            <a:ext cx="2007704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মানবধিকার</a:t>
            </a:r>
            <a:endParaRPr lang="en-US" sz="36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1CD0AA-B801-44ED-95B9-7228E8E79097}"/>
              </a:ext>
            </a:extLst>
          </p:cNvPr>
          <p:cNvSpPr txBox="1"/>
          <p:nvPr/>
        </p:nvSpPr>
        <p:spPr>
          <a:xfrm>
            <a:off x="5903842" y="4989871"/>
            <a:ext cx="1099930" cy="646331"/>
          </a:xfrm>
          <a:prstGeom prst="rect">
            <a:avLst/>
          </a:prstGeom>
          <a:solidFill>
            <a:srgbClr val="0066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endParaRPr lang="en-US" sz="36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8F02FA-619D-4241-9340-BEA9F34729CC}"/>
              </a:ext>
            </a:extLst>
          </p:cNvPr>
          <p:cNvSpPr txBox="1"/>
          <p:nvPr/>
        </p:nvSpPr>
        <p:spPr>
          <a:xfrm>
            <a:off x="5115340" y="4028661"/>
            <a:ext cx="1470991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মর্যাদার</a:t>
            </a:r>
            <a:endParaRPr lang="en-US" sz="36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4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362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BSL</dc:creator>
  <cp:lastModifiedBy>BSL</cp:lastModifiedBy>
  <cp:revision>42</cp:revision>
  <dcterms:created xsi:type="dcterms:W3CDTF">2020-11-29T01:13:24Z</dcterms:created>
  <dcterms:modified xsi:type="dcterms:W3CDTF">2020-11-30T15:20:01Z</dcterms:modified>
</cp:coreProperties>
</file>