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59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3770" autoAdjust="0"/>
  </p:normalViewPr>
  <p:slideViewPr>
    <p:cSldViewPr snapToGrid="0" showGuides="1">
      <p:cViewPr varScale="1">
        <p:scale>
          <a:sx n="61" d="100"/>
          <a:sy n="61" d="100"/>
        </p:scale>
        <p:origin x="355" y="58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BBC4-10EB-4341-A828-8B7BFF2EA40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DD2B-407E-442C-A2AC-C3BD439C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46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BBC4-10EB-4341-A828-8B7BFF2EA40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DD2B-407E-442C-A2AC-C3BD439C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15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BBC4-10EB-4341-A828-8B7BFF2EA40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DD2B-407E-442C-A2AC-C3BD439C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26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BBC4-10EB-4341-A828-8B7BFF2EA40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DD2B-407E-442C-A2AC-C3BD439C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96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BBC4-10EB-4341-A828-8B7BFF2EA40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DD2B-407E-442C-A2AC-C3BD439C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39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BBC4-10EB-4341-A828-8B7BFF2EA40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DD2B-407E-442C-A2AC-C3BD439C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84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BBC4-10EB-4341-A828-8B7BFF2EA40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DD2B-407E-442C-A2AC-C3BD439C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88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BBC4-10EB-4341-A828-8B7BFF2EA40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DD2B-407E-442C-A2AC-C3BD439C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72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BBC4-10EB-4341-A828-8B7BFF2EA40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DD2B-407E-442C-A2AC-C3BD439CE30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0942319" y="5987018"/>
            <a:ext cx="12496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Lucky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484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BBC4-10EB-4341-A828-8B7BFF2EA40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DD2B-407E-442C-A2AC-C3BD439C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34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BBC4-10EB-4341-A828-8B7BFF2EA40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DD2B-407E-442C-A2AC-C3BD439C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1BBC4-10EB-4341-A828-8B7BFF2EA40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0DD2B-407E-442C-A2AC-C3BD439CE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6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9GgIE4ymAq6T5pDIvydECx35WMg_s3Gs/view?usp=sharin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8321" y="487806"/>
            <a:ext cx="393191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13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3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46899" y="128143"/>
            <a:ext cx="3663962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 সংগ্রহ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55" y="1064385"/>
            <a:ext cx="4608490" cy="2402715"/>
          </a:xfrm>
          <a:prstGeom prst="round2DiagRect">
            <a:avLst>
              <a:gd name="adj1" fmla="val 16667"/>
              <a:gd name="adj2" fmla="val 0"/>
            </a:avLst>
          </a:prstGeom>
          <a:ln w="3175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98537" y="3633901"/>
            <a:ext cx="11594926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নিরক্ষর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সঠিক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অবস্থান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নির্ধারণ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করতে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হবে।এক্ষেত্রে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এলাকা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অবস্থানভেদে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প্রচলিত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পেশার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অবস্থা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নির্ণয়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 করতে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হবে।সরকার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প্রকল্প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গ্রহণ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টাস্কফোর্স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কাজটি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করতে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সঠিক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তথ্য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দেওয়ার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জন্য নাগরিকদের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স্বতঃস্ফূর্তভাবে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এগিয়ে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আসতে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।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ea typeface="Calibri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05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6746" y="367978"/>
            <a:ext cx="3838508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বয়স্ক শিক্ষা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50"/>
          <a:stretch/>
        </p:blipFill>
        <p:spPr>
          <a:xfrm>
            <a:off x="3598821" y="1378931"/>
            <a:ext cx="4798419" cy="2618233"/>
          </a:xfrm>
          <a:prstGeom prst="round2DiagRect">
            <a:avLst>
              <a:gd name="adj1" fmla="val 16667"/>
              <a:gd name="adj2" fmla="val 0"/>
            </a:avLst>
          </a:prstGeom>
          <a:ln w="3175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98537" y="4117946"/>
            <a:ext cx="11594926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গ্রামে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গ্রামে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বয়স্ক শিক্ষা ও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খাদ্যের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বিনিময়ে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শিক্ষাদানে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সরকারকে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বিশেষ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কর্মসূচি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নিতে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অথবা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বেসরকারী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প্রতিষ্ঠানকে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নিয়োজিত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করতে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হবে।এ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ব্যাপারে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আমাদের শিক্ষিত বেকারদের ও কাজে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লাগানো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যেতে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।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ea typeface="Calibri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25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2548" y="178270"/>
            <a:ext cx="3663962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কর্মমুখী শিক্ষা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3" r="4410"/>
          <a:stretch/>
        </p:blipFill>
        <p:spPr>
          <a:xfrm>
            <a:off x="3746952" y="1040353"/>
            <a:ext cx="4955088" cy="2426748"/>
          </a:xfrm>
          <a:prstGeom prst="round2DiagRect">
            <a:avLst>
              <a:gd name="adj1" fmla="val 16667"/>
              <a:gd name="adj2" fmla="val 0"/>
            </a:avLst>
          </a:prstGeom>
          <a:ln w="3175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98537" y="3559743"/>
            <a:ext cx="11594926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শুধু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আনুষ্ঠানিক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শিক্ষা নিরক্ষর বয়স্কদের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খুব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একটা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কাজে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আসবে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না।কিছু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দিন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তারা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শিক্ষা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ভুলে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যেতে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পারে।কর্মমুখী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শিক্ষাদান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প্রত্যেক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পেশার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সঙ্গে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নিরক্ষরদের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পরিচিত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তুলতে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হবে।তাহলে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অর্জিত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শিক্ষা ও অক্ষরজ্ঞান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সহজে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ভুলবে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।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ea typeface="Calibri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19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9297" y="120616"/>
            <a:ext cx="7727723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 জন্য ঋণ ও অনুদান প্রথা চালুকরণ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8537" y="3051811"/>
            <a:ext cx="11594926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সরকারী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বেসরকারী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পর্যায়ে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নিরক্ষরতা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দূরীকরণের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জন্য অনুদান ও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বৃত্তি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প্রদানের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ব্যবস্থা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নিতে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যদিও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নিরক্ষরদের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শিক্ষা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আনুষ্ঠানিক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নয়,তবুও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তাদেরকে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বৃত্তি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উপবৃত্তি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দিলে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তারা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শিক্ষা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গ্রহণে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আগ্রহী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এরূপ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ঋণ,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অনুদান,বৃত্তি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উপবৃত্তি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প্রদান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একা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সরকারের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পক্ষে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সম্ভব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নয়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তাই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আমাদের শিক্ষিত ও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সম্পদশালীদের</a:t>
            </a:r>
            <a:r>
              <a:rPr lang="en-US" sz="3600" dirty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এগিয়ে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আসতে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।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ea typeface="Calibri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772" y="1046268"/>
            <a:ext cx="3394456" cy="1849332"/>
          </a:xfrm>
          <a:prstGeom prst="round2DiagRect">
            <a:avLst>
              <a:gd name="adj1" fmla="val 16667"/>
              <a:gd name="adj2" fmla="val 0"/>
            </a:avLst>
          </a:prstGeom>
          <a:ln w="3175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2397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1538" y="162566"/>
            <a:ext cx="5520061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শিক্ষা-ব্যাংক চালুকরণ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6" y="1244693"/>
            <a:ext cx="3610523" cy="4524315"/>
          </a:xfrm>
          <a:prstGeom prst="round2DiagRect">
            <a:avLst>
              <a:gd name="adj1" fmla="val 16667"/>
              <a:gd name="adj2" fmla="val 0"/>
            </a:avLst>
          </a:prstGeom>
          <a:ln w="3175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4474297" y="1244693"/>
            <a:ext cx="7138583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নিরক্ষরতা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দূ্রীকরণের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জন্য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শিক্ষা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ব্যাংক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চালু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যেতে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পারে।এরুপ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ব্যাংক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শুধু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নিরক্ষরদের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ক্ষেত্রে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ঋণ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দেবে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বরং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প্রাথমিক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শিক্ষা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শুরু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মাধ্যমিক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উচ্চ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পর্যায়ে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শিক্ষাঋণ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প্রদান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করবে।শিক্ষার্থী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ঝরে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পড়া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বন্ধ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করতে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আর্থিক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সহায়তা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প্রয়োজন।এক্ষেত্রে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শিক্ষা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ব্যাংক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উল্লেখযোগ্য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পদক্ষেপ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। সরকার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আন্তরিক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এরূপ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ব্যাংক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প্রতিষ্ঠা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চালু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সম্ভব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।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ea typeface="Calibri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60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7120" y="212669"/>
            <a:ext cx="5647529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নাগরিকদের অংশগ্রহণ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41" y="1211466"/>
            <a:ext cx="3436679" cy="4031873"/>
          </a:xfrm>
          <a:prstGeom prst="rect">
            <a:avLst/>
          </a:prstGeom>
          <a:ln w="3175">
            <a:solidFill>
              <a:srgbClr val="FF0000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855720" y="1211466"/>
            <a:ext cx="7940039" cy="40318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নিরক্ষরতা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দূরীকরণের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জন্য সমাজের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সর্বস্তরের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মানুষকে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কাজে লাগাতে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শিক্ষা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উপকরণ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শুরু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শিক্ষা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প্রতিষ্ঠান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স্থাপনের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ব্যাপারে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নাগরিকদের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অংশগ্রহণকে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উৎসাহিত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করতে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হবে।এ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ব্যাপারে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দেশের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বেশ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কয়টি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এনজিও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যেমন-ব্র্যাক,স্বনির্ভর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বাংলাদেশ,প্রশিকা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কেয়ার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সিডা,ইউসেপ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প্রভৃতি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নিরলসভাবে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কাজ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যাচ্ছে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। সরকার ও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নাগরিকদের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অংশগ্রহণের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নিরক্ষরতা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দূর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সম্ভাব।এর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ফলে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অক্ষরজ্ঞানসম্পন্ন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পেশাভিত্তিক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শিক্ষা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অর্জনের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জনশক্তিতে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পরিণত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ea typeface="Calibri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62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42697" y="426696"/>
            <a:ext cx="266454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সময়-৫মিনিট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2118" y="3643564"/>
            <a:ext cx="11467764" cy="10647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36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নিরক্ষরতা দূরীকরণে সরকার ও নাগরিকের </a:t>
            </a:r>
            <a:r>
              <a:rPr lang="en-US" sz="3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করণীয় </a:t>
            </a:r>
            <a:r>
              <a:rPr lang="en-US" sz="3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পদক্ষেপ</a:t>
            </a:r>
            <a:r>
              <a:rPr lang="en-US" sz="3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গুলি</a:t>
            </a:r>
            <a:r>
              <a:rPr lang="en-US" sz="3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ব্যাখ্যা</a:t>
            </a:r>
            <a:r>
              <a:rPr lang="en-US" sz="3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কর</a:t>
            </a:r>
            <a:r>
              <a:rPr lang="en-US" sz="3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4044666" y="213009"/>
            <a:ext cx="3813497" cy="1935480"/>
          </a:xfrm>
          <a:prstGeom prst="cloudCallout">
            <a:avLst>
              <a:gd name="adj1" fmla="val -24829"/>
              <a:gd name="adj2" fmla="val 9872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99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1166" y="226814"/>
            <a:ext cx="9974205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নিরক্ষরতা দূরীকরণে নাগরিক হিসাবে আমাদের করণীয় </a:t>
            </a:r>
            <a:endParaRPr lang="en-US" sz="4400" dirty="0"/>
          </a:p>
        </p:txBody>
      </p:sp>
      <p:sp>
        <p:nvSpPr>
          <p:cNvPr id="9" name="Rectangle 8"/>
          <p:cNvSpPr/>
          <p:nvPr/>
        </p:nvSpPr>
        <p:spPr>
          <a:xfrm>
            <a:off x="674370" y="1204942"/>
            <a:ext cx="10843260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বাড়ীতে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কেউ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নিরক্ষর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অক্ষরজ্ঞান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বন্ধুদের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নিরক্ষরতা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দূরীকরণে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ক্লাব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দরিদ্র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ছেলেমেদের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স্বেচ্ছাশ্রমের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অক্ষরজ্ঞান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বয়স্কদের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অক্ষরজ্ঞান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দেবার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বেকারদের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লাগাতে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নিরক্ষরতার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কুফল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জনগণকে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অবহিত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গণসচেতনতা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07880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93480" y="414282"/>
            <a:ext cx="266454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সময়-৫মিনিট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8868" y="3670939"/>
            <a:ext cx="9556016" cy="144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গ্রামের নিরক্ষরতা দূরীকরণে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পদক্ষেপ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দুজনে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3955406" y="77398"/>
            <a:ext cx="4281187" cy="2129138"/>
          </a:xfrm>
          <a:prstGeom prst="cloudCallout">
            <a:avLst>
              <a:gd name="adj1" fmla="val -24829"/>
              <a:gd name="adj2" fmla="val 9872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48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" y="1287244"/>
            <a:ext cx="11871960" cy="55707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১।নিরক্ষরতার হার বেশি কোন শ্রেনির মধ্যে?</a:t>
            </a:r>
          </a:p>
          <a:p>
            <a:pPr algn="just"/>
            <a:r>
              <a:rPr lang="en-US" sz="3200" dirty="0">
                <a:ln w="0"/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উত্তরঃদরিদ্র শ্রেনির মধ্যে।</a:t>
            </a:r>
          </a:p>
          <a:p>
            <a:pPr algn="just"/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২।সম্পূর্ণ সাক্ষরতা আন্দোলন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-</a:t>
            </a:r>
          </a:p>
          <a:p>
            <a:pPr algn="just"/>
            <a:r>
              <a:rPr lang="en-US" sz="3200" dirty="0">
                <a:ln w="0"/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উত্তরঃপ্রাথমিক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গণশিক্ষা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মন্ত্রণালয়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৩।সরকার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সাক্ষরতা আন্দোলন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কতো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en-US" sz="3200" dirty="0">
                <a:ln w="0"/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উত্তরঃ১৯৯৭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সালে</a:t>
            </a:r>
            <a:endParaRPr lang="en-US" sz="3200" dirty="0" smtClean="0">
              <a:ln w="0"/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৪।নিরক্ষরতাজনিত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en-US" sz="3200" dirty="0">
                <a:ln w="0"/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উত্তরঃসচেতনতার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অভাব</a:t>
            </a:r>
            <a:endParaRPr lang="en-US" sz="3200" dirty="0" smtClean="0">
              <a:ln w="0"/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৫।কোন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শিক্ষাদান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নিরক্ষরদের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পেশার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তুলতে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en-US" sz="3200" dirty="0">
                <a:ln w="0"/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উত্তরঃকর্মমুখী</a:t>
            </a:r>
            <a:r>
              <a:rPr lang="en-US" sz="3200" dirty="0" smtClean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 smtClean="0">
              <a:ln w="0"/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ln w="0"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4047" y="114768"/>
            <a:ext cx="4127745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n w="0"/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80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08757" y="323909"/>
            <a:ext cx="3197104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68975" y="323909"/>
            <a:ext cx="1638313" cy="1623186"/>
            <a:chOff x="990600" y="584351"/>
            <a:chExt cx="2904251" cy="2885997"/>
          </a:xfrm>
        </p:grpSpPr>
        <p:pic>
          <p:nvPicPr>
            <p:cNvPr id="4" name="Picture 3" descr="28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0600" y="584351"/>
              <a:ext cx="2904251" cy="2885997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7633" y="1084065"/>
              <a:ext cx="1905000" cy="1828800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7329" y="264059"/>
            <a:ext cx="1569913" cy="1742886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441772" y="2187900"/>
            <a:ext cx="6845870" cy="40318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হোসনেয়ারা (লাকী)</a:t>
            </a:r>
          </a:p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এম,এস,এস, এম এড</a:t>
            </a:r>
          </a:p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(আই সি টি)</a:t>
            </a:r>
          </a:p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রায়পুর স্কুল এন্ড কলেজ ,</a:t>
            </a:r>
          </a:p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বাঘারপাড়া ,যশোর । </a:t>
            </a:r>
          </a:p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01712333017</a:t>
            </a:r>
          </a:p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Mail-lucky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333017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7575741" y="2537434"/>
            <a:ext cx="4036834" cy="2142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নাগরিকতা</a:t>
            </a:r>
          </a:p>
          <a:p>
            <a:pPr algn="ctr">
              <a:lnSpc>
                <a:spcPct val="90000"/>
              </a:lnSpc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</a:p>
          <a:p>
            <a:pPr algn="ctr">
              <a:lnSpc>
                <a:spcPct val="90000"/>
              </a:lnSpc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অধ্যায়ঃনবম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90000"/>
              </a:lnSpc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*নিরক্ষরতা*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79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0370" y="3467100"/>
            <a:ext cx="1083125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নিরক্ষর ব্যক্তি সমাজের বোঝাস্বরূপ</a:t>
            </a: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তোমার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উত্তরের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স্বপক্ষে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3955406" y="77398"/>
            <a:ext cx="4281187" cy="2129138"/>
          </a:xfrm>
          <a:prstGeom prst="cloudCallout">
            <a:avLst>
              <a:gd name="adj1" fmla="val -24829"/>
              <a:gd name="adj2" fmla="val 9872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74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t="-36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53422" y="2253428"/>
            <a:ext cx="3697885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dirty="0" smtClean="0">
                <a:ln w="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ln w="0"/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6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8015" y="495367"/>
            <a:ext cx="618649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একটি ভিডিও দেখি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73537" y="3005435"/>
            <a:ext cx="3495446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>
                <a:hlinkClick r:id="rId2"/>
              </a:rPr>
              <a:t>drive.google.com/file/d/19GgIE4ymAq6T5pDIvydECx35WMg_s3Gs/view?usp=sharing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8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8564" y="263046"/>
            <a:ext cx="7102258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14228" y="1303501"/>
            <a:ext cx="2420856" cy="718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*নিরক্ষরতা*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644" y="2164836"/>
            <a:ext cx="5944023" cy="3894267"/>
          </a:xfrm>
          <a:prstGeom prst="round2DiagRect">
            <a:avLst>
              <a:gd name="adj1" fmla="val 16667"/>
              <a:gd name="adj2" fmla="val 0"/>
            </a:avLst>
          </a:prstGeom>
          <a:ln w="3175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285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8904" y="209848"/>
            <a:ext cx="8104339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dirty="0">
                <a:ea typeface="Calibri"/>
                <a:cs typeface="NikoshBAN"/>
              </a:rPr>
              <a:t>শিখনফল</a:t>
            </a:r>
            <a:r>
              <a:rPr lang="bn-BD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6707" y="2396349"/>
            <a:ext cx="11558586" cy="23698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নিরক্ষরতা কী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বলতে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নিরক্ষরতা দূরীকরণে সরকার ও নাগরিকের করণীয় </a:t>
            </a:r>
            <a:r>
              <a:rPr lang="en-US" sz="3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ব্যাখ্যা</a:t>
            </a:r>
            <a:r>
              <a:rPr lang="en-US" sz="3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করতে </a:t>
            </a:r>
            <a:r>
              <a:rPr lang="en-US" sz="3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পারবে</a:t>
            </a:r>
            <a:r>
              <a:rPr lang="en-US" sz="3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bn-BD" sz="3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নিরক্ষরতা দূরীকরণে নাগরিক হিসাবে 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মাদের করণীয়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5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8903" y="255925"/>
            <a:ext cx="8104339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নিরক্ষরতা কী?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ea typeface="Calibri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974" y="1195538"/>
            <a:ext cx="4790196" cy="3055620"/>
          </a:xfrm>
          <a:prstGeom prst="round2DiagRect">
            <a:avLst>
              <a:gd name="adj1" fmla="val 16667"/>
              <a:gd name="adj2" fmla="val 0"/>
            </a:avLst>
          </a:prstGeom>
          <a:ln w="3175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043831" y="4569290"/>
            <a:ext cx="810433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নিরক্ষর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সেই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ব্যক্তি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যার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কোন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অক্ষর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জ্ঞান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নেই,এমনকি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যিনি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পর্যন্ত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লিখতে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পারেন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2718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8904" y="209848"/>
            <a:ext cx="8104339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নিরক্ষরতা পরিস্থিতি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ea typeface="Calibri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987" y="1292189"/>
            <a:ext cx="4061107" cy="2606042"/>
          </a:xfrm>
          <a:prstGeom prst="round2DiagRect">
            <a:avLst>
              <a:gd name="adj1" fmla="val 16667"/>
              <a:gd name="adj2" fmla="val 0"/>
            </a:avLst>
          </a:prstGeom>
          <a:ln w="3175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98537" y="4146962"/>
            <a:ext cx="11594926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প্রাথমিক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গণশিক্ষা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মন্ত্রণালয়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১৯৯৭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সালে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সম্পূর্ণ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সাক্ষরতা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আন্দোলন’শুরু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আন্দোলনের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মাধ্যমে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প্রাথমিক ও গণশিক্ষা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মন্ত্রণালয়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২০১৪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সালের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মধ্যে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দেশ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নিরক্ষরতা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দূর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রাজনৈতিক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সিদ্ধান্ত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গ্রহণ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।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ea typeface="Calibri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04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18897" y="595974"/>
            <a:ext cx="266454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সময়-২মিনিট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53540" y="3505200"/>
            <a:ext cx="8995747" cy="10647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নিরিক্ষরতা বলতে কী বোঝায়?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4044666" y="213009"/>
            <a:ext cx="3813497" cy="1935480"/>
          </a:xfrm>
          <a:prstGeom prst="cloudCallout">
            <a:avLst>
              <a:gd name="adj1" fmla="val -24829"/>
              <a:gd name="adj2" fmla="val 9872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57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7557" y="1246718"/>
            <a:ext cx="366396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 সংগ্রহ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97915" y="1244801"/>
            <a:ext cx="383850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বয়স্ক শিক্ষা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33162" y="2782669"/>
            <a:ext cx="593228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 জন্য ঋণ ও অনুদান প্রথা চালুকরণ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77557" y="4301583"/>
            <a:ext cx="366396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শিক্ষা-ব্যাংক চালুকরণ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7915" y="4301582"/>
            <a:ext cx="383714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নাগরিকদের অংশগ্রহণ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7557" y="2784193"/>
            <a:ext cx="366396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কর্মমুখী শিক্ষা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77557" y="132555"/>
            <a:ext cx="8964313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নিরক্ষরতা দূরীকরণে সরকার ও নাগরিকের 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করণীয়ঃ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0484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602</Words>
  <Application>Microsoft Office PowerPoint</Application>
  <PresentationFormat>Widescreen</PresentationFormat>
  <Paragraphs>75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NikoshBAN</vt:lpstr>
      <vt:lpstr>Times New Roman</vt:lpstr>
      <vt:lpstr>Vrinda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127</cp:revision>
  <dcterms:created xsi:type="dcterms:W3CDTF">2020-11-27T04:56:23Z</dcterms:created>
  <dcterms:modified xsi:type="dcterms:W3CDTF">2020-11-30T16:37:40Z</dcterms:modified>
</cp:coreProperties>
</file>