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tfun.s02@gmail.com" initials="l" lastIdx="1" clrIdx="0">
    <p:extLst>
      <p:ext uri="{19B8F6BF-5375-455C-9EA6-DF929625EA0E}">
        <p15:presenceInfo xmlns:p15="http://schemas.microsoft.com/office/powerpoint/2012/main" userId="5b1288886620dd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2D68F3-5D36-0641-ADA5-68AFC294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9" y="205618"/>
            <a:ext cx="6428619" cy="6446764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1876630-F51E-0848-A188-37DF885010F2}"/>
              </a:ext>
            </a:extLst>
          </p:cNvPr>
          <p:cNvSpPr/>
          <p:nvPr/>
        </p:nvSpPr>
        <p:spPr>
          <a:xfrm>
            <a:off x="7496024" y="1324429"/>
            <a:ext cx="2467428" cy="1106714"/>
          </a:xfrm>
          <a:prstGeom prst="flowChartAlternateProcess">
            <a:avLst/>
          </a:prstGeom>
          <a:solidFill>
            <a:schemeClr val="bg1">
              <a:lumMod val="90000"/>
              <a:lumOff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অনলাইন ক্লাস 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3D1AFECE-543A-4D43-94EA-5E39E150F0AF}"/>
              </a:ext>
            </a:extLst>
          </p:cNvPr>
          <p:cNvSpPr/>
          <p:nvPr/>
        </p:nvSpPr>
        <p:spPr>
          <a:xfrm>
            <a:off x="1124857" y="205618"/>
            <a:ext cx="4390571" cy="644676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50461-7AB5-3D46-ACBC-B73CFA93EFC8}"/>
              </a:ext>
            </a:extLst>
          </p:cNvPr>
          <p:cNvSpPr txBox="1"/>
          <p:nvPr/>
        </p:nvSpPr>
        <p:spPr>
          <a:xfrm flipH="1">
            <a:off x="2539999" y="650739"/>
            <a:ext cx="21227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rgbClr val="7030A0"/>
                </a:solidFill>
              </a:rPr>
              <a:t>স্বা</a:t>
            </a:r>
          </a:p>
          <a:p>
            <a:pPr algn="l"/>
            <a:r>
              <a:rPr lang="en-US" sz="9600" b="1">
                <a:solidFill>
                  <a:srgbClr val="7030A0"/>
                </a:solidFill>
              </a:rPr>
              <a:t>গ</a:t>
            </a:r>
          </a:p>
          <a:p>
            <a:pPr algn="l"/>
            <a:r>
              <a:rPr lang="en-US" sz="9600" b="1">
                <a:solidFill>
                  <a:srgbClr val="7030A0"/>
                </a:solidFill>
              </a:rPr>
              <a:t>ত</a:t>
            </a:r>
          </a:p>
          <a:p>
            <a:pPr algn="l"/>
            <a:r>
              <a:rPr lang="en-US" sz="9600" b="1">
                <a:solidFill>
                  <a:srgbClr val="7030A0"/>
                </a:solidFill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83316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FEA0D-785F-6241-9DB4-4C41938FA2EB}"/>
              </a:ext>
            </a:extLst>
          </p:cNvPr>
          <p:cNvSpPr txBox="1"/>
          <p:nvPr/>
        </p:nvSpPr>
        <p:spPr>
          <a:xfrm>
            <a:off x="2485572" y="199571"/>
            <a:ext cx="8545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rgbClr val="002060"/>
                </a:solidFill>
              </a:rPr>
              <a:t>জীব উপাদানঃ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BDB45-807E-C94D-AF59-E1834D93064E}"/>
              </a:ext>
            </a:extLst>
          </p:cNvPr>
          <p:cNvSpPr txBox="1"/>
          <p:nvPr/>
        </p:nvSpPr>
        <p:spPr>
          <a:xfrm>
            <a:off x="925285" y="1472954"/>
            <a:ext cx="10730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/>
              <a:t>আমাদের পরিবেশের সকল জীবন্ত অংশই বাস্তুতন্ত্রের জীব উপাদান। </a:t>
            </a:r>
          </a:p>
          <a:p>
            <a:pPr algn="l"/>
            <a:r>
              <a:rPr lang="en-US" sz="3600"/>
              <a:t>যেমনঃ মানুষ, গরু,ছাগল, পাখি, ব্যাঙ ইত্যাদি।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F95CB-77D4-E14A-BEC0-3AE22F8DD2BD}"/>
              </a:ext>
            </a:extLst>
          </p:cNvPr>
          <p:cNvSpPr txBox="1"/>
          <p:nvPr/>
        </p:nvSpPr>
        <p:spPr>
          <a:xfrm>
            <a:off x="925285" y="3378413"/>
            <a:ext cx="1093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chemeClr val="bg2"/>
                </a:solidFill>
              </a:rPr>
              <a:t>জীব উপাদানকে আবার ৩ ভাগে ভাগ করা হয়েছেঃ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D943E-F3A3-B841-A2FB-00DA6F9ABF79}"/>
              </a:ext>
            </a:extLst>
          </p:cNvPr>
          <p:cNvSpPr txBox="1"/>
          <p:nvPr/>
        </p:nvSpPr>
        <p:spPr>
          <a:xfrm rot="10800000" flipV="1">
            <a:off x="925285" y="4720985"/>
            <a:ext cx="1059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>
                <a:solidFill>
                  <a:schemeClr val="bg2"/>
                </a:solidFill>
              </a:rPr>
              <a:t>উৎপাদকঃ</a:t>
            </a:r>
            <a:r>
              <a:rPr lang="en-US" sz="3600"/>
              <a:t> যারা নিজেদের খাবার নিজেরা তৈরি করতে পারে তাদেরকে উৎপাদক বলে।</a:t>
            </a:r>
          </a:p>
          <a:p>
            <a:pPr algn="l"/>
            <a:r>
              <a:rPr lang="en-US" sz="3600"/>
              <a:t>যেমনঃ উদ্ভিদ।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51EA9-2BEE-C243-B115-709B756BC0F9}"/>
              </a:ext>
            </a:extLst>
          </p:cNvPr>
          <p:cNvSpPr txBox="1"/>
          <p:nvPr/>
        </p:nvSpPr>
        <p:spPr>
          <a:xfrm>
            <a:off x="1669144" y="4086299"/>
            <a:ext cx="996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solidFill>
                  <a:schemeClr val="accent6">
                    <a:lumMod val="50000"/>
                  </a:schemeClr>
                </a:solidFill>
              </a:rPr>
              <a:t>১. উৎপাদক  ২. খাদক  ৩. বিয়োজক। </a:t>
            </a:r>
          </a:p>
        </p:txBody>
      </p:sp>
    </p:spTree>
    <p:extLst>
      <p:ext uri="{BB962C8B-B14F-4D97-AF65-F5344CB8AC3E}">
        <p14:creationId xmlns:p14="http://schemas.microsoft.com/office/powerpoint/2010/main" val="133349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B72222-2B7F-A743-A58F-2583B90AE957}"/>
              </a:ext>
            </a:extLst>
          </p:cNvPr>
          <p:cNvSpPr txBox="1"/>
          <p:nvPr/>
        </p:nvSpPr>
        <p:spPr>
          <a:xfrm>
            <a:off x="5172528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D6A04-181A-0B4A-A57A-79BD6E7DD509}"/>
              </a:ext>
            </a:extLst>
          </p:cNvPr>
          <p:cNvSpPr txBox="1"/>
          <p:nvPr/>
        </p:nvSpPr>
        <p:spPr>
          <a:xfrm rot="10800000" flipV="1">
            <a:off x="544285" y="184396"/>
            <a:ext cx="11339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bg2"/>
                </a:solidFill>
              </a:rPr>
              <a:t>খাদকঃ</a:t>
            </a:r>
            <a:r>
              <a:rPr lang="en-US" sz="3600"/>
              <a:t> যে সকল প্রাণী উদ্ভিদ থেকে পাওয়া জৈব পদার্থ খাদ্য হিসেবে ব্যবহার করে ব অন্য কোন প্রাণী খেয়ে জীবন ধারণ করে তাদেরকে খাদক বলে।</a:t>
            </a:r>
          </a:p>
          <a:p>
            <a:pPr algn="l"/>
            <a:r>
              <a:rPr lang="en-US" sz="3600"/>
              <a:t>যেমনঃ মানুষ, গরু, ছাগল, ব্যাঙ ইত্যাদি। </a:t>
            </a:r>
          </a:p>
          <a:p>
            <a:pPr algn="l"/>
            <a:r>
              <a:rPr lang="en-US" sz="3600">
                <a:solidFill>
                  <a:srgbClr val="7030A0"/>
                </a:solidFill>
              </a:rPr>
              <a:t>খাদক ৩ ধরনের</a:t>
            </a:r>
            <a:r>
              <a:rPr lang="en-US" sz="3600"/>
              <a:t>। </a:t>
            </a:r>
          </a:p>
          <a:p>
            <a:pPr algn="l"/>
            <a:r>
              <a:rPr lang="en-US" sz="3600">
                <a:solidFill>
                  <a:schemeClr val="bg2"/>
                </a:solidFill>
              </a:rPr>
              <a:t>১.প্রথম স্তরের খাদক ২.দ্বিতীয় স্তরের খাদক ৩. তৃতীয় স্তরের খাদক।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02864-70A4-514D-BB4D-8FB6D72A3E9D}"/>
              </a:ext>
            </a:extLst>
          </p:cNvPr>
          <p:cNvSpPr txBox="1"/>
          <p:nvPr/>
        </p:nvSpPr>
        <p:spPr>
          <a:xfrm rot="10800000" flipV="1">
            <a:off x="562429" y="4033783"/>
            <a:ext cx="10994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4">
                    <a:lumMod val="50000"/>
                  </a:schemeClr>
                </a:solidFill>
              </a:rPr>
              <a:t>বিয়োজকঃ</a:t>
            </a:r>
            <a:r>
              <a:rPr lang="en-US" sz="3600"/>
              <a:t> বিয়োজককে পাচনকারী নামেও অভিহিত করা হয়েছে। যেসব অনুজীব (ব্যাকটেরিয়া ও ছত্রাক) মৃত উদ্ভিদ ও প্রাণীর দেহের উপর ক্রিয়া করে তা থেকে কিছু অংশ নিজেরা শোষণ এবং বাকি অংশ পরিবেশের মাটি ও বাহুতে জমা হয়ে তাকে বিয়োজক বলে।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62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4A02372-F158-C14E-A6E8-CFE2E525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88" y="435429"/>
            <a:ext cx="10305598" cy="5311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C84CF-FA95-7444-A6C4-73725D8F9A52}"/>
              </a:ext>
            </a:extLst>
          </p:cNvPr>
          <p:cNvSpPr txBox="1"/>
          <p:nvPr/>
        </p:nvSpPr>
        <p:spPr>
          <a:xfrm>
            <a:off x="3211286" y="5842000"/>
            <a:ext cx="624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</a:rPr>
              <a:t>চিত্রঃ একটি পুকুরের বাস্তুতন্ত্র </a:t>
            </a:r>
          </a:p>
        </p:txBody>
      </p:sp>
    </p:spTree>
    <p:extLst>
      <p:ext uri="{BB962C8B-B14F-4D97-AF65-F5344CB8AC3E}">
        <p14:creationId xmlns:p14="http://schemas.microsoft.com/office/powerpoint/2010/main" val="301728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72462-36EB-4E4C-9757-088AB4299B57}"/>
              </a:ext>
            </a:extLst>
          </p:cNvPr>
          <p:cNvSpPr txBox="1"/>
          <p:nvPr/>
        </p:nvSpPr>
        <p:spPr>
          <a:xfrm>
            <a:off x="834572" y="228599"/>
            <a:ext cx="11067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</a:rPr>
              <a:t>স্বাদু পানির একটি ছোট পুকুর জলজ বাস্তুসংস্থানের একটি স্বয়ংসম্পূর্ণ উদাহরণ। </a:t>
            </a:r>
          </a:p>
          <a:p>
            <a:pPr algn="l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16629-D7B8-D14A-9362-7BA5A05E2CCF}"/>
              </a:ext>
            </a:extLst>
          </p:cNvPr>
          <p:cNvSpPr txBox="1"/>
          <p:nvPr/>
        </p:nvSpPr>
        <p:spPr>
          <a:xfrm rot="10800000" flipV="1">
            <a:off x="834572" y="1322342"/>
            <a:ext cx="1106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পুকুরে রয়েছে অজীব ও জীব উপাদান।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D9428-34D5-0B41-81C4-494AAE66387C}"/>
              </a:ext>
            </a:extLst>
          </p:cNvPr>
          <p:cNvSpPr txBox="1"/>
          <p:nvPr/>
        </p:nvSpPr>
        <p:spPr>
          <a:xfrm rot="10800000" flipV="1">
            <a:off x="834572" y="2060423"/>
            <a:ext cx="11067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অজীব উপাদানের মধ্যে পুকুরে রয়েছে পানি,দ্রবীভূত অক্সিজেন, কার্বন ডাই-অক্সাইড এবং কিছু জৈব পদার্থ। এসব উপাদান জীব সরাসরি ব্যবহার করতে সক্ষম।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E3E8A-2072-CB43-BF4C-779B8EC522CC}"/>
              </a:ext>
            </a:extLst>
          </p:cNvPr>
          <p:cNvSpPr txBox="1"/>
          <p:nvPr/>
        </p:nvSpPr>
        <p:spPr>
          <a:xfrm>
            <a:off x="816429" y="3630084"/>
            <a:ext cx="1106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জীব উপাদানের মধ্যে আছে উৎপাদক, খাদক ও বিয়োজক।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69386-1B30-8446-A4E9-74064D173E04}"/>
              </a:ext>
            </a:extLst>
          </p:cNvPr>
          <p:cNvSpPr txBox="1"/>
          <p:nvPr/>
        </p:nvSpPr>
        <p:spPr>
          <a:xfrm rot="10800000" flipV="1">
            <a:off x="834572" y="4197926"/>
            <a:ext cx="11067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পুকুরের বাস্তুসংস্থানের উৎপাদক হচ্ছে নানা ধরনের ভাসমান ক্ষুদ্র ক্ষুদ্র অণুবীক্ষণিক উদ্ভিদ ফাইটোপ্লাঙ্কটন নামে পরিচিত। </a:t>
            </a:r>
          </a:p>
          <a:p>
            <a:pPr algn="l"/>
            <a:r>
              <a:rPr lang="en-US" sz="3200">
                <a:solidFill>
                  <a:schemeClr val="bg1"/>
                </a:solidFill>
              </a:rPr>
              <a:t>ভাসমান বড় উদ্ভিদের মধ্যে রয়েছে কচুরিপানা, শাপলা। </a:t>
            </a:r>
          </a:p>
          <a:p>
            <a:pPr algn="l"/>
            <a:r>
              <a:rPr lang="en-US" sz="3200">
                <a:solidFill>
                  <a:schemeClr val="bg1"/>
                </a:solidFill>
              </a:rPr>
              <a:t>ভাসমান ক্ষুদ্র উদ্ভিদ যেমন পুকুরের পানিতে রয়েছে তেমনি রয়েছে ক্ষুদ্র ক্ষুদ্র অণুবীক্ষণিক প্রাণী।  এরা জু-প্লাঙ্কটন নামে পরিচিত। </a:t>
            </a:r>
          </a:p>
        </p:txBody>
      </p:sp>
    </p:spTree>
    <p:extLst>
      <p:ext uri="{BB962C8B-B14F-4D97-AF65-F5344CB8AC3E}">
        <p14:creationId xmlns:p14="http://schemas.microsoft.com/office/powerpoint/2010/main" val="320551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EC24D-D08D-974D-8C5E-7B029235AB9F}"/>
              </a:ext>
            </a:extLst>
          </p:cNvPr>
          <p:cNvSpPr txBox="1"/>
          <p:nvPr/>
        </p:nvSpPr>
        <p:spPr>
          <a:xfrm rot="10800000" flipV="1">
            <a:off x="1070429" y="654154"/>
            <a:ext cx="10595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বিভিন্ন প্রকার জলজ কীটপতঙ্গ, ছোট মাছ,ঝিনুক, শামুক ইত্যাদি যারা উৎপাদক খায় তারা প্রথম স্তরের খাদক। </a:t>
            </a:r>
          </a:p>
          <a:p>
            <a:pPr algn="l"/>
            <a:r>
              <a:rPr lang="en-US" sz="3200"/>
              <a:t>আবার এদেরকে যারা খায় আরও একটু বড় মাছ, ব্যাঙ এরা দ্বিতীয় স্তরের খাদক। </a:t>
            </a:r>
          </a:p>
          <a:p>
            <a:pPr algn="l"/>
            <a:r>
              <a:rPr lang="en-US" sz="3200">
                <a:solidFill>
                  <a:schemeClr val="bg1"/>
                </a:solidFill>
              </a:rPr>
              <a:t>এদেরকে আবার যারা খায় যেমন কচ্ছপ, বক,সাপ এরা তৃতীয় স্তরের খাদক।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74C98-146F-8648-B43C-1C10BB52E1FF}"/>
              </a:ext>
            </a:extLst>
          </p:cNvPr>
          <p:cNvSpPr txBox="1"/>
          <p:nvPr/>
        </p:nvSpPr>
        <p:spPr>
          <a:xfrm>
            <a:off x="1070430" y="3988304"/>
            <a:ext cx="10595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পুকুরে মৃত জীবের উপর ব্যাকটেরিয়া, ছত্রাক বিয়োজকের কাজ করে।</a:t>
            </a:r>
          </a:p>
          <a:p>
            <a:pPr algn="l"/>
            <a:r>
              <a:rPr lang="en-US" sz="3200"/>
              <a:t>বিয়োজিত দ্রব্যাদি আবার পুকুরের উৎপাদক খাদ্য হিসেবে গ্রহণ করে।</a:t>
            </a:r>
          </a:p>
        </p:txBody>
      </p:sp>
    </p:spTree>
    <p:extLst>
      <p:ext uri="{BB962C8B-B14F-4D97-AF65-F5344CB8AC3E}">
        <p14:creationId xmlns:p14="http://schemas.microsoft.com/office/powerpoint/2010/main" val="295308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6BCBE-14B1-E648-90FA-79A88E423051}"/>
              </a:ext>
            </a:extLst>
          </p:cNvPr>
          <p:cNvSpPr txBox="1"/>
          <p:nvPr/>
        </p:nvSpPr>
        <p:spPr>
          <a:xfrm>
            <a:off x="2549072" y="772886"/>
            <a:ext cx="709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u="sng">
                <a:solidFill>
                  <a:srgbClr val="002060"/>
                </a:solidFill>
              </a:rPr>
              <a:t>শিখন যাচাইঃ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B1E03-4BD2-F345-BECB-A3C57119E217}"/>
              </a:ext>
            </a:extLst>
          </p:cNvPr>
          <p:cNvSpPr txBox="1"/>
          <p:nvPr/>
        </p:nvSpPr>
        <p:spPr>
          <a:xfrm>
            <a:off x="1542143" y="2718368"/>
            <a:ext cx="9579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/>
              <a:t>#. বাস্তুতন্ত্র কী?</a:t>
            </a:r>
          </a:p>
          <a:p>
            <a:pPr algn="l"/>
            <a:r>
              <a:rPr lang="en-US" sz="4400"/>
              <a:t>#.জলজ বাস্তুতন্ত্র কয় ধরনের ও কী কী?</a:t>
            </a:r>
          </a:p>
          <a:p>
            <a:pPr algn="l"/>
            <a:r>
              <a:rPr lang="en-US" sz="4400"/>
              <a:t>#. উৎপাদক কী?</a:t>
            </a:r>
          </a:p>
        </p:txBody>
      </p:sp>
    </p:spTree>
    <p:extLst>
      <p:ext uri="{BB962C8B-B14F-4D97-AF65-F5344CB8AC3E}">
        <p14:creationId xmlns:p14="http://schemas.microsoft.com/office/powerpoint/2010/main" val="69963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484872-4718-9F40-ACED-DFB8F116DFBE}"/>
              </a:ext>
            </a:extLst>
          </p:cNvPr>
          <p:cNvSpPr txBox="1"/>
          <p:nvPr/>
        </p:nvSpPr>
        <p:spPr>
          <a:xfrm>
            <a:off x="2759527" y="101600"/>
            <a:ext cx="6275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u="sng">
                <a:solidFill>
                  <a:schemeClr val="accent4">
                    <a:lumMod val="50000"/>
                  </a:schemeClr>
                </a:solidFill>
              </a:rPr>
              <a:t>বাড়ির কাজ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DB3799-3CAC-A944-84E3-992FB163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8" y="1651000"/>
            <a:ext cx="5123542" cy="492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AFD0C-C769-EE45-A082-42232B82D6A1}"/>
              </a:ext>
            </a:extLst>
          </p:cNvPr>
          <p:cNvSpPr txBox="1"/>
          <p:nvPr/>
        </p:nvSpPr>
        <p:spPr>
          <a:xfrm>
            <a:off x="6449785" y="2630714"/>
            <a:ext cx="4989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প্রশ্নঃ বক পাখিকে তৃতীয় স্তরের খাদক বলা হয়ে কেন?</a:t>
            </a:r>
          </a:p>
        </p:txBody>
      </p:sp>
    </p:spTree>
    <p:extLst>
      <p:ext uri="{BB962C8B-B14F-4D97-AF65-F5344CB8AC3E}">
        <p14:creationId xmlns:p14="http://schemas.microsoft.com/office/powerpoint/2010/main" val="35124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8D67276-850F-9F42-8EC3-0F097FB6A596}"/>
              </a:ext>
            </a:extLst>
          </p:cNvPr>
          <p:cNvSpPr/>
          <p:nvPr/>
        </p:nvSpPr>
        <p:spPr>
          <a:xfrm>
            <a:off x="8396573" y="506341"/>
            <a:ext cx="3683000" cy="5954170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7030A0"/>
                </a:solidFill>
              </a:rPr>
              <a:t>ধ</a:t>
            </a:r>
          </a:p>
          <a:p>
            <a:pPr algn="ctr"/>
            <a:r>
              <a:rPr lang="en-US" sz="9600" b="1">
                <a:solidFill>
                  <a:srgbClr val="7030A0"/>
                </a:solidFill>
              </a:rPr>
              <a:t>ন্য</a:t>
            </a:r>
          </a:p>
          <a:p>
            <a:pPr algn="ctr"/>
            <a:r>
              <a:rPr lang="en-US" sz="9600" b="1">
                <a:solidFill>
                  <a:srgbClr val="7030A0"/>
                </a:solidFill>
              </a:rPr>
              <a:t>বা</a:t>
            </a:r>
          </a:p>
          <a:p>
            <a:pPr algn="ctr"/>
            <a:r>
              <a:rPr lang="en-US" sz="9600" b="1">
                <a:solidFill>
                  <a:srgbClr val="7030A0"/>
                </a:solidFill>
              </a:rPr>
              <a:t>দ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A78531-3D46-C84A-8984-5E191ED8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3" y="506341"/>
            <a:ext cx="7997430" cy="59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3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F60AA9-444F-8340-B2EE-E8D12840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77" y="1011351"/>
            <a:ext cx="3170237" cy="3664856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18F5ABF-25EB-5643-A8E4-C99BF78680A7}"/>
              </a:ext>
            </a:extLst>
          </p:cNvPr>
          <p:cNvSpPr/>
          <p:nvPr/>
        </p:nvSpPr>
        <p:spPr>
          <a:xfrm>
            <a:off x="1124857" y="716416"/>
            <a:ext cx="6821714" cy="109787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>
                <a:solidFill>
                  <a:schemeClr val="tx1"/>
                </a:solidFill>
              </a:rPr>
              <a:t>শিক্ষক পরিচিতি</a:t>
            </a:r>
            <a:r>
              <a:rPr lang="en-US" sz="6000" u="sng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0E4FB-285A-D248-86FD-16FFE454FE4D}"/>
              </a:ext>
            </a:extLst>
          </p:cNvPr>
          <p:cNvSpPr txBox="1"/>
          <p:nvPr/>
        </p:nvSpPr>
        <p:spPr>
          <a:xfrm>
            <a:off x="961573" y="2039858"/>
            <a:ext cx="87811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bg2"/>
                </a:solidFill>
              </a:rPr>
              <a:t>লুৎফুন নাহার </a:t>
            </a:r>
          </a:p>
          <a:p>
            <a:r>
              <a:rPr lang="en-US" sz="4800" b="1">
                <a:solidFill>
                  <a:schemeClr val="bg2"/>
                </a:solidFill>
              </a:rPr>
              <a:t>সহকারী শিক্ষক (কৃষি শিক্ষা) </a:t>
            </a:r>
          </a:p>
          <a:p>
            <a:r>
              <a:rPr lang="en-US" sz="4800" b="1">
                <a:solidFill>
                  <a:schemeClr val="bg2"/>
                </a:solidFill>
              </a:rPr>
              <a:t>বখতার মুনশি ফাযিল মাদ্রাসা </a:t>
            </a:r>
          </a:p>
          <a:p>
            <a:r>
              <a:rPr lang="en-US" sz="4800" b="1">
                <a:solidFill>
                  <a:schemeClr val="bg2"/>
                </a:solidFill>
              </a:rPr>
              <a:t>সোনাগাজী,ফেনী। </a:t>
            </a:r>
          </a:p>
        </p:txBody>
      </p:sp>
    </p:spTree>
    <p:extLst>
      <p:ext uri="{BB962C8B-B14F-4D97-AF65-F5344CB8AC3E}">
        <p14:creationId xmlns:p14="http://schemas.microsoft.com/office/powerpoint/2010/main" val="44599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E752237-A739-E448-8B4B-2648D0BC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58" y="393095"/>
            <a:ext cx="5031416" cy="6083905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8E0C680-4AE7-2447-9A50-FFB9D064624B}"/>
              </a:ext>
            </a:extLst>
          </p:cNvPr>
          <p:cNvSpPr/>
          <p:nvPr/>
        </p:nvSpPr>
        <p:spPr>
          <a:xfrm>
            <a:off x="798284" y="574524"/>
            <a:ext cx="5840186" cy="114904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পাঠ পরিচিতি</a:t>
            </a:r>
            <a:r>
              <a:rPr lang="en-US" sz="54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7B3DA-D3DE-3642-A670-965290E13CA4}"/>
              </a:ext>
            </a:extLst>
          </p:cNvPr>
          <p:cNvSpPr txBox="1"/>
          <p:nvPr/>
        </p:nvSpPr>
        <p:spPr>
          <a:xfrm rot="10800000" flipV="1">
            <a:off x="1052285" y="2018023"/>
            <a:ext cx="5495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শ্রেণিঃ অষ্টম </a:t>
            </a:r>
          </a:p>
          <a:p>
            <a:pPr algn="l"/>
            <a:r>
              <a:rPr lang="en-US" sz="6000" b="1">
                <a:solidFill>
                  <a:schemeClr val="bg1"/>
                </a:solidFill>
              </a:rPr>
              <a:t>বিষয়ঃ বিজ্ঞান </a:t>
            </a:r>
          </a:p>
          <a:p>
            <a:pPr algn="l"/>
            <a:r>
              <a:rPr lang="en-US" sz="6000" b="1">
                <a:solidFill>
                  <a:schemeClr val="bg1"/>
                </a:solidFill>
              </a:rPr>
              <a:t>অধ্যায়ঃ চতুর্দশ </a:t>
            </a:r>
          </a:p>
          <a:p>
            <a:pPr algn="l"/>
            <a:r>
              <a:rPr lang="en-US" sz="6000" b="1">
                <a:solidFill>
                  <a:schemeClr val="bg1"/>
                </a:solidFill>
              </a:rPr>
              <a:t>সময়ঃ ৫০মিনিট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96927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1B782C-ACD6-E54C-9DF9-30892171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7" y="435428"/>
            <a:ext cx="5207000" cy="52614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6197CA2-FFA5-8D46-9367-2D64A2361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62" y="435427"/>
            <a:ext cx="5207000" cy="5261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F9902-B40A-0A4F-8F05-2322B9CB1366}"/>
              </a:ext>
            </a:extLst>
          </p:cNvPr>
          <p:cNvSpPr txBox="1"/>
          <p:nvPr/>
        </p:nvSpPr>
        <p:spPr>
          <a:xfrm>
            <a:off x="3347357" y="5871029"/>
            <a:ext cx="662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কী বুঝতে পারলে?</a:t>
            </a:r>
          </a:p>
        </p:txBody>
      </p:sp>
    </p:spTree>
    <p:extLst>
      <p:ext uri="{BB962C8B-B14F-4D97-AF65-F5344CB8AC3E}">
        <p14:creationId xmlns:p14="http://schemas.microsoft.com/office/powerpoint/2010/main" val="91077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FE5B0F7-726C-5E48-8B75-129CCC2D69CC}"/>
              </a:ext>
            </a:extLst>
          </p:cNvPr>
          <p:cNvSpPr/>
          <p:nvPr/>
        </p:nvSpPr>
        <p:spPr>
          <a:xfrm>
            <a:off x="2068284" y="199572"/>
            <a:ext cx="8617857" cy="172270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আজকের পাঠঃ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9CA95-B0B7-F646-A8BD-5DDCB2C3BA0E}"/>
              </a:ext>
            </a:extLst>
          </p:cNvPr>
          <p:cNvSpPr txBox="1"/>
          <p:nvPr/>
        </p:nvSpPr>
        <p:spPr>
          <a:xfrm>
            <a:off x="4301671" y="1922273"/>
            <a:ext cx="578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chemeClr val="bg2">
                    <a:lumMod val="75000"/>
                  </a:schemeClr>
                </a:solidFill>
              </a:rPr>
              <a:t>বাস্তুতন্ত্র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3C93F-0ED5-994F-9DB1-765F7266D0F6}"/>
              </a:ext>
            </a:extLst>
          </p:cNvPr>
          <p:cNvSpPr txBox="1"/>
          <p:nvPr/>
        </p:nvSpPr>
        <p:spPr>
          <a:xfrm rot="11454708" flipH="1" flipV="1">
            <a:off x="7006021" y="226576"/>
            <a:ext cx="2151622" cy="223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A8BB8-000B-1D46-8A4C-F583B3206085}"/>
              </a:ext>
            </a:extLst>
          </p:cNvPr>
          <p:cNvSpPr txBox="1"/>
          <p:nvPr/>
        </p:nvSpPr>
        <p:spPr>
          <a:xfrm>
            <a:off x="5771240" y="3095171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/>
              <a:t>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030C9-33D8-DE45-8165-5D01A00B541D}"/>
              </a:ext>
            </a:extLst>
          </p:cNvPr>
          <p:cNvSpPr txBox="1"/>
          <p:nvPr/>
        </p:nvSpPr>
        <p:spPr>
          <a:xfrm>
            <a:off x="517252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D0D0D-8189-8045-AD44-F6D456D2C703}"/>
              </a:ext>
            </a:extLst>
          </p:cNvPr>
          <p:cNvSpPr txBox="1"/>
          <p:nvPr/>
        </p:nvSpPr>
        <p:spPr>
          <a:xfrm>
            <a:off x="743854" y="4326315"/>
            <a:ext cx="11883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chemeClr val="bg2">
                    <a:lumMod val="50000"/>
                  </a:schemeClr>
                </a:solidFill>
              </a:rPr>
              <a:t>বাস্তুতন্ত্রের প্রকারভেদ</a:t>
            </a:r>
          </a:p>
        </p:txBody>
      </p:sp>
    </p:spTree>
    <p:extLst>
      <p:ext uri="{BB962C8B-B14F-4D97-AF65-F5344CB8AC3E}">
        <p14:creationId xmlns:p14="http://schemas.microsoft.com/office/powerpoint/2010/main" val="63692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849711A6-1478-A94C-8AAE-F852DAEF1C64}"/>
              </a:ext>
            </a:extLst>
          </p:cNvPr>
          <p:cNvSpPr/>
          <p:nvPr/>
        </p:nvSpPr>
        <p:spPr>
          <a:xfrm>
            <a:off x="3129643" y="562432"/>
            <a:ext cx="5932714" cy="179614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শিখনফলঃ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3836F-FF66-2B43-A259-EB36824D8763}"/>
              </a:ext>
            </a:extLst>
          </p:cNvPr>
          <p:cNvSpPr txBox="1"/>
          <p:nvPr/>
        </p:nvSpPr>
        <p:spPr>
          <a:xfrm>
            <a:off x="635001" y="2877456"/>
            <a:ext cx="1126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bg2"/>
                </a:solidFill>
              </a:rPr>
              <a:t>#.বাস্তুতন্ত্রের উপাদান ও বাস্তুতন্ত্রের প্রকারভেদ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55853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1014A-AF5E-694E-BAB0-A7A7C3B78A81}"/>
              </a:ext>
            </a:extLst>
          </p:cNvPr>
          <p:cNvSpPr txBox="1"/>
          <p:nvPr/>
        </p:nvSpPr>
        <p:spPr>
          <a:xfrm>
            <a:off x="1307192" y="381001"/>
            <a:ext cx="1037680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600" b="1" u="sng">
                <a:solidFill>
                  <a:srgbClr val="002060"/>
                </a:solidFill>
              </a:rPr>
              <a:t>বাস্তুতন্ত্র(Ecosystem)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4B2C9-5F54-744A-85B4-AF17B87E6E10}"/>
              </a:ext>
            </a:extLst>
          </p:cNvPr>
          <p:cNvSpPr txBox="1"/>
          <p:nvPr/>
        </p:nvSpPr>
        <p:spPr>
          <a:xfrm>
            <a:off x="889000" y="2128761"/>
            <a:ext cx="107950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2CD76-AC6E-E648-8BD3-92CB2649A1E6}"/>
              </a:ext>
            </a:extLst>
          </p:cNvPr>
          <p:cNvSpPr txBox="1"/>
          <p:nvPr/>
        </p:nvSpPr>
        <p:spPr>
          <a:xfrm>
            <a:off x="5172528" y="242388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6C4F8-E239-CE4B-BA6E-6197FC9ED87F}"/>
              </a:ext>
            </a:extLst>
          </p:cNvPr>
          <p:cNvSpPr txBox="1"/>
          <p:nvPr/>
        </p:nvSpPr>
        <p:spPr>
          <a:xfrm>
            <a:off x="1106714" y="2082541"/>
            <a:ext cx="10395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কোনো একটি পরিবেশের অজীব এবং জীব উপাদানসমূহের মধ্যে পারস্পরিক ক্রিয়া, আদান-প্রদান  ইত্যাদির মাধ্যমে পরিবেশে যে তন্ত্র গড়ে উঠে তাকেই বাস্তুতন্ত্র বলে।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অর্থাৎ, জীব এবং তাদের পরিবেশের মধ্যে মিথস্ক্রিয়ার একটি শৃঙ্খল হলো বাস্তুতন্ত্র। </a:t>
            </a:r>
          </a:p>
        </p:txBody>
      </p:sp>
    </p:spTree>
    <p:extLst>
      <p:ext uri="{BB962C8B-B14F-4D97-AF65-F5344CB8AC3E}">
        <p14:creationId xmlns:p14="http://schemas.microsoft.com/office/powerpoint/2010/main" val="180982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2B424-41F8-CE44-8E1B-98037C3092B9}"/>
              </a:ext>
            </a:extLst>
          </p:cNvPr>
          <p:cNvSpPr txBox="1"/>
          <p:nvPr/>
        </p:nvSpPr>
        <p:spPr>
          <a:xfrm>
            <a:off x="1268186" y="-241551"/>
            <a:ext cx="10323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u="sng">
                <a:solidFill>
                  <a:srgbClr val="7030A0"/>
                </a:solidFill>
              </a:rPr>
              <a:t>বাস্তুতন্ত্রের প্রকারভেদঃ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9D2FB-0C11-9C45-A891-80C4E083BF18}"/>
              </a:ext>
            </a:extLst>
          </p:cNvPr>
          <p:cNvSpPr txBox="1"/>
          <p:nvPr/>
        </p:nvSpPr>
        <p:spPr>
          <a:xfrm rot="10800000" flipV="1">
            <a:off x="1268186" y="775536"/>
            <a:ext cx="473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2060"/>
                </a:solidFill>
              </a:rPr>
              <a:t>বাস্তুতন্ত্র ২ প্রকারঃ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B1D2A-5D63-3648-881E-C94CCAADE65C}"/>
              </a:ext>
            </a:extLst>
          </p:cNvPr>
          <p:cNvSpPr txBox="1"/>
          <p:nvPr/>
        </p:nvSpPr>
        <p:spPr>
          <a:xfrm>
            <a:off x="1342571" y="1307674"/>
            <a:ext cx="459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১. স্থলজ বাস্তুতন্ত্র </a:t>
            </a:r>
          </a:p>
          <a:p>
            <a:pPr algn="l"/>
            <a:r>
              <a:rPr lang="en-US" sz="4000" b="1"/>
              <a:t>২. জলজ বাস্তুতন্ত্র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4DAC-766F-BC48-AC12-281433843F73}"/>
              </a:ext>
            </a:extLst>
          </p:cNvPr>
          <p:cNvSpPr txBox="1"/>
          <p:nvPr/>
        </p:nvSpPr>
        <p:spPr>
          <a:xfrm>
            <a:off x="1268186" y="2367171"/>
            <a:ext cx="965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bg2"/>
                </a:solidFill>
              </a:rPr>
              <a:t>*. স্থলজ বাস্তুতন্ত্র ২ ধরনেরঃ</a:t>
            </a:r>
          </a:p>
          <a:p>
            <a:pPr algn="l"/>
            <a:r>
              <a:rPr lang="en-US" sz="4400">
                <a:solidFill>
                  <a:schemeClr val="bg2"/>
                </a:solidFill>
              </a:rPr>
              <a:t>১.বনভূমির বাস্তুতন্ত্র</a:t>
            </a:r>
          </a:p>
          <a:p>
            <a:pPr algn="l"/>
            <a:r>
              <a:rPr lang="en-US" sz="4400">
                <a:solidFill>
                  <a:schemeClr val="bg2"/>
                </a:solidFill>
              </a:rPr>
              <a:t>২.মরুভূমির বাস্তুতন্ত্র।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B2CE8-2D72-5C4F-B1FE-E40A256FA54B}"/>
              </a:ext>
            </a:extLst>
          </p:cNvPr>
          <p:cNvSpPr txBox="1"/>
          <p:nvPr/>
        </p:nvSpPr>
        <p:spPr>
          <a:xfrm>
            <a:off x="1342571" y="4226888"/>
            <a:ext cx="9887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*. জলজ বাস্তুতন্ত্র ৩ ধরনেরঃ</a:t>
            </a:r>
          </a:p>
          <a:p>
            <a:pPr algn="l"/>
            <a:r>
              <a:rPr lang="en-US" sz="4400"/>
              <a:t>১.পুকুরের বাস্তুতন্ত্র</a:t>
            </a:r>
          </a:p>
          <a:p>
            <a:pPr algn="l"/>
            <a:r>
              <a:rPr lang="en-US" sz="4400"/>
              <a:t>২.নদ-নদীর বাস্তুতন্ত্র </a:t>
            </a:r>
          </a:p>
          <a:p>
            <a:pPr algn="l"/>
            <a:r>
              <a:rPr lang="en-US" sz="4400"/>
              <a:t>৩.সমুদ্রের বাস্তুতন্ত্র। </a:t>
            </a:r>
          </a:p>
          <a:p>
            <a:pPr algn="l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32548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33FA-2059-2946-B155-B145B05D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57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sz="9600" b="1" u="sng">
                <a:solidFill>
                  <a:srgbClr val="002060"/>
                </a:solidFill>
              </a:rPr>
              <a:t>বাস্তুতন্ত্রের উপাদানঃ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1BFBA-5AA6-404E-AB4D-581C43F5383B}"/>
              </a:ext>
            </a:extLst>
          </p:cNvPr>
          <p:cNvSpPr txBox="1"/>
          <p:nvPr/>
        </p:nvSpPr>
        <p:spPr>
          <a:xfrm rot="10800000" flipV="1">
            <a:off x="977109" y="1179349"/>
            <a:ext cx="9254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বাস্তুতন্ত্রের দুইটি প্রধান উপাদান হলোঃ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DF5AD-8E19-DD42-9DE6-A5E33EAC383D}"/>
              </a:ext>
            </a:extLst>
          </p:cNvPr>
          <p:cNvSpPr txBox="1"/>
          <p:nvPr/>
        </p:nvSpPr>
        <p:spPr>
          <a:xfrm>
            <a:off x="1143001" y="1833083"/>
            <a:ext cx="4066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১.অজীব উপাদান 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২.জীব উপাদান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A4531-A46D-0342-A647-944D960534B6}"/>
              </a:ext>
            </a:extLst>
          </p:cNvPr>
          <p:cNvSpPr txBox="1"/>
          <p:nvPr/>
        </p:nvSpPr>
        <p:spPr>
          <a:xfrm>
            <a:off x="977109" y="2951237"/>
            <a:ext cx="11048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/>
              <a:t>অজীব উপাদানঃ প্রাণহীন সকল উপাদানকে অজীব উপাদান বলা হয়।</a:t>
            </a:r>
          </a:p>
          <a:p>
            <a:pPr algn="l"/>
            <a:r>
              <a:rPr lang="en-US" sz="3600"/>
              <a:t>যেমনঃ লবণ, মাটি,আলো, জীবের মৃত দেহাবশেষ ইত্যাদি।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3855D-E4AD-0D44-98CA-0A60BCA9BD3E}"/>
              </a:ext>
            </a:extLst>
          </p:cNvPr>
          <p:cNvSpPr txBox="1"/>
          <p:nvPr/>
        </p:nvSpPr>
        <p:spPr>
          <a:xfrm>
            <a:off x="2405742" y="4764252"/>
            <a:ext cx="356325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21CF7-839F-CD4D-BD1D-13F85129D71D}"/>
              </a:ext>
            </a:extLst>
          </p:cNvPr>
          <p:cNvSpPr txBox="1"/>
          <p:nvPr/>
        </p:nvSpPr>
        <p:spPr>
          <a:xfrm>
            <a:off x="1031538" y="4611046"/>
            <a:ext cx="596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002060"/>
                </a:solidFill>
              </a:rPr>
              <a:t>অজীব উপাদান ২ প্রকারঃ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72304-FB32-B648-AE18-788026BD7592}"/>
              </a:ext>
            </a:extLst>
          </p:cNvPr>
          <p:cNvSpPr txBox="1"/>
          <p:nvPr/>
        </p:nvSpPr>
        <p:spPr>
          <a:xfrm>
            <a:off x="977109" y="5137781"/>
            <a:ext cx="10777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/>
              <a:t>১.অজৈব/ভৌত উপাদানঃ মাটি, পানি, আলো, বায়ু, তাপ, আর্দ্রতা ইত্যাদি। </a:t>
            </a:r>
          </a:p>
          <a:p>
            <a:pPr algn="l"/>
            <a:r>
              <a:rPr lang="en-US" sz="3600"/>
              <a:t>২.জৈব উপাদানঃ জীবের মৃত ও গলিত দেহাবশেষ। </a:t>
            </a:r>
          </a:p>
        </p:txBody>
      </p:sp>
    </p:spTree>
    <p:extLst>
      <p:ext uri="{BB962C8B-B14F-4D97-AF65-F5344CB8AC3E}">
        <p14:creationId xmlns:p14="http://schemas.microsoft.com/office/powerpoint/2010/main" val="2835384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বাস্তুতন্ত্রের উপাদানঃ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lutfun.s02@gmail.com</dc:creator>
  <cp:lastModifiedBy>lutfun.s02@gmail.com</cp:lastModifiedBy>
  <cp:revision>16</cp:revision>
  <dcterms:created xsi:type="dcterms:W3CDTF">2020-11-03T14:05:33Z</dcterms:created>
  <dcterms:modified xsi:type="dcterms:W3CDTF">2020-11-04T08:54:58Z</dcterms:modified>
</cp:coreProperties>
</file>