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508" r:id="rId3"/>
    <p:sldId id="507" r:id="rId4"/>
    <p:sldId id="511" r:id="rId5"/>
    <p:sldId id="512" r:id="rId6"/>
    <p:sldId id="509" r:id="rId7"/>
    <p:sldId id="513" r:id="rId8"/>
    <p:sldId id="310" r:id="rId9"/>
    <p:sldId id="307" r:id="rId10"/>
    <p:sldId id="514" r:id="rId11"/>
    <p:sldId id="515" r:id="rId12"/>
    <p:sldId id="516" r:id="rId13"/>
    <p:sldId id="517" r:id="rId14"/>
    <p:sldId id="523" r:id="rId15"/>
    <p:sldId id="518" r:id="rId16"/>
    <p:sldId id="522" r:id="rId17"/>
    <p:sldId id="519" r:id="rId18"/>
    <p:sldId id="520" r:id="rId19"/>
    <p:sldId id="521" r:id="rId20"/>
    <p:sldId id="258" r:id="rId21"/>
    <p:sldId id="524" r:id="rId22"/>
    <p:sldId id="5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443D3-4F0A-4F71-9AD8-FE8F44A965C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28B13-3265-496C-B121-35F1CA0A9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8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Samaresh</a:t>
            </a:r>
            <a:r>
              <a:rPr lang="en-US" dirty="0"/>
              <a:t> Chandra </a:t>
            </a:r>
            <a:r>
              <a:rPr lang="en-US" dirty="0" err="1"/>
              <a:t>Saha</a:t>
            </a:r>
            <a:r>
              <a:rPr lang="en-US" dirty="0"/>
              <a:t>, Assistant Teacher</a:t>
            </a:r>
            <a:r>
              <a:rPr lang="en-US" b="1" baseline="0" dirty="0"/>
              <a:t> , </a:t>
            </a:r>
            <a:r>
              <a:rPr lang="en-US" dirty="0" err="1"/>
              <a:t>Saberunnessa</a:t>
            </a:r>
            <a:r>
              <a:rPr lang="en-US" dirty="0"/>
              <a:t> Girls</a:t>
            </a:r>
            <a:r>
              <a:rPr lang="en-US" baseline="0" dirty="0"/>
              <a:t> High School, </a:t>
            </a:r>
            <a:r>
              <a:rPr lang="en-US" baseline="0" dirty="0" err="1"/>
              <a:t>Kendua</a:t>
            </a:r>
            <a:r>
              <a:rPr lang="en-US" baseline="0" dirty="0"/>
              <a:t>- </a:t>
            </a:r>
            <a:r>
              <a:rPr lang="en-US" baseline="0" dirty="0" err="1"/>
              <a:t>Netrakona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2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953A8-2471-45C2-B873-A83FC7E32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C0C91-5C5B-44EB-8AEF-29AFA9EAD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90E43-9064-470B-B198-0C8DD4F4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42928-C2D5-4E22-B441-95EB683C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02234-570D-43A6-B0C3-FB64970F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0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4628F-F6D1-411E-8DAD-529B1DAF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A5741-6FC0-4241-9C38-1C566B6CF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7F078-FBB2-46C6-B13F-B32389A8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A500-6935-4F99-96D9-D97C72DB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30D93-CAEF-4450-9FA6-F9E74CBD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5C3A7-47DE-4027-ADD1-E7C57DB49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6BF1C-559C-4973-B8A5-BE0046468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37087-ADF4-485D-B69F-ABDE9B72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BF914-D3F7-4CB2-8ED8-CFCC3F1B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DCE3C-B266-4244-BB67-53624483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2F89-FBC2-4596-96A8-E97D2B43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8942-767A-4853-8805-6D7B4FFE0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08F4F-9F8C-4122-8A81-B9F4ADBF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7B1A5-D943-4AB1-B41C-1533BD55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4E16D-F8B0-42B8-96B6-C8D7F312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4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E64D-5728-43CA-A74C-E0320B5B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B1BED-4612-4C03-836E-B033584B3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DA527-D292-4BFC-AE65-6D9766F6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ABC85-2FF5-420C-960E-025F30EA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84EDB-C502-4B87-8BEC-573C90FB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2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A169-165C-4CDF-A068-CB52FE9C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5747-8433-4F43-80CC-CCCEF65F2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8F4C0-ED05-4FD4-A221-3D40AA468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B0E38-29E8-494B-9368-0B131BBE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1B149-5169-4BC1-B250-98983765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3403A-97A8-4F53-95F8-83232D17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1F4A-861F-46B4-9CA2-5CCD4893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F2A33-0898-4C2A-B200-F02416848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D5263-B50A-44AF-8973-26107B0CC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1DF2D-3A2C-4799-B7D0-04227DB07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4C919-1989-4686-A43E-40DBD2FF1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7CDA0-6CC4-4344-9A68-EA7688CD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95A997-7713-4EE2-9602-EC497DE0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3B134-2D8F-4700-83E9-55CCA9EB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1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E98A-D269-459E-9D6F-DFD25FEB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37A4B-3B84-4970-95EF-3E828216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FBFE4-8CC0-4E6E-BDA4-27C5F21F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A79D8-E6BE-4EF0-8AA4-B36CF552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2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FC8B9-3A83-4D12-AC63-F36121EF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9089D-C0F3-404A-8516-85AF6517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F9961-E8AC-4CFC-9839-1D6AAA9D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8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E182-0260-46ED-B62E-4932A119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686E-C692-4D66-B8ED-0195252B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BCFD4-827D-4FEC-B0A0-B5DA46DD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6E2AD-C606-4828-832A-9AC45407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A7058-FB00-47EF-8801-719843B7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E52C7-23C9-44D5-B26C-4A9B3CD4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08B1-52E9-4A6D-858E-C16D1542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E2B23-4582-4EBA-AC0A-AE60B6EF6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31C29-D20C-4893-9BAF-523350CBC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794A3-9DDE-4B67-9FE5-7184D385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6C4C0-0F8D-4C84-9AFF-910CC1C6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65F5-D0CC-4F58-8870-3C6B633D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4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C9EC5-A3C8-40F4-A251-C65A87123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90C20-034A-4315-8781-93CE3142AA0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5495D-2C10-4CE9-BA43-B34C612E7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5F5ED-2AE0-4086-93FE-26898E006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60A4-44BA-492A-AD1F-43DEDE1170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0FE750E-3B5F-46F8-9D40-8ED27150D9E8}"/>
              </a:ext>
            </a:extLst>
          </p:cNvPr>
          <p:cNvSpPr/>
          <p:nvPr userDrawn="1"/>
        </p:nvSpPr>
        <p:spPr>
          <a:xfrm>
            <a:off x="0" y="0"/>
            <a:ext cx="12396866" cy="6985416"/>
          </a:xfrm>
          <a:prstGeom prst="frame">
            <a:avLst>
              <a:gd name="adj1" fmla="val 3488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rgbClr val="FF0000"/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4A67E31-25E4-4CDE-998F-97E994675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56" y="872956"/>
            <a:ext cx="5629784" cy="5356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AB1AF5-C061-4A9C-B14D-4BBA0E782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5" y="879826"/>
            <a:ext cx="4794750" cy="5356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6" name="Group 65"/>
          <p:cNvGrpSpPr/>
          <p:nvPr/>
        </p:nvGrpSpPr>
        <p:grpSpPr>
          <a:xfrm>
            <a:off x="12024159" y="242842"/>
            <a:ext cx="3332608" cy="4559681"/>
            <a:chOff x="6224441" y="339715"/>
            <a:chExt cx="3332608" cy="45596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6897733" y="339715"/>
              <a:ext cx="2659316" cy="24098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224441" y="1454802"/>
              <a:ext cx="1621104" cy="3444594"/>
              <a:chOff x="-5705319" y="1302803"/>
              <a:chExt cx="1621104" cy="3304662"/>
            </a:xfrm>
          </p:grpSpPr>
          <p:grpSp>
            <p:nvGrpSpPr>
              <p:cNvPr id="11" name="Group 10"/>
              <p:cNvGrpSpPr/>
              <p:nvPr/>
            </p:nvGrpSpPr>
            <p:grpSpPr>
              <a:xfrm rot="18980215" flipV="1">
                <a:off x="-5483417" y="1302803"/>
                <a:ext cx="1233055" cy="1356360"/>
                <a:chOff x="4592782" y="1995055"/>
                <a:chExt cx="1356360" cy="1356360"/>
              </a:xfrm>
              <a:solidFill>
                <a:srgbClr val="FFC000"/>
              </a:solidFill>
            </p:grpSpPr>
            <p:sp>
              <p:nvSpPr>
                <p:cNvPr id="12" name="Oval 11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05319" y="2733209"/>
                <a:ext cx="1621104" cy="1874256"/>
              </a:xfrm>
              <a:prstGeom prst="rect">
                <a:avLst/>
              </a:prstGeom>
            </p:spPr>
          </p:pic>
          <p:sp>
            <p:nvSpPr>
              <p:cNvPr id="9" name="Flowchart: Connector 8"/>
              <p:cNvSpPr/>
              <p:nvPr/>
            </p:nvSpPr>
            <p:spPr>
              <a:xfrm>
                <a:off x="-4931798" y="3062109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4875648" y="291789"/>
            <a:ext cx="3288956" cy="4928055"/>
            <a:chOff x="5831334" y="756961"/>
            <a:chExt cx="3288956" cy="45612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6460974" y="756961"/>
              <a:ext cx="2659316" cy="2409800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5831334" y="1799566"/>
              <a:ext cx="1900466" cy="3518656"/>
              <a:chOff x="-4328571" y="1324076"/>
              <a:chExt cx="1900466" cy="3375712"/>
            </a:xfrm>
          </p:grpSpPr>
          <p:grpSp>
            <p:nvGrpSpPr>
              <p:cNvPr id="71" name="Group 70"/>
              <p:cNvGrpSpPr/>
              <p:nvPr/>
            </p:nvGrpSpPr>
            <p:grpSpPr>
              <a:xfrm rot="18980215" flipV="1">
                <a:off x="-4077328" y="1324076"/>
                <a:ext cx="1233055" cy="1356359"/>
                <a:chOff x="4592792" y="1995056"/>
                <a:chExt cx="1356350" cy="1356359"/>
              </a:xfrm>
              <a:solidFill>
                <a:srgbClr val="00B050"/>
              </a:solidFill>
            </p:grpSpPr>
            <p:sp>
              <p:nvSpPr>
                <p:cNvPr id="74" name="Oval 73"/>
                <p:cNvSpPr/>
                <p:nvPr/>
              </p:nvSpPr>
              <p:spPr>
                <a:xfrm>
                  <a:off x="4592792" y="199505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745191" y="21474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897589" y="22998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049989" y="24522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202393" y="26046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354789" y="275705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507188" y="29094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659580" y="306185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89495">
                <a:off x="-4328571" y="2799324"/>
                <a:ext cx="1900466" cy="1900464"/>
              </a:xfrm>
              <a:prstGeom prst="rect">
                <a:avLst/>
              </a:prstGeom>
            </p:spPr>
          </p:pic>
          <p:sp>
            <p:nvSpPr>
              <p:cNvPr id="73" name="Flowchart: Connector 72"/>
              <p:cNvSpPr/>
              <p:nvPr/>
            </p:nvSpPr>
            <p:spPr>
              <a:xfrm>
                <a:off x="-3525709" y="3035257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0157957" y="480882"/>
            <a:ext cx="3486991" cy="4795250"/>
            <a:chOff x="1831534" y="1145585"/>
            <a:chExt cx="3486991" cy="4795250"/>
          </a:xfrm>
        </p:grpSpPr>
        <p:grpSp>
          <p:nvGrpSpPr>
            <p:cNvPr id="51" name="Group 50"/>
            <p:cNvGrpSpPr/>
            <p:nvPr/>
          </p:nvGrpSpPr>
          <p:grpSpPr>
            <a:xfrm>
              <a:off x="1831534" y="2260151"/>
              <a:ext cx="1910101" cy="3680684"/>
              <a:chOff x="-1757688" y="1302049"/>
              <a:chExt cx="1910101" cy="3531161"/>
            </a:xfrm>
          </p:grpSpPr>
          <p:grpSp>
            <p:nvGrpSpPr>
              <p:cNvPr id="56" name="Group 55"/>
              <p:cNvGrpSpPr/>
              <p:nvPr/>
            </p:nvGrpSpPr>
            <p:grpSpPr>
              <a:xfrm rot="18980215" flipV="1">
                <a:off x="-1353707" y="1302049"/>
                <a:ext cx="1233055" cy="1356360"/>
                <a:chOff x="4592782" y="1995055"/>
                <a:chExt cx="1356360" cy="1356360"/>
              </a:xfrm>
              <a:solidFill>
                <a:srgbClr val="7030A0"/>
              </a:solidFill>
            </p:grpSpPr>
            <p:sp>
              <p:nvSpPr>
                <p:cNvPr id="57" name="Oval 56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7688" y="2709362"/>
                <a:ext cx="1910101" cy="2123848"/>
              </a:xfrm>
              <a:prstGeom prst="rect">
                <a:avLst/>
              </a:prstGeom>
            </p:spPr>
          </p:pic>
          <p:sp>
            <p:nvSpPr>
              <p:cNvPr id="54" name="Flowchart: Connector 53"/>
              <p:cNvSpPr/>
              <p:nvPr/>
            </p:nvSpPr>
            <p:spPr>
              <a:xfrm>
                <a:off x="-816631" y="2997563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2659209" y="1145585"/>
              <a:ext cx="2659316" cy="2409800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17779494" y="471414"/>
            <a:ext cx="3189644" cy="4526094"/>
            <a:chOff x="4964162" y="1499559"/>
            <a:chExt cx="3189644" cy="4526094"/>
          </a:xfrm>
        </p:grpSpPr>
        <p:grpSp>
          <p:nvGrpSpPr>
            <p:cNvPr id="36" name="Group 35"/>
            <p:cNvGrpSpPr/>
            <p:nvPr/>
          </p:nvGrpSpPr>
          <p:grpSpPr>
            <a:xfrm>
              <a:off x="4964162" y="2587920"/>
              <a:ext cx="1737683" cy="3437733"/>
              <a:chOff x="-2881906" y="1263752"/>
              <a:chExt cx="1737683" cy="3298079"/>
            </a:xfrm>
          </p:grpSpPr>
          <p:grpSp>
            <p:nvGrpSpPr>
              <p:cNvPr id="41" name="Group 40"/>
              <p:cNvGrpSpPr/>
              <p:nvPr/>
            </p:nvGrpSpPr>
            <p:grpSpPr>
              <a:xfrm rot="18980215" flipV="1">
                <a:off x="-2757578" y="1263752"/>
                <a:ext cx="1233055" cy="1356360"/>
                <a:chOff x="4592782" y="1995055"/>
                <a:chExt cx="1356360" cy="1356360"/>
              </a:xfrm>
              <a:solidFill>
                <a:srgbClr val="0070C0"/>
              </a:solidFill>
            </p:grpSpPr>
            <p:sp>
              <p:nvSpPr>
                <p:cNvPr id="42" name="Oval 41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81906" y="2824148"/>
                <a:ext cx="1737683" cy="1737683"/>
              </a:xfrm>
              <a:prstGeom prst="rect">
                <a:avLst/>
              </a:prstGeom>
            </p:spPr>
          </p:pic>
          <p:sp>
            <p:nvSpPr>
              <p:cNvPr id="39" name="Flowchart: Connector 38"/>
              <p:cNvSpPr/>
              <p:nvPr/>
            </p:nvSpPr>
            <p:spPr>
              <a:xfrm>
                <a:off x="-2173875" y="2974932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5494490" y="1499559"/>
              <a:ext cx="2659316" cy="2409800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7C95471-6F71-472E-8CD7-9528C640FE42}"/>
              </a:ext>
            </a:extLst>
          </p:cNvPr>
          <p:cNvSpPr txBox="1"/>
          <p:nvPr/>
        </p:nvSpPr>
        <p:spPr>
          <a:xfrm>
            <a:off x="3668072" y="231961"/>
            <a:ext cx="65796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FFFF00"/>
                </a:solidFill>
              </a:rPr>
              <a:t>সবাইকে শুভেচছা</a:t>
            </a:r>
            <a:endParaRPr lang="en-US" sz="13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88789 -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1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89531 -0.015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66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93099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4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93502 0.019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58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2483-5F94-494E-9858-1088969981B2}"/>
              </a:ext>
            </a:extLst>
          </p:cNvPr>
          <p:cNvSpPr txBox="1">
            <a:spLocks/>
          </p:cNvSpPr>
          <p:nvPr/>
        </p:nvSpPr>
        <p:spPr>
          <a:xfrm>
            <a:off x="4575081" y="65040"/>
            <a:ext cx="2571751" cy="96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8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6600" b="1" dirty="0">
                <a:latin typeface="Kalpurush" pitchFamily="2" charset="0"/>
                <a:cs typeface="Kalpurush" pitchFamily="2" charset="0"/>
              </a:rPr>
              <a:t>শব্দার্থ</a:t>
            </a:r>
            <a:endParaRPr lang="en-US" sz="72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6BA06B1-9AAE-4E52-8DFA-D795B4A71CEC}"/>
              </a:ext>
            </a:extLst>
          </p:cNvPr>
          <p:cNvSpPr txBox="1">
            <a:spLocks/>
          </p:cNvSpPr>
          <p:nvPr/>
        </p:nvSpPr>
        <p:spPr>
          <a:xfrm>
            <a:off x="540915" y="5265272"/>
            <a:ext cx="2730511" cy="103182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n-US" sz="6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অনর্থক</a:t>
            </a:r>
            <a:endParaRPr lang="en-US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8604F-AD4D-4328-BCB7-C6915DD7209F}"/>
              </a:ext>
            </a:extLst>
          </p:cNvPr>
          <p:cNvSpPr txBox="1"/>
          <p:nvPr/>
        </p:nvSpPr>
        <p:spPr>
          <a:xfrm flipH="1">
            <a:off x="9186902" y="5342803"/>
            <a:ext cx="3005098" cy="113259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115800" tIns="57899" rIns="115800" bIns="57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ব্যর্থ</a:t>
            </a:r>
            <a:endParaRPr lang="en-US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489D8-DE80-4E36-9AB4-A0B32C780F40}"/>
              </a:ext>
            </a:extLst>
          </p:cNvPr>
          <p:cNvSpPr txBox="1"/>
          <p:nvPr/>
        </p:nvSpPr>
        <p:spPr>
          <a:xfrm>
            <a:off x="469888" y="3429000"/>
            <a:ext cx="2730511" cy="113259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lIns="115800" tIns="57899" rIns="115800" bIns="57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জমিন</a:t>
            </a:r>
            <a:endParaRPr lang="en-US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670CF-79F2-41FD-B4B1-7C6E0EF4501B}"/>
              </a:ext>
            </a:extLst>
          </p:cNvPr>
          <p:cNvSpPr txBox="1"/>
          <p:nvPr/>
        </p:nvSpPr>
        <p:spPr>
          <a:xfrm flipH="1">
            <a:off x="9057948" y="3311874"/>
            <a:ext cx="3005098" cy="113259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/>
            </a:solidFill>
          </a:ln>
        </p:spPr>
        <p:txBody>
          <a:bodyPr wrap="square" lIns="115800" tIns="57899" rIns="115800" bIns="57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ভূ-পৃষ্ঠ</a:t>
            </a:r>
            <a:endParaRPr lang="en-US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37D7A0-9C1B-4E82-9BFD-A2C0F861E3AB}"/>
              </a:ext>
            </a:extLst>
          </p:cNvPr>
          <p:cNvSpPr txBox="1"/>
          <p:nvPr/>
        </p:nvSpPr>
        <p:spPr>
          <a:xfrm>
            <a:off x="540915" y="1316505"/>
            <a:ext cx="2935755" cy="113259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lIns="115800" tIns="57899" rIns="115800" bIns="57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</a:t>
            </a:r>
            <a:endParaRPr lang="en-US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708F8-4642-433E-97BB-96EAD1CA2AA9}"/>
              </a:ext>
            </a:extLst>
          </p:cNvPr>
          <p:cNvSpPr txBox="1"/>
          <p:nvPr/>
        </p:nvSpPr>
        <p:spPr>
          <a:xfrm flipH="1">
            <a:off x="8964163" y="1280945"/>
            <a:ext cx="2887868" cy="113259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115800" tIns="57899" rIns="115800" bIns="57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</a:t>
            </a:r>
            <a:endParaRPr lang="en-US" sz="6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কবিতা : একটা আকাশ পেলে">
            <a:extLst>
              <a:ext uri="{FF2B5EF4-FFF2-40B4-BE49-F238E27FC236}">
                <a16:creationId xmlns:a16="http://schemas.microsoft.com/office/drawing/2014/main" id="{10FFD210-ED68-4AD1-9326-5DBACB44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34" y="1280945"/>
            <a:ext cx="3237346" cy="1609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ound Pictures | Download Free Images on Unsplash">
            <a:extLst>
              <a:ext uri="{FF2B5EF4-FFF2-40B4-BE49-F238E27FC236}">
                <a16:creationId xmlns:a16="http://schemas.microsoft.com/office/drawing/2014/main" id="{C5D076AC-CF26-41C8-B920-C25114DA7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34" y="3137299"/>
            <a:ext cx="3306419" cy="1540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ব্যর্থ চেষ্টা - Home | Facebook">
            <a:extLst>
              <a:ext uri="{FF2B5EF4-FFF2-40B4-BE49-F238E27FC236}">
                <a16:creationId xmlns:a16="http://schemas.microsoft.com/office/drawing/2014/main" id="{2DCF889C-7288-4D48-98D3-272D8C49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85" y="4962447"/>
            <a:ext cx="3237346" cy="1637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5BC4124-0654-4A2C-9BC9-CC26EE65E60F}"/>
              </a:ext>
            </a:extLst>
          </p:cNvPr>
          <p:cNvSpPr/>
          <p:nvPr/>
        </p:nvSpPr>
        <p:spPr>
          <a:xfrm>
            <a:off x="631501" y="1389038"/>
            <a:ext cx="2297723" cy="832338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বদখেয়াল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CE479C9A-6A8A-408D-8682-E96492C44100}"/>
              </a:ext>
            </a:extLst>
          </p:cNvPr>
          <p:cNvSpPr/>
          <p:nvPr/>
        </p:nvSpPr>
        <p:spPr>
          <a:xfrm>
            <a:off x="893818" y="5204647"/>
            <a:ext cx="2297723" cy="832338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‘কুম্ভকর্ণ’</a:t>
            </a:r>
            <a:r>
              <a:rPr lang="bn-IN" sz="1600" dirty="0">
                <a:solidFill>
                  <a:schemeClr val="tx1"/>
                </a:solidFill>
              </a:rPr>
              <a:t> 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5A8D9C1D-6C33-4D8C-B065-E6A81E0A1E08}"/>
              </a:ext>
            </a:extLst>
          </p:cNvPr>
          <p:cNvSpPr/>
          <p:nvPr/>
        </p:nvSpPr>
        <p:spPr>
          <a:xfrm>
            <a:off x="893817" y="3429000"/>
            <a:ext cx="2297723" cy="832338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‘ঋষি’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E9771-E360-4B60-AA10-C1A76D06F55F}"/>
              </a:ext>
            </a:extLst>
          </p:cNvPr>
          <p:cNvSpPr txBox="1"/>
          <p:nvPr/>
        </p:nvSpPr>
        <p:spPr>
          <a:xfrm flipH="1">
            <a:off x="8470531" y="1438966"/>
            <a:ext cx="2945985" cy="73248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115800" tIns="57899" rIns="115800" bIns="57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 আচরণ</a:t>
            </a:r>
            <a:r>
              <a:rPr lang="bn-BD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5CA948-FD8B-4D20-8096-23AFD1007373}"/>
              </a:ext>
            </a:extLst>
          </p:cNvPr>
          <p:cNvSpPr txBox="1"/>
          <p:nvPr/>
        </p:nvSpPr>
        <p:spPr>
          <a:xfrm flipH="1">
            <a:off x="8739552" y="3123600"/>
            <a:ext cx="2832394" cy="85559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115800" tIns="57899" rIns="115800" bIns="57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/>
              <a:t>রামায়ণে বর্ণিত রাবণের ছোট ভাই</a:t>
            </a:r>
            <a:r>
              <a:rPr lang="bn-IN" dirty="0"/>
              <a:t>। </a:t>
            </a:r>
            <a:r>
              <a:rPr lang="bn-IN" sz="1200" dirty="0"/>
              <a:t>  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4166F2-B3F3-4E5E-9A08-395B776CBB6C}"/>
              </a:ext>
            </a:extLst>
          </p:cNvPr>
          <p:cNvSpPr txBox="1"/>
          <p:nvPr/>
        </p:nvSpPr>
        <p:spPr>
          <a:xfrm flipH="1">
            <a:off x="8206155" y="5163815"/>
            <a:ext cx="3712720" cy="122492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115800" tIns="57899" rIns="115800" bIns="57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/>
              <a:t>শাস্ত্রজ্ঞ তপসী, মুনি, যোগী।</a:t>
            </a:r>
            <a:r>
              <a:rPr lang="bn-IN" dirty="0"/>
              <a:t>   </a:t>
            </a:r>
            <a:endParaRPr lang="en-US" dirty="0"/>
          </a:p>
        </p:txBody>
      </p:sp>
      <p:pic>
        <p:nvPicPr>
          <p:cNvPr id="6146" name="Picture 2" descr="Back to The Vedas: ঋষি কি মন্ত্রের রচয়িতা?">
            <a:extLst>
              <a:ext uri="{FF2B5EF4-FFF2-40B4-BE49-F238E27FC236}">
                <a16:creationId xmlns:a16="http://schemas.microsoft.com/office/drawing/2014/main" id="{C922848F-0361-4E28-82F4-C8F8562B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8" y="3217888"/>
            <a:ext cx="3230274" cy="1370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কুম্ভকর্ণ: Latest কুম্ভকর্ণ News &amp; Updates, কুম্ভকর্ণ Photos &amp; Images,  কুম্ভকর্ণ Videos | Eisamay">
            <a:extLst>
              <a:ext uri="{FF2B5EF4-FFF2-40B4-BE49-F238E27FC236}">
                <a16:creationId xmlns:a16="http://schemas.microsoft.com/office/drawing/2014/main" id="{47AEEC40-A08F-467B-B559-2659FEB04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8" y="4824779"/>
            <a:ext cx="3318763" cy="1494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অপ্সরা - আমাদের চার পাশে একটু খেয়াল করলেই দেখতে পারবে... | Facebook">
            <a:extLst>
              <a:ext uri="{FF2B5EF4-FFF2-40B4-BE49-F238E27FC236}">
                <a16:creationId xmlns:a16="http://schemas.microsoft.com/office/drawing/2014/main" id="{63BECD7E-739C-407F-A6E8-B9836A28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8" y="1389038"/>
            <a:ext cx="3230274" cy="1491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E060F42-82BC-45D1-93EB-E43FDE67E823}"/>
              </a:ext>
            </a:extLst>
          </p:cNvPr>
          <p:cNvSpPr txBox="1">
            <a:spLocks/>
          </p:cNvSpPr>
          <p:nvPr/>
        </p:nvSpPr>
        <p:spPr>
          <a:xfrm>
            <a:off x="3355881" y="305595"/>
            <a:ext cx="2571751" cy="96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8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6600" b="1" dirty="0">
                <a:latin typeface="Kalpurush" pitchFamily="2" charset="0"/>
                <a:cs typeface="Kalpurush" pitchFamily="2" charset="0"/>
              </a:rPr>
              <a:t>শব্দার্থ</a:t>
            </a:r>
            <a:endParaRPr lang="en-US" sz="72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C285F-9249-40BA-BAF4-315F0BC83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92" y="1043988"/>
            <a:ext cx="9507419" cy="5356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10FFD2-A335-40E9-BF01-A45441B71618}"/>
              </a:ext>
            </a:extLst>
          </p:cNvPr>
          <p:cNvSpPr txBox="1"/>
          <p:nvPr/>
        </p:nvSpPr>
        <p:spPr>
          <a:xfrm>
            <a:off x="205158" y="241592"/>
            <a:ext cx="554501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আদর্শ পাঠ 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5913E-B96B-4475-BBFB-E102D165B504}"/>
              </a:ext>
            </a:extLst>
          </p:cNvPr>
          <p:cNvSpPr txBox="1"/>
          <p:nvPr/>
        </p:nvSpPr>
        <p:spPr>
          <a:xfrm>
            <a:off x="576122" y="5435815"/>
            <a:ext cx="1055077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/>
              <a:t>ভাবে আর কাজে সম্বন্ধটা খুব নিকট বোধ হইলেও আদতে এ জিনি</a:t>
            </a:r>
            <a:r>
              <a:rPr lang="bn-IN" sz="3200" b="1" dirty="0"/>
              <a:t>স</a:t>
            </a:r>
            <a:r>
              <a:rPr lang="bn-BD" sz="3200" b="1" dirty="0"/>
              <a:t> দুইটায়</a:t>
            </a:r>
            <a:r>
              <a:rPr lang="bn-IN" sz="3200" b="1" dirty="0"/>
              <a:t> আসমান-জমিন তফাৎ। </a:t>
            </a:r>
            <a:endParaRPr lang="bn-BD" sz="3200" b="1" dirty="0"/>
          </a:p>
        </p:txBody>
      </p:sp>
      <p:pic>
        <p:nvPicPr>
          <p:cNvPr id="5" name="Picture 6" descr="Young Man Thinks Love stock image. Image of heart, cartoon - 13031999">
            <a:extLst>
              <a:ext uri="{FF2B5EF4-FFF2-40B4-BE49-F238E27FC236}">
                <a16:creationId xmlns:a16="http://schemas.microsoft.com/office/drawing/2014/main" id="{44D71A71-F5E8-407D-969E-86878C15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5" y="496431"/>
            <a:ext cx="2970979" cy="2545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একশো দিনের কাজ : একশো দিনের কাজ খবর - আনন্দবাজার পত্রিকা">
            <a:extLst>
              <a:ext uri="{FF2B5EF4-FFF2-40B4-BE49-F238E27FC236}">
                <a16:creationId xmlns:a16="http://schemas.microsoft.com/office/drawing/2014/main" id="{E82BC64F-BF80-40DF-98FF-F880A72F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30" y="671867"/>
            <a:ext cx="3771847" cy="2731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কাজ শেষের আগেই টেনে তোলা যাচ্ছে রাস্তার আস্তর">
            <a:extLst>
              <a:ext uri="{FF2B5EF4-FFF2-40B4-BE49-F238E27FC236}">
                <a16:creationId xmlns:a16="http://schemas.microsoft.com/office/drawing/2014/main" id="{DD769E00-4B66-4990-B321-D1DA30E6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5" y="3403561"/>
            <a:ext cx="3451794" cy="1856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F8A159-6310-494D-8B20-A12A76447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21" y="545285"/>
            <a:ext cx="3329981" cy="2682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42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5E263E-2CD7-4B9B-B7DD-150A18AE9D5F}"/>
              </a:ext>
            </a:extLst>
          </p:cNvPr>
          <p:cNvSpPr txBox="1"/>
          <p:nvPr/>
        </p:nvSpPr>
        <p:spPr>
          <a:xfrm>
            <a:off x="421078" y="4623043"/>
            <a:ext cx="956603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না।তার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কর্মশক্তি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উদ্যোগের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6" descr="কাজ শেষের আগেই টেনে তোলা যাচ্ছে রাস্তার আস্তর">
            <a:extLst>
              <a:ext uri="{FF2B5EF4-FFF2-40B4-BE49-F238E27FC236}">
                <a16:creationId xmlns:a16="http://schemas.microsoft.com/office/drawing/2014/main" id="{15550F91-E996-46B1-94A7-DE586EA6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19" y="371452"/>
            <a:ext cx="3105150" cy="2779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রক্ত দেয়া মহৎ কাজ">
            <a:extLst>
              <a:ext uri="{FF2B5EF4-FFF2-40B4-BE49-F238E27FC236}">
                <a16:creationId xmlns:a16="http://schemas.microsoft.com/office/drawing/2014/main" id="{DA15C834-25EE-4A2D-9567-6B12FC925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069" y="3151185"/>
            <a:ext cx="3105150" cy="1466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এখন যৌবন যার, রক্তদানের শ্রেষ্ঠ সময় তার">
            <a:extLst>
              <a:ext uri="{FF2B5EF4-FFF2-40B4-BE49-F238E27FC236}">
                <a16:creationId xmlns:a16="http://schemas.microsoft.com/office/drawing/2014/main" id="{D864C19C-AA55-4505-B1C8-F2F81B09C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85" y="295965"/>
            <a:ext cx="3373534" cy="2632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ভাবছি বসে">
            <a:extLst>
              <a:ext uri="{FF2B5EF4-FFF2-40B4-BE49-F238E27FC236}">
                <a16:creationId xmlns:a16="http://schemas.microsoft.com/office/drawing/2014/main" id="{6519BEE5-31EC-4626-AB8C-384F4C1E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8" y="304361"/>
            <a:ext cx="2619374" cy="2913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s: Flowers Glow Under UV-Induced Visible Fluorescence">
            <a:extLst>
              <a:ext uri="{FF2B5EF4-FFF2-40B4-BE49-F238E27FC236}">
                <a16:creationId xmlns:a16="http://schemas.microsoft.com/office/drawing/2014/main" id="{00D1AFAD-B872-4400-A554-CDAE63686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6" y="2965843"/>
            <a:ext cx="3756512" cy="2279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71BA0E2-E976-429D-99D3-B070A9940AF8}"/>
              </a:ext>
            </a:extLst>
          </p:cNvPr>
          <p:cNvSpPr txBox="1">
            <a:spLocks/>
          </p:cNvSpPr>
          <p:nvPr/>
        </p:nvSpPr>
        <p:spPr>
          <a:xfrm>
            <a:off x="1659337" y="5530544"/>
            <a:ext cx="683897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dirty="0">
                <a:latin typeface="Kalpurush" pitchFamily="2" charset="0"/>
                <a:cs typeface="Kalpurush" pitchFamily="2" charset="0"/>
              </a:rPr>
              <a:t>  </a:t>
            </a:r>
            <a:r>
              <a:rPr lang="bn-IN" sz="14400" b="1" dirty="0">
                <a:latin typeface="Kalpurush" pitchFamily="2" charset="0"/>
                <a:cs typeface="Kalpurush" pitchFamily="2" charset="0"/>
              </a:rPr>
              <a:t>ভাব হলো পুষ্পবিহীন </a:t>
            </a:r>
            <a:r>
              <a:rPr lang="bn-IN" sz="14400" b="1" dirty="0">
                <a:latin typeface="NikoshBAN" panose="02000000000000000000" pitchFamily="2" charset="0"/>
                <a:cs typeface="NikoshBAN" panose="02000000000000000000" pitchFamily="2" charset="0"/>
              </a:rPr>
              <a:t>সৌরভের মতো  একটা    অবাস্তব উচ্ছ্বাস মাত্র।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076" name="Picture 4" descr="১ তোলা আতরের দাম লাখ টাকা! -Deshebideshe">
            <a:extLst>
              <a:ext uri="{FF2B5EF4-FFF2-40B4-BE49-F238E27FC236}">
                <a16:creationId xmlns:a16="http://schemas.microsoft.com/office/drawing/2014/main" id="{879431CB-BDFC-459C-93BD-5FDAF2D6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03" y="401142"/>
            <a:ext cx="4201990" cy="2279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ঘরে তৈরি করুন গোলাপের আতর">
            <a:extLst>
              <a:ext uri="{FF2B5EF4-FFF2-40B4-BE49-F238E27FC236}">
                <a16:creationId xmlns:a16="http://schemas.microsoft.com/office/drawing/2014/main" id="{5531C8A4-EACF-484B-A3DF-98A09796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41" y="468922"/>
            <a:ext cx="4433151" cy="2155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খুব সহজে কাগজের একটি সুন্দর ফুল তৈরি করুন / How to make a beautiful pape...  in 2020 | Paper flowers, Origami crafts, Diy crafts">
            <a:extLst>
              <a:ext uri="{FF2B5EF4-FFF2-40B4-BE49-F238E27FC236}">
                <a16:creationId xmlns:a16="http://schemas.microsoft.com/office/drawing/2014/main" id="{E23D4E81-7819-4089-9E35-801AA096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26" y="2983241"/>
            <a:ext cx="3259015" cy="2279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কাগজের ফুল বানাবেন যেভাবে">
            <a:extLst>
              <a:ext uri="{FF2B5EF4-FFF2-40B4-BE49-F238E27FC236}">
                <a16:creationId xmlns:a16="http://schemas.microsoft.com/office/drawing/2014/main" id="{EF396C13-D457-482F-AC7F-7224AF4E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59" y="2927196"/>
            <a:ext cx="2992315" cy="2279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FA420-F882-471F-B0F7-75734574483C}"/>
              </a:ext>
            </a:extLst>
          </p:cNvPr>
          <p:cNvSpPr txBox="1"/>
          <p:nvPr/>
        </p:nvSpPr>
        <p:spPr>
          <a:xfrm>
            <a:off x="702494" y="3669641"/>
            <a:ext cx="84582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না।তার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কর্মশক্তি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উদ্যোগের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146" name="Picture 2" descr="Je Jon Premer Bhab Jane Na Lyrics (যে জন প্রেমের ভাব যানেনা) Folk Song -  Music Lyrics video">
            <a:extLst>
              <a:ext uri="{FF2B5EF4-FFF2-40B4-BE49-F238E27FC236}">
                <a16:creationId xmlns:a16="http://schemas.microsoft.com/office/drawing/2014/main" id="{CB4B9C88-38A7-4C99-AAC5-D1C0A37D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64" y="473211"/>
            <a:ext cx="2828925" cy="2738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কবি মনের ভাব - এস আই সুমন এর বাংলা ব্লগ । bangla blog | সামহোয়্যার ইন ব্লগ  - বাঁধ ভাঙ্গার আওয়াজ">
            <a:extLst>
              <a:ext uri="{FF2B5EF4-FFF2-40B4-BE49-F238E27FC236}">
                <a16:creationId xmlns:a16="http://schemas.microsoft.com/office/drawing/2014/main" id="{0E3DFFBF-E0BF-48BF-A21F-6950B5B1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5" y="286469"/>
            <a:ext cx="2514600" cy="3042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দৈনিক জনকন্ঠ || সরকারী- বেসরকারী উদ্যোগ ॥ নগর সবুজায়নের মহাপরিকল্পনা">
            <a:extLst>
              <a:ext uri="{FF2B5EF4-FFF2-40B4-BE49-F238E27FC236}">
                <a16:creationId xmlns:a16="http://schemas.microsoft.com/office/drawing/2014/main" id="{3C0E3147-E609-46AE-BE98-E99C35B8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74" y="449448"/>
            <a:ext cx="2762250" cy="2738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ব্যবসায় উদ্যোগ">
            <a:extLst>
              <a:ext uri="{FF2B5EF4-FFF2-40B4-BE49-F238E27FC236}">
                <a16:creationId xmlns:a16="http://schemas.microsoft.com/office/drawing/2014/main" id="{9506334B-BC0A-43FC-BB1D-A0C1B7B8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73" y="1842667"/>
            <a:ext cx="2373922" cy="2554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6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7F01EC-17EA-4377-8F70-DAC3351F2DEB}"/>
              </a:ext>
            </a:extLst>
          </p:cNvPr>
          <p:cNvSpPr txBox="1"/>
          <p:nvPr/>
        </p:nvSpPr>
        <p:spPr>
          <a:xfrm>
            <a:off x="996460" y="4377790"/>
            <a:ext cx="908538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/>
              <a:t>ভাবকে কার্যের দাসরূপে নিয়োগ করিতে না পারিলে ভাবের কোনো সার্থকতাই থাকে না।</a:t>
            </a:r>
            <a:endParaRPr lang="bn-BD" sz="2800" b="1" dirty="0"/>
          </a:p>
          <a:p>
            <a:r>
              <a:rPr lang="bn-IN" sz="2800" b="1" dirty="0"/>
              <a:t>ভাব দিয়া লোককে মাতাইয়া তুলিয়া যদি সেই সময় গরমাগরম কার্যসিদ্ধি করাইয়া লওয়া না হয়,তাহা হইলে পরে সে ভাবাবেশ কর্পূরের মতো উড়িয়া যায়।</a:t>
            </a:r>
            <a:endParaRPr lang="en-US" sz="2800" dirty="0"/>
          </a:p>
        </p:txBody>
      </p:sp>
      <p:pic>
        <p:nvPicPr>
          <p:cNvPr id="4098" name="Picture 2" descr="Covid-19 এর টিকা আবিষ্কারের কাজ দ্রুত এগোচ্ছে, বৈঠকের পরে জানালেন  প্রধানমন্ত্রী - PM Modi discusses status of development in research for  vaccine in India, Bangla News">
            <a:extLst>
              <a:ext uri="{FF2B5EF4-FFF2-40B4-BE49-F238E27FC236}">
                <a16:creationId xmlns:a16="http://schemas.microsoft.com/office/drawing/2014/main" id="{CA6D7010-E471-4E35-B5A6-D18AE7C2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1" y="327226"/>
            <a:ext cx="2857500" cy="2978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ssets-news-bcdn.dailyhunt.in/cmd/resize/400x40...">
            <a:extLst>
              <a:ext uri="{FF2B5EF4-FFF2-40B4-BE49-F238E27FC236}">
                <a16:creationId xmlns:a16="http://schemas.microsoft.com/office/drawing/2014/main" id="{24D08158-33C2-4993-9714-11CE1A45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87" y="628196"/>
            <a:ext cx="2602067" cy="2978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team therapy: রূপ খোলতাইয়ে স্টিম থেরাপি, ঘরোয়া গরম বাষ্প দিয়ে করুন  ম্যাজিক! - benefits of face-steaming and how to do it at home | Eisamay">
            <a:extLst>
              <a:ext uri="{FF2B5EF4-FFF2-40B4-BE49-F238E27FC236}">
                <a16:creationId xmlns:a16="http://schemas.microsoft.com/office/drawing/2014/main" id="{398D2FA1-78CE-40CE-B111-177F535D2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742" y="1299852"/>
            <a:ext cx="2466975" cy="2978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মশা দূর করে কর্পূর">
            <a:extLst>
              <a:ext uri="{FF2B5EF4-FFF2-40B4-BE49-F238E27FC236}">
                <a16:creationId xmlns:a16="http://schemas.microsoft.com/office/drawing/2014/main" id="{FB333F96-25F6-43C0-AF47-E28B96B9F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30" y="1034017"/>
            <a:ext cx="2750864" cy="2807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E0E01E-0551-412E-8E14-3163884AABC7}"/>
              </a:ext>
            </a:extLst>
          </p:cNvPr>
          <p:cNvSpPr txBox="1"/>
          <p:nvPr/>
        </p:nvSpPr>
        <p:spPr>
          <a:xfrm>
            <a:off x="1758461" y="4530188"/>
            <a:ext cx="8053754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/>
              <a:t>যিনি ভাবের বাঁশি বাজাইয়া জনসাধারণকে নাচাইবেন,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তাঁহাকে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/>
              </a:rPr>
              <a:t>নিঃসার্থ</a:t>
            </a:r>
            <a:r>
              <a:rPr lang="bn-IN" sz="3200" b="1" dirty="0">
                <a:effectLst/>
              </a:rPr>
              <a:t> ত্যাগী ঋষি হইতে হইবে।</a:t>
            </a:r>
            <a:endParaRPr lang="en-US" sz="3200" dirty="0"/>
          </a:p>
        </p:txBody>
      </p:sp>
      <p:pic>
        <p:nvPicPr>
          <p:cNvPr id="5122" name="Picture 2" descr="বারী সিদ্দিকী: বাঁশি আর গানের সুরে যিনি অমর">
            <a:extLst>
              <a:ext uri="{FF2B5EF4-FFF2-40B4-BE49-F238E27FC236}">
                <a16:creationId xmlns:a16="http://schemas.microsoft.com/office/drawing/2014/main" id="{811CB71A-0463-4C4F-B3CA-3D61ADB4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14" y="365142"/>
            <a:ext cx="2647950" cy="2872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ফুটবল বিশ্বকাপ জ্বরে কাঁপছে দার্জিলিং! | Darjeeling gone wild in the wake  of FIFA World Cup - Bengali Mykhel">
            <a:extLst>
              <a:ext uri="{FF2B5EF4-FFF2-40B4-BE49-F238E27FC236}">
                <a16:creationId xmlns:a16="http://schemas.microsoft.com/office/drawing/2014/main" id="{0291ABDF-B062-4B21-BB26-5B697417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43" y="383636"/>
            <a:ext cx="2739699" cy="3045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EC7D4E-130F-478C-B7D6-AB7FF1BD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622" y="365142"/>
            <a:ext cx="3010225" cy="3776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7C01F3-7C04-4ABB-88FB-2B6D9BC74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" y="374389"/>
            <a:ext cx="2221523" cy="2872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83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B7A2EE-73E5-440D-A1E6-7C1626ACB3AB}"/>
              </a:ext>
            </a:extLst>
          </p:cNvPr>
          <p:cNvSpPr txBox="1"/>
          <p:nvPr/>
        </p:nvSpPr>
        <p:spPr>
          <a:xfrm>
            <a:off x="1721287" y="4402015"/>
            <a:ext cx="796197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/>
              <a:t>কাজ করলেই জীবনে সফলতা পাওয়া যায় ।ভাবের মাঝে ডুবে থাকলে চলবে না ।ভাবনাকে কাজে রুপান্তর করাই জীবনের লখ্য হয়া উচিত ।ভাবকে কাজে পরিনত করে জগতে বিরাট কীর্তী স্থাপন করা যায় ।</a:t>
            </a:r>
            <a:endParaRPr lang="en-US" sz="2400" dirty="0"/>
          </a:p>
        </p:txBody>
      </p:sp>
      <p:pic>
        <p:nvPicPr>
          <p:cNvPr id="2050" name="Picture 2" descr="টেপা পুতুল | 795097 | কালের কণ্ঠ | kalerkantho">
            <a:extLst>
              <a:ext uri="{FF2B5EF4-FFF2-40B4-BE49-F238E27FC236}">
                <a16:creationId xmlns:a16="http://schemas.microsoft.com/office/drawing/2014/main" id="{B699455A-112B-4A1F-A7CC-E82E6EEF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74" y="1161260"/>
            <a:ext cx="2752725" cy="29049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ppet art is changing day by day for it's Existence - Anandabazar">
            <a:extLst>
              <a:ext uri="{FF2B5EF4-FFF2-40B4-BE49-F238E27FC236}">
                <a16:creationId xmlns:a16="http://schemas.microsoft.com/office/drawing/2014/main" id="{8E72F27E-9456-4E4F-9C90-EED44C37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5" y="1161260"/>
            <a:ext cx="3341075" cy="2763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creators-creation.jpg">
            <a:extLst>
              <a:ext uri="{FF2B5EF4-FFF2-40B4-BE49-F238E27FC236}">
                <a16:creationId xmlns:a16="http://schemas.microsoft.com/office/drawing/2014/main" id="{79FAD15E-62B7-4BEC-9C9E-4482EA26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01353" y="1161260"/>
            <a:ext cx="3001107" cy="29049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6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941761-5607-4BAD-AFE5-20962D483BE0}"/>
              </a:ext>
            </a:extLst>
          </p:cNvPr>
          <p:cNvSpPr txBox="1"/>
          <p:nvPr/>
        </p:nvSpPr>
        <p:spPr>
          <a:xfrm>
            <a:off x="4727392" y="833681"/>
            <a:ext cx="368977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A5357-7285-430F-BD5E-33409504816C}"/>
              </a:ext>
            </a:extLst>
          </p:cNvPr>
          <p:cNvSpPr txBox="1"/>
          <p:nvPr/>
        </p:nvSpPr>
        <p:spPr>
          <a:xfrm>
            <a:off x="8030788" y="2753294"/>
            <a:ext cx="3331453" cy="21698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রেহানা পারভীন।</a:t>
            </a: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সহকারী শিক্ষক।</a:t>
            </a: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জামতলা দাখিল মাদ্রাসা</a:t>
            </a:r>
            <a:r>
              <a:rPr lang="en-US" sz="2700" b="1" dirty="0">
                <a:ln/>
                <a:latin typeface="Corbel" panose="020B0503020204020204"/>
              </a:rPr>
              <a:t>। </a:t>
            </a:r>
            <a:endParaRPr lang="bn-IN" sz="2700" b="1" dirty="0">
              <a:ln/>
              <a:latin typeface="Corbel" panose="020B0503020204020204"/>
              <a:cs typeface="Vrinda" panose="020B0502040204020203" pitchFamily="34" charset="0"/>
            </a:endParaRP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গোয়ালন্দ,রাজবাড়ী। </a:t>
            </a:r>
            <a:endParaRPr lang="en-US" sz="2700" b="1" dirty="0">
              <a:ln/>
              <a:latin typeface="Corbel" panose="020B050302020402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1686B-4EB8-49F7-BD2E-B524AA80E438}"/>
              </a:ext>
            </a:extLst>
          </p:cNvPr>
          <p:cNvGrpSpPr/>
          <p:nvPr/>
        </p:nvGrpSpPr>
        <p:grpSpPr>
          <a:xfrm>
            <a:off x="594166" y="1664678"/>
            <a:ext cx="3567047" cy="4651859"/>
            <a:chOff x="469940" y="1655562"/>
            <a:chExt cx="3621414" cy="46310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5768BE-5F2F-4653-8C1C-274154F7A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40" y="1655562"/>
              <a:ext cx="3621414" cy="463107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54606D-DA9B-4DDD-9ADE-807E13FD8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42" y="2285418"/>
              <a:ext cx="2693973" cy="29170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26" name="Picture 2" descr="Avon Lake Florist - Flower Delivery in Avon Lake">
            <a:extLst>
              <a:ext uri="{FF2B5EF4-FFF2-40B4-BE49-F238E27FC236}">
                <a16:creationId xmlns:a16="http://schemas.microsoft.com/office/drawing/2014/main" id="{D7390FE0-8DAF-494F-9352-6A8EA2289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53" y="1664678"/>
            <a:ext cx="3015495" cy="41223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8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13238A-90A9-40DD-8A02-E2BC726708F3}"/>
              </a:ext>
            </a:extLst>
          </p:cNvPr>
          <p:cNvSpPr txBox="1"/>
          <p:nvPr/>
        </p:nvSpPr>
        <p:spPr>
          <a:xfrm>
            <a:off x="1053702" y="729310"/>
            <a:ext cx="285847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8000" dirty="0"/>
              <a:t>মূ</a:t>
            </a:r>
            <a:r>
              <a:rPr lang="bn-IN" sz="6600" dirty="0"/>
              <a:t>ল্যায়ন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AA876-8D2C-415E-947C-46F1AE682AC6}"/>
              </a:ext>
            </a:extLst>
          </p:cNvPr>
          <p:cNvSpPr/>
          <p:nvPr/>
        </p:nvSpPr>
        <p:spPr>
          <a:xfrm>
            <a:off x="750276" y="2546212"/>
            <a:ext cx="8151224" cy="1201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/>
              <a:t>১।</a:t>
            </a:r>
            <a:r>
              <a:rPr lang="bn-IN" sz="2800" b="1" dirty="0"/>
              <a:t> যিনি ভাবের বাঁশি বাজিয়ে জনসাধারণের নাচাবেন তাকে কেমন হতে হবে ?     </a:t>
            </a: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57743-3E1A-4E90-82D9-B5813BF72A64}"/>
              </a:ext>
            </a:extLst>
          </p:cNvPr>
          <p:cNvSpPr/>
          <p:nvPr/>
        </p:nvSpPr>
        <p:spPr>
          <a:xfrm>
            <a:off x="750276" y="4335319"/>
            <a:ext cx="8125097" cy="10711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/>
              <a:t>২</a:t>
            </a:r>
            <a:r>
              <a:rPr lang="en-US" sz="2800" b="1" dirty="0"/>
              <a:t>।</a:t>
            </a:r>
            <a:r>
              <a:rPr lang="bn-IN" sz="2800" b="1" dirty="0"/>
              <a:t> লোকের কোমল অনুভুতিতে ঘা দেয়া কী ?  </a:t>
            </a:r>
            <a:endParaRPr 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838C93-BC6A-47F9-90B0-C4C9EE890C4B}"/>
              </a:ext>
            </a:extLst>
          </p:cNvPr>
          <p:cNvSpPr/>
          <p:nvPr/>
        </p:nvSpPr>
        <p:spPr>
          <a:xfrm>
            <a:off x="9922749" y="4163325"/>
            <a:ext cx="1729990" cy="1110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/>
              <a:t>উত্তরঃ</a:t>
            </a:r>
            <a:r>
              <a:rPr lang="bn-IN" sz="2800" b="1" dirty="0"/>
              <a:t>পাপ</a:t>
            </a:r>
            <a:r>
              <a:rPr lang="bn-IN" sz="2800" dirty="0"/>
              <a:t>।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20CF4-ADE3-4ACC-AF2C-BCA1D30CF8F9}"/>
              </a:ext>
            </a:extLst>
          </p:cNvPr>
          <p:cNvSpPr/>
          <p:nvPr/>
        </p:nvSpPr>
        <p:spPr>
          <a:xfrm>
            <a:off x="9206302" y="2546212"/>
            <a:ext cx="2446437" cy="1110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/>
              <a:t>উত্তরঃ</a:t>
            </a:r>
            <a:r>
              <a:rPr lang="bn-IN" sz="2800" b="1" dirty="0"/>
              <a:t> নিঃস্বার্থ ত্যাগী ঋষি হতে হবে। 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5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2A8BE-EDAF-4977-AB72-1C1C10C590E8}"/>
              </a:ext>
            </a:extLst>
          </p:cNvPr>
          <p:cNvSpPr txBox="1"/>
          <p:nvPr/>
        </p:nvSpPr>
        <p:spPr>
          <a:xfrm>
            <a:off x="473947" y="5926519"/>
            <a:ext cx="1077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বাস্তবধর্মী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89F2B2-3DC9-4807-BF90-EA293F1C42EE}"/>
              </a:ext>
            </a:extLst>
          </p:cNvPr>
          <p:cNvGrpSpPr/>
          <p:nvPr/>
        </p:nvGrpSpPr>
        <p:grpSpPr>
          <a:xfrm>
            <a:off x="473947" y="778485"/>
            <a:ext cx="11359661" cy="4835587"/>
            <a:chOff x="908541" y="954332"/>
            <a:chExt cx="8628184" cy="48355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BDC1F3-65BF-4B63-89C2-7D44C0B3DA62}"/>
                </a:ext>
              </a:extLst>
            </p:cNvPr>
            <p:cNvSpPr/>
            <p:nvPr/>
          </p:nvSpPr>
          <p:spPr>
            <a:xfrm>
              <a:off x="1488834" y="2741919"/>
              <a:ext cx="7467598" cy="30480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nual Operation 9">
              <a:extLst>
                <a:ext uri="{FF2B5EF4-FFF2-40B4-BE49-F238E27FC236}">
                  <a16:creationId xmlns:a16="http://schemas.microsoft.com/office/drawing/2014/main" id="{4B49EEB4-BF94-4E5C-850D-6CF9E8AF5E41}"/>
                </a:ext>
              </a:extLst>
            </p:cNvPr>
            <p:cNvSpPr/>
            <p:nvPr/>
          </p:nvSpPr>
          <p:spPr>
            <a:xfrm rot="10800000">
              <a:off x="908541" y="954332"/>
              <a:ext cx="8628184" cy="2298021"/>
            </a:xfrm>
            <a:prstGeom prst="flowChartManualOperation">
              <a:avLst/>
            </a:prstGeom>
            <a:ln w="76200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A38A90B6-31F9-4316-83B3-0B1993C7B740}"/>
                </a:ext>
              </a:extLst>
            </p:cNvPr>
            <p:cNvSpPr txBox="1">
              <a:spLocks/>
            </p:cNvSpPr>
            <p:nvPr/>
          </p:nvSpPr>
          <p:spPr>
            <a:xfrm>
              <a:off x="1807867" y="4088791"/>
              <a:ext cx="6829532" cy="93903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4000" dirty="0" err="1"/>
                <a:t>বাস্তব</a:t>
              </a:r>
              <a:r>
                <a:rPr lang="en-US" sz="4000" dirty="0"/>
                <a:t> </a:t>
              </a:r>
              <a:r>
                <a:rPr lang="en-US" sz="4000" dirty="0" err="1"/>
                <a:t>জীবনে</a:t>
              </a:r>
              <a:r>
                <a:rPr lang="en-US" sz="4000" dirty="0"/>
                <a:t> </a:t>
              </a:r>
              <a:r>
                <a:rPr lang="en-US" sz="4000" dirty="0" err="1"/>
                <a:t>ভাব</a:t>
              </a:r>
              <a:r>
                <a:rPr lang="en-US" sz="4000" dirty="0"/>
                <a:t> ও </a:t>
              </a:r>
              <a:r>
                <a:rPr lang="en-US" sz="4000" dirty="0" err="1"/>
                <a:t>কাজের</a:t>
              </a:r>
              <a:r>
                <a:rPr lang="en-US" sz="4000" dirty="0"/>
                <a:t> </a:t>
              </a:r>
              <a:r>
                <a:rPr lang="en-US" sz="4000" dirty="0" err="1"/>
                <a:t>পরিপূরক</a:t>
              </a:r>
              <a:r>
                <a:rPr lang="en-US" sz="4000" dirty="0"/>
                <a:t> </a:t>
              </a:r>
              <a:r>
                <a:rPr lang="en-US" sz="4000" dirty="0" err="1"/>
                <a:t>ভূমিকা</a:t>
              </a:r>
              <a:r>
                <a:rPr lang="en-US" sz="4000" dirty="0"/>
                <a:t> </a:t>
              </a:r>
              <a:r>
                <a:rPr lang="en-US" sz="4000" dirty="0" err="1"/>
                <a:t>কী</a:t>
              </a:r>
              <a:r>
                <a:rPr lang="en-US" sz="4000" dirty="0"/>
                <a:t> </a:t>
              </a:r>
              <a:r>
                <a:rPr lang="en-US" sz="4000" dirty="0" err="1"/>
                <a:t>তা</a:t>
              </a:r>
              <a:r>
                <a:rPr lang="en-US" sz="4000" dirty="0"/>
                <a:t> </a:t>
              </a:r>
              <a:r>
                <a:rPr lang="en-US" sz="4000" dirty="0" err="1"/>
                <a:t>আলোচনা</a:t>
              </a:r>
              <a:r>
                <a:rPr lang="en-US" sz="4000" dirty="0"/>
                <a:t> </a:t>
              </a:r>
              <a:r>
                <a:rPr lang="en-US" sz="4000" dirty="0" err="1"/>
                <a:t>কর</a:t>
              </a:r>
              <a:r>
                <a:rPr lang="en-US" sz="4000" dirty="0"/>
                <a:t>।</a:t>
              </a: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B2AA9D62-599E-477F-A9ED-7ED1EF24534E}"/>
                </a:ext>
              </a:extLst>
            </p:cNvPr>
            <p:cNvSpPr txBox="1">
              <a:spLocks/>
            </p:cNvSpPr>
            <p:nvPr/>
          </p:nvSpPr>
          <p:spPr>
            <a:xfrm>
              <a:off x="3443656" y="1549958"/>
              <a:ext cx="3868615" cy="13889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800" dirty="0" err="1"/>
                <a:t>বাড়ির</a:t>
              </a:r>
              <a:r>
                <a:rPr lang="en-US" sz="8800" dirty="0"/>
                <a:t> </a:t>
              </a:r>
              <a:r>
                <a:rPr lang="en-US" sz="8800" dirty="0" err="1"/>
                <a:t>কাজ</a:t>
              </a:r>
              <a:endParaRPr lang="en-US" sz="8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90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980A8-6892-4678-B98C-A371255AF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19" y="949569"/>
            <a:ext cx="10285596" cy="5185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864B95-1BB5-436D-A226-10B284D10352}"/>
              </a:ext>
            </a:extLst>
          </p:cNvPr>
          <p:cNvSpPr txBox="1"/>
          <p:nvPr/>
        </p:nvSpPr>
        <p:spPr>
          <a:xfrm>
            <a:off x="1406769" y="723034"/>
            <a:ext cx="725658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</a:rPr>
              <a:t>স</a:t>
            </a:r>
            <a:r>
              <a:rPr lang="bn-IN" sz="8000" b="1" dirty="0">
                <a:solidFill>
                  <a:srgbClr val="00B050"/>
                </a:solidFill>
              </a:rPr>
              <a:t>বা</a:t>
            </a:r>
            <a:r>
              <a:rPr lang="bn-IN" sz="8000" b="1" dirty="0">
                <a:solidFill>
                  <a:srgbClr val="FF0000"/>
                </a:solidFill>
              </a:rPr>
              <a:t>ই</a:t>
            </a:r>
            <a:r>
              <a:rPr lang="bn-IN" sz="8000" b="1" dirty="0">
                <a:solidFill>
                  <a:srgbClr val="00B050"/>
                </a:solidFill>
              </a:rPr>
              <a:t>কে</a:t>
            </a:r>
            <a:r>
              <a:rPr lang="en-SG" sz="8000" b="1" dirty="0"/>
              <a:t> </a:t>
            </a:r>
            <a:r>
              <a:rPr lang="en-US" sz="13800" b="1" dirty="0" err="1">
                <a:solidFill>
                  <a:srgbClr val="FF0000"/>
                </a:solidFill>
              </a:rPr>
              <a:t>ধ</a:t>
            </a:r>
            <a:r>
              <a:rPr lang="en-US" sz="8000" b="1" dirty="0" err="1">
                <a:solidFill>
                  <a:srgbClr val="00B050"/>
                </a:solidFill>
              </a:rPr>
              <a:t>ন্য</a:t>
            </a:r>
            <a:r>
              <a:rPr lang="en-US" sz="8000" b="1" dirty="0" err="1">
                <a:solidFill>
                  <a:srgbClr val="FF0000"/>
                </a:solidFill>
              </a:rPr>
              <a:t>বা</a:t>
            </a:r>
            <a:r>
              <a:rPr lang="en-US" sz="8000" b="1" dirty="0" err="1">
                <a:solidFill>
                  <a:srgbClr val="00B050"/>
                </a:solidFill>
              </a:rPr>
              <a:t>দ</a:t>
            </a:r>
            <a:endParaRPr lang="en-US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C66464-85A0-4015-BBCC-90FDC57B9771}"/>
              </a:ext>
            </a:extLst>
          </p:cNvPr>
          <p:cNvSpPr txBox="1"/>
          <p:nvPr/>
        </p:nvSpPr>
        <p:spPr>
          <a:xfrm>
            <a:off x="2878460" y="1555146"/>
            <a:ext cx="6028945" cy="18426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জকের পাঠের বিষয় 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20" y="2867891"/>
            <a:ext cx="2962493" cy="3488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F29608-10BC-41E8-816A-58609748B90A}"/>
              </a:ext>
            </a:extLst>
          </p:cNvPr>
          <p:cNvSpPr txBox="1"/>
          <p:nvPr/>
        </p:nvSpPr>
        <p:spPr>
          <a:xfrm>
            <a:off x="8746360" y="4619833"/>
            <a:ext cx="2836708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B9869-B327-4C3D-B84E-ECA7E98A13DA}"/>
              </a:ext>
            </a:extLst>
          </p:cNvPr>
          <p:cNvSpPr txBox="1"/>
          <p:nvPr/>
        </p:nvSpPr>
        <p:spPr>
          <a:xfrm>
            <a:off x="1094859" y="925000"/>
            <a:ext cx="10742972" cy="257303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৮ম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20" y="2341418"/>
            <a:ext cx="2660494" cy="36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,000 THINKS! by Bruce Hannah - Home">
            <a:extLst>
              <a:ext uri="{FF2B5EF4-FFF2-40B4-BE49-F238E27FC236}">
                <a16:creationId xmlns:a16="http://schemas.microsoft.com/office/drawing/2014/main" id="{4DF59F34-3381-4946-93CB-35C3A648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4" y="1032365"/>
            <a:ext cx="2770679" cy="2648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Man Who Thinks Things, Man Clipart, Cartoon, Jane Pen PNG Transparent  Clipart Image and PSD File for Free Download">
            <a:extLst>
              <a:ext uri="{FF2B5EF4-FFF2-40B4-BE49-F238E27FC236}">
                <a16:creationId xmlns:a16="http://schemas.microsoft.com/office/drawing/2014/main" id="{A73436EB-1EAE-4A2C-9FA2-DDB72D71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31" y="1074128"/>
            <a:ext cx="2841565" cy="2648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ould You Rather Sit and Think or Give Yourself a Shock? | Psychology Today">
            <a:extLst>
              <a:ext uri="{FF2B5EF4-FFF2-40B4-BE49-F238E27FC236}">
                <a16:creationId xmlns:a16="http://schemas.microsoft.com/office/drawing/2014/main" id="{9861A721-6472-491F-A5E7-E7CE41FD4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4" y="4227266"/>
            <a:ext cx="2558745" cy="2162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ashion Man Sitting And Thinking Stock Photo - Image of away, model:  26496556">
            <a:extLst>
              <a:ext uri="{FF2B5EF4-FFF2-40B4-BE49-F238E27FC236}">
                <a16:creationId xmlns:a16="http://schemas.microsoft.com/office/drawing/2014/main" id="{DC95F710-1F28-410A-8159-9BBF50FA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246316"/>
            <a:ext cx="261937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Young businessman thinking and sitting in a chair Stock Photo - Alamy">
            <a:extLst>
              <a:ext uri="{FF2B5EF4-FFF2-40B4-BE49-F238E27FC236}">
                <a16:creationId xmlns:a16="http://schemas.microsoft.com/office/drawing/2014/main" id="{D76424F5-0B1B-4F7F-AFC4-C56EA0D4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85" y="4265368"/>
            <a:ext cx="2506817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Thoughtful serious man sitting and thinking - Treating Low-T, Erectile  Dysfunction &amp; Peyronie's | Sexual Health Experts">
            <a:extLst>
              <a:ext uri="{FF2B5EF4-FFF2-40B4-BE49-F238E27FC236}">
                <a16:creationId xmlns:a16="http://schemas.microsoft.com/office/drawing/2014/main" id="{9A793461-4978-450D-88DC-38C6F723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65" y="4246317"/>
            <a:ext cx="2619375" cy="2143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689FD4-1B90-45E1-95A0-D07BA6B4BCE0}"/>
              </a:ext>
            </a:extLst>
          </p:cNvPr>
          <p:cNvSpPr txBox="1"/>
          <p:nvPr/>
        </p:nvSpPr>
        <p:spPr>
          <a:xfrm>
            <a:off x="3291254" y="249432"/>
            <a:ext cx="40473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1FEE90-DAD0-4703-851A-95B8A38DB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46" y="468559"/>
            <a:ext cx="4329370" cy="35940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28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8F0827-C575-4A55-8153-25405A83323B}"/>
              </a:ext>
            </a:extLst>
          </p:cNvPr>
          <p:cNvSpPr txBox="1"/>
          <p:nvPr/>
        </p:nvSpPr>
        <p:spPr>
          <a:xfrm>
            <a:off x="216969" y="208871"/>
            <a:ext cx="57245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23A02-A2B7-44B2-8AA2-31D687DD1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9" y="1230923"/>
            <a:ext cx="3399692" cy="5356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2EF7F-D150-485B-B16D-F41A016FC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52" y="1207058"/>
            <a:ext cx="3930988" cy="5404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A5E8A9-8F06-4512-88C8-20D6A3662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231" y="1189892"/>
            <a:ext cx="4208585" cy="5308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15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2A2E1C-F738-4D10-BD1B-B29A97C661DD}"/>
              </a:ext>
            </a:extLst>
          </p:cNvPr>
          <p:cNvGrpSpPr/>
          <p:nvPr/>
        </p:nvGrpSpPr>
        <p:grpSpPr>
          <a:xfrm>
            <a:off x="128953" y="84569"/>
            <a:ext cx="11934093" cy="6501292"/>
            <a:chOff x="128953" y="55261"/>
            <a:chExt cx="11934093" cy="6501292"/>
          </a:xfrm>
        </p:grpSpPr>
        <p:pic>
          <p:nvPicPr>
            <p:cNvPr id="1026" name="Picture 2" descr="কিভাবে: পিএনজি ফরম্যাটে ফ্রি পিকচার ফ্রেমগুলির তালিকা - 2020">
              <a:extLst>
                <a:ext uri="{FF2B5EF4-FFF2-40B4-BE49-F238E27FC236}">
                  <a16:creationId xmlns:a16="http://schemas.microsoft.com/office/drawing/2014/main" id="{9DFA039D-3271-4ACB-A5A8-E0421525A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53" y="55261"/>
              <a:ext cx="11934093" cy="6501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9F176DB4-627F-4D03-9ABE-61093C45CA15}"/>
                </a:ext>
              </a:extLst>
            </p:cNvPr>
            <p:cNvSpPr txBox="1"/>
            <p:nvPr/>
          </p:nvSpPr>
          <p:spPr>
            <a:xfrm>
              <a:off x="1105308" y="994698"/>
              <a:ext cx="5462954" cy="1200329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7200" b="1" dirty="0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7200" b="1" dirty="0" err="1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7200" b="1" dirty="0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DBC6A92B-F542-4C7D-A8E9-226FCD867D46}"/>
                </a:ext>
              </a:extLst>
            </p:cNvPr>
            <p:cNvSpPr txBox="1"/>
            <p:nvPr/>
          </p:nvSpPr>
          <p:spPr>
            <a:xfrm>
              <a:off x="3733800" y="3485906"/>
              <a:ext cx="4982306" cy="1661993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“</a:t>
              </a:r>
              <a:r>
                <a:rPr lang="en-US" sz="4400" b="1" dirty="0" err="1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ভাব</a:t>
              </a:r>
              <a:r>
                <a:rPr lang="en-US" sz="4400" b="1" dirty="0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 ও </a:t>
              </a:r>
              <a:r>
                <a:rPr lang="en-US" sz="4400" b="1" dirty="0" err="1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কাজ</a:t>
              </a:r>
              <a:r>
                <a:rPr lang="en-US" sz="4400" b="1" dirty="0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”</a:t>
              </a:r>
            </a:p>
            <a:p>
              <a:pPr algn="ctr"/>
              <a:r>
                <a:rPr lang="en-US" sz="4400" b="1" dirty="0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-</a:t>
              </a:r>
              <a:r>
                <a:rPr lang="en-US" sz="4400" b="1" dirty="0" err="1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4400" b="1" dirty="0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400" b="1" dirty="0" err="1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4400" b="1" dirty="0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400" b="1" dirty="0" err="1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ইসলাম</a:t>
              </a:r>
              <a:r>
                <a:rPr lang="en-US" sz="4400" b="1" dirty="0">
                  <a:ln w="12700">
                    <a:solidFill>
                      <a:srgbClr val="FF0000"/>
                    </a:solidFill>
                    <a:prstDash val="solid"/>
                  </a:ln>
                  <a:latin typeface="Shonar Bangla" pitchFamily="34" charset="0"/>
                  <a:cs typeface="Shonar Bangla" pitchFamily="34" charset="0"/>
                </a:rPr>
                <a:t> 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AB0C93-FBB8-4E28-B604-E6FC1062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094" y="2868744"/>
              <a:ext cx="1957753" cy="28963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A88E984-700A-4F7C-A0E2-DC5314D47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4" y="2948504"/>
            <a:ext cx="2180493" cy="2591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04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19C5F73-8771-4FD8-971C-3038BA3C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29" y="1799492"/>
            <a:ext cx="12353925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b="1" dirty="0"/>
              <a:t>এ পাঠ শেষে  শিক্ষার্থীরা...</a:t>
            </a:r>
            <a:endParaRPr lang="en-US" sz="4000" b="1" dirty="0"/>
          </a:p>
          <a:p>
            <a:pPr marL="0" indent="0">
              <a:buNone/>
            </a:pPr>
            <a:r>
              <a:rPr lang="bn-IN" sz="4000" b="1" dirty="0"/>
              <a:t>  ১।প্রবন্ধকার কাজী নজরুল ইসলামের পরিচিতি বলতে পারবে</a:t>
            </a:r>
            <a:r>
              <a:rPr lang="en-US" sz="4000" b="1" dirty="0"/>
              <a:t>,</a:t>
            </a:r>
            <a:endParaRPr lang="bn-IN" sz="4000" b="1" dirty="0"/>
          </a:p>
          <a:p>
            <a:pPr marL="0" indent="0">
              <a:buNone/>
            </a:pPr>
            <a:r>
              <a:rPr lang="bn-IN" sz="4000" b="1" dirty="0"/>
              <a:t>  ২।প্রবন্ধটি প্রমিত উচ্চারণে প</a:t>
            </a:r>
            <a:r>
              <a:rPr lang="bn-BD" sz="4000" b="1" dirty="0"/>
              <a:t>াঠ</a:t>
            </a:r>
            <a:r>
              <a:rPr lang="bn-IN" sz="4000" b="1" dirty="0"/>
              <a:t> </a:t>
            </a:r>
            <a:r>
              <a:rPr lang="bn-BD" sz="4000" b="1" dirty="0"/>
              <a:t>করতে </a:t>
            </a:r>
            <a:r>
              <a:rPr lang="bn-IN" sz="4000" b="1" dirty="0"/>
              <a:t>পারবে</a:t>
            </a:r>
            <a:r>
              <a:rPr lang="en-US" sz="4000" b="1" dirty="0"/>
              <a:t>, </a:t>
            </a:r>
            <a:endParaRPr lang="bn-IN" sz="4000" b="1" dirty="0"/>
          </a:p>
          <a:p>
            <a:pPr marL="0" indent="0">
              <a:buNone/>
            </a:pPr>
            <a:r>
              <a:rPr lang="bn-IN" sz="4000" b="1" dirty="0"/>
              <a:t>  ৩।ন</a:t>
            </a:r>
            <a:r>
              <a:rPr lang="bn-BD" sz="4000" b="1" dirty="0"/>
              <a:t>তূন</a:t>
            </a:r>
            <a:r>
              <a:rPr lang="bn-IN" sz="4000" b="1" dirty="0"/>
              <a:t> শব্দের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BD" sz="4000" b="1" dirty="0"/>
              <a:t>বলতে</a:t>
            </a:r>
            <a:r>
              <a:rPr lang="bn-IN" sz="4000" b="1" dirty="0"/>
              <a:t> পারব</a:t>
            </a:r>
            <a:r>
              <a:rPr lang="en-US" sz="4000" b="1" dirty="0"/>
              <a:t>। </a:t>
            </a:r>
            <a:endParaRPr lang="bn-IN" sz="4000" b="1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3F095DB-ACD8-4EFB-BA70-E819B1FC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740" y="474785"/>
            <a:ext cx="3810000" cy="896815"/>
          </a:xfrm>
        </p:spPr>
        <p:txBody>
          <a:bodyPr>
            <a:normAutofit fontScale="90000"/>
          </a:bodyPr>
          <a:lstStyle/>
          <a:p>
            <a:r>
              <a:rPr lang="bn-IN" sz="7600" b="1" dirty="0"/>
              <a:t>শিখনফল</a:t>
            </a:r>
            <a:br>
              <a:rPr lang="en-US" sz="5700" dirty="0"/>
            </a:br>
            <a:endParaRPr lang="en-US" sz="5700" dirty="0"/>
          </a:p>
        </p:txBody>
      </p:sp>
    </p:spTree>
    <p:extLst>
      <p:ext uri="{BB962C8B-B14F-4D97-AF65-F5344CB8AC3E}">
        <p14:creationId xmlns:p14="http://schemas.microsoft.com/office/powerpoint/2010/main" val="42415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26DF5-9EC8-4CC9-80D3-6B76D7D4A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64" y="1205091"/>
            <a:ext cx="2575277" cy="2526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6044C7-2434-4CA0-A1F6-A9B46266DAE1}"/>
              </a:ext>
            </a:extLst>
          </p:cNvPr>
          <p:cNvSpPr/>
          <p:nvPr/>
        </p:nvSpPr>
        <p:spPr>
          <a:xfrm>
            <a:off x="4899576" y="165190"/>
            <a:ext cx="311816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8FC05-E3F8-4341-963A-87ECD5F141E6}"/>
              </a:ext>
            </a:extLst>
          </p:cNvPr>
          <p:cNvSpPr txBox="1"/>
          <p:nvPr/>
        </p:nvSpPr>
        <p:spPr>
          <a:xfrm>
            <a:off x="9280924" y="339127"/>
            <a:ext cx="257527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৯৯ সালে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আসানসোল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মহকুমায়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চুরুলিয়া গ্রা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A2D93-A51D-4571-BC5D-04BAF569AB07}"/>
              </a:ext>
            </a:extLst>
          </p:cNvPr>
          <p:cNvSpPr txBox="1"/>
          <p:nvPr/>
        </p:nvSpPr>
        <p:spPr>
          <a:xfrm>
            <a:off x="9398235" y="3131150"/>
            <a:ext cx="2575278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দশম শ্রেনীতে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পড়ার সময় প্রথম মহাযুদ্ধ শুরু হয়?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DDFC7-84A8-4FBE-B556-A80EC073BEFE}"/>
              </a:ext>
            </a:extLst>
          </p:cNvPr>
          <p:cNvSpPr/>
          <p:nvPr/>
        </p:nvSpPr>
        <p:spPr>
          <a:xfrm>
            <a:off x="9609387" y="5201556"/>
            <a:ext cx="2497573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as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as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বাঙালি পল্টনে যোগ দেন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99FA1-404C-4A03-86E6-D6A49DFF73E3}"/>
              </a:ext>
            </a:extLst>
          </p:cNvPr>
          <p:cNvSpPr txBox="1"/>
          <p:nvPr/>
        </p:nvSpPr>
        <p:spPr>
          <a:xfrm>
            <a:off x="6192154" y="5127074"/>
            <a:ext cx="248849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সাপ্তাহিক বিজলী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পত্রিকায় বিদ্রোহী কবিতাটি প্রকাশিত হয়?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3CA18-15F9-452B-944E-C33982A554FC}"/>
              </a:ext>
            </a:extLst>
          </p:cNvPr>
          <p:cNvSpPr txBox="1"/>
          <p:nvPr/>
        </p:nvSpPr>
        <p:spPr>
          <a:xfrm>
            <a:off x="3277721" y="4647559"/>
            <a:ext cx="2944188" cy="193899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 বিখ্যাত গ্রন্থগুলো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অগ্নিবীণা,বিষের বাঁশী,সাম্যবাদি,সর্বহারা,সিন্ধু-হিন্দোল,চক্রবাক,রিক্তের বেদন ইত্যাদি।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55AA53-A7D3-4661-BFE2-BBFC1ED41B14}"/>
              </a:ext>
            </a:extLst>
          </p:cNvPr>
          <p:cNvGrpSpPr/>
          <p:nvPr/>
        </p:nvGrpSpPr>
        <p:grpSpPr>
          <a:xfrm>
            <a:off x="211948" y="292749"/>
            <a:ext cx="3807039" cy="1981372"/>
            <a:chOff x="257924" y="382514"/>
            <a:chExt cx="3807039" cy="19813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E7F6F0-0FD2-4616-A64E-D4E3F989F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924" y="382514"/>
              <a:ext cx="2374184" cy="1981372"/>
            </a:xfrm>
            <a:prstGeom prst="rect">
              <a:avLst/>
            </a:prstGeom>
          </p:spPr>
        </p:pic>
        <p:pic>
          <p:nvPicPr>
            <p:cNvPr id="13" name="Picture 2" descr="Image result for kaji nazrul islam zugobanI book">
              <a:extLst>
                <a:ext uri="{FF2B5EF4-FFF2-40B4-BE49-F238E27FC236}">
                  <a16:creationId xmlns:a16="http://schemas.microsoft.com/office/drawing/2014/main" id="{F40C9E72-AD07-47B4-B3DF-189C91FC8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830" y="513087"/>
              <a:ext cx="1494133" cy="1672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738EACB-F28C-43B3-B68A-BA7D9442E7FA}"/>
              </a:ext>
            </a:extLst>
          </p:cNvPr>
          <p:cNvSpPr txBox="1"/>
          <p:nvPr/>
        </p:nvSpPr>
        <p:spPr>
          <a:xfrm>
            <a:off x="261607" y="5555359"/>
            <a:ext cx="2993648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১৯৭২ সালে স্বাধীনতার পর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মুজিবর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ঢাকায়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9D0A1D-12A7-4C1E-A87E-CF75BA48D888}"/>
              </a:ext>
            </a:extLst>
          </p:cNvPr>
          <p:cNvGrpSpPr/>
          <p:nvPr/>
        </p:nvGrpSpPr>
        <p:grpSpPr>
          <a:xfrm>
            <a:off x="164160" y="2274121"/>
            <a:ext cx="3878647" cy="1835055"/>
            <a:chOff x="31369" y="2812504"/>
            <a:chExt cx="4243058" cy="183505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F409393-E121-45D8-A02C-9F62E7F52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69" y="2812504"/>
              <a:ext cx="2944188" cy="1835055"/>
            </a:xfrm>
            <a:prstGeom prst="rect">
              <a:avLst/>
            </a:prstGeom>
            <a:noFill/>
          </p:spPr>
        </p:pic>
        <p:pic>
          <p:nvPicPr>
            <p:cNvPr id="5122" name="Picture 2" descr="Image result for kaji nazrul islam picture">
              <a:extLst>
                <a:ext uri="{FF2B5EF4-FFF2-40B4-BE49-F238E27FC236}">
                  <a16:creationId xmlns:a16="http://schemas.microsoft.com/office/drawing/2014/main" id="{A32D524B-585C-4310-A192-0B36BC001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557" y="2893944"/>
              <a:ext cx="1298870" cy="1672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E42609F-2060-4E98-8B86-FB87D7ACC303}"/>
              </a:ext>
            </a:extLst>
          </p:cNvPr>
          <p:cNvSpPr txBox="1"/>
          <p:nvPr/>
        </p:nvSpPr>
        <p:spPr>
          <a:xfrm>
            <a:off x="4899576" y="3885782"/>
            <a:ext cx="3673231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24F2F2-E21B-4DE4-AF68-4863D2DD182A}"/>
              </a:ext>
            </a:extLst>
          </p:cNvPr>
          <p:cNvSpPr txBox="1"/>
          <p:nvPr/>
        </p:nvSpPr>
        <p:spPr>
          <a:xfrm>
            <a:off x="9332650" y="1646650"/>
            <a:ext cx="2575277" cy="134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FF00"/>
            </a:solidFill>
          </a:ln>
        </p:spPr>
        <p:txBody>
          <a:bodyPr wrap="square" rtlCol="0">
            <a:prstTxWarp prst="textPlain">
              <a:avLst>
                <a:gd name="adj" fmla="val 46991"/>
              </a:avLst>
            </a:prstTxWarp>
            <a:spAutoFit/>
          </a:bodyPr>
          <a:lstStyle/>
          <a:p>
            <a:pPr defTabSz="914400"/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</a:p>
          <a:p>
            <a:pPr defTabSz="914400"/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পিতার নাম-কাজী ফকির আহমদ,    মাতার নাম- জাহেদা খাতুন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9128D7-9D70-479B-8505-5C86C9492F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04" y="4239725"/>
            <a:ext cx="989092" cy="1128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9CAB6E-F471-416D-A10B-BC766CB2FD0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9" y="4287802"/>
            <a:ext cx="1661667" cy="119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81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C04D5D-FD9A-4DB2-BDD8-9E5BC4212EBE}"/>
              </a:ext>
            </a:extLst>
          </p:cNvPr>
          <p:cNvGrpSpPr/>
          <p:nvPr/>
        </p:nvGrpSpPr>
        <p:grpSpPr>
          <a:xfrm>
            <a:off x="822959" y="4160110"/>
            <a:ext cx="10474101" cy="2009541"/>
            <a:chOff x="1025418" y="3650824"/>
            <a:chExt cx="10474101" cy="2987268"/>
          </a:xfrm>
        </p:grpSpPr>
        <p:pic>
          <p:nvPicPr>
            <p:cNvPr id="3074" name="Picture 2" descr="Image result for kaji nazrul islam zugobanI book">
              <a:extLst>
                <a:ext uri="{FF2B5EF4-FFF2-40B4-BE49-F238E27FC236}">
                  <a16:creationId xmlns:a16="http://schemas.microsoft.com/office/drawing/2014/main" id="{FC4D41C8-9966-4FA6-9F4B-E2C08602E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970" y="3737233"/>
              <a:ext cx="2138846" cy="290085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Image result for kaji nazrul islam zugobanI book">
              <a:extLst>
                <a:ext uri="{FF2B5EF4-FFF2-40B4-BE49-F238E27FC236}">
                  <a16:creationId xmlns:a16="http://schemas.microsoft.com/office/drawing/2014/main" id="{C072AC14-014C-40DC-8ED4-FEED95502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418" y="3650824"/>
              <a:ext cx="2538485" cy="298726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See the source image">
              <a:extLst>
                <a:ext uri="{FF2B5EF4-FFF2-40B4-BE49-F238E27FC236}">
                  <a16:creationId xmlns:a16="http://schemas.microsoft.com/office/drawing/2014/main" id="{0A1154A9-D089-418E-9A20-028F6836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1669" y="3737233"/>
              <a:ext cx="1847850" cy="274621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Image result for kaji nazrul islam zugobanI book">
              <a:extLst>
                <a:ext uri="{FF2B5EF4-FFF2-40B4-BE49-F238E27FC236}">
                  <a16:creationId xmlns:a16="http://schemas.microsoft.com/office/drawing/2014/main" id="{5DE83944-B509-4949-97BB-A402FB3F3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432" y="3813150"/>
              <a:ext cx="2383170" cy="274621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DBD016-1D54-484F-BF38-B60311839400}"/>
              </a:ext>
            </a:extLst>
          </p:cNvPr>
          <p:cNvSpPr txBox="1"/>
          <p:nvPr/>
        </p:nvSpPr>
        <p:spPr>
          <a:xfrm>
            <a:off x="3138058" y="184422"/>
            <a:ext cx="557023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 বিখ্যাত গ্রন্থগুলো কি কি?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B3908B-E3D7-439C-A546-D9421E54FD13}"/>
              </a:ext>
            </a:extLst>
          </p:cNvPr>
          <p:cNvGrpSpPr/>
          <p:nvPr/>
        </p:nvGrpSpPr>
        <p:grpSpPr>
          <a:xfrm>
            <a:off x="451709" y="1219478"/>
            <a:ext cx="11532526" cy="2515582"/>
            <a:chOff x="-71935" y="1308287"/>
            <a:chExt cx="12442079" cy="25155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52A768-5455-473C-8F5D-AFF3F2306DFB}"/>
                </a:ext>
              </a:extLst>
            </p:cNvPr>
            <p:cNvGrpSpPr/>
            <p:nvPr/>
          </p:nvGrpSpPr>
          <p:grpSpPr>
            <a:xfrm>
              <a:off x="2368322" y="1308287"/>
              <a:ext cx="10001822" cy="2515582"/>
              <a:chOff x="2371180" y="1250655"/>
              <a:chExt cx="10001822" cy="2548651"/>
            </a:xfrm>
          </p:grpSpPr>
          <p:pic>
            <p:nvPicPr>
              <p:cNvPr id="3076" name="Picture 4" descr="Image result for kaji nazrul islam zugobanI book">
                <a:extLst>
                  <a:ext uri="{FF2B5EF4-FFF2-40B4-BE49-F238E27FC236}">
                    <a16:creationId xmlns:a16="http://schemas.microsoft.com/office/drawing/2014/main" id="{B4C5B115-7E4F-4275-94D4-13CCF1B4FA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180" y="1250655"/>
                <a:ext cx="2538485" cy="254865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 descr="Image result for kaji nazrul islam zugobanI book">
                <a:extLst>
                  <a:ext uri="{FF2B5EF4-FFF2-40B4-BE49-F238E27FC236}">
                    <a16:creationId xmlns:a16="http://schemas.microsoft.com/office/drawing/2014/main" id="{222D9B35-827B-4F9D-9612-66DD287EA5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8538" y="1283575"/>
                <a:ext cx="2138846" cy="2504266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6" name="Picture 14" descr="Image result for kaji nazrul islam zugobanI book">
                <a:extLst>
                  <a:ext uri="{FF2B5EF4-FFF2-40B4-BE49-F238E27FC236}">
                    <a16:creationId xmlns:a16="http://schemas.microsoft.com/office/drawing/2014/main" id="{DA5331DC-1A86-4F21-937A-A1DE8385F6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3547" y="1280631"/>
                <a:ext cx="2099455" cy="239956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CA778FB-6289-47DB-B0D9-4960082A3118}"/>
                  </a:ext>
                </a:extLst>
              </p:cNvPr>
              <p:cNvGrpSpPr/>
              <p:nvPr/>
            </p:nvGrpSpPr>
            <p:grpSpPr>
              <a:xfrm>
                <a:off x="7578880" y="1280630"/>
                <a:ext cx="2383170" cy="2471346"/>
                <a:chOff x="6646409" y="1628775"/>
                <a:chExt cx="2383170" cy="2335640"/>
              </a:xfrm>
            </p:grpSpPr>
            <p:pic>
              <p:nvPicPr>
                <p:cNvPr id="3080" name="Picture 8" descr="Image result for kaji nazrul islam zugobanI book">
                  <a:extLst>
                    <a:ext uri="{FF2B5EF4-FFF2-40B4-BE49-F238E27FC236}">
                      <a16:creationId xmlns:a16="http://schemas.microsoft.com/office/drawing/2014/main" id="{A2250BCA-A41C-451C-BF5B-04CCA4E822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6409" y="1628775"/>
                  <a:ext cx="2383170" cy="2335640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C2C2027-0732-4BD3-AD8D-9A708F296F04}"/>
                    </a:ext>
                  </a:extLst>
                </p:cNvPr>
                <p:cNvSpPr txBox="1"/>
                <p:nvPr/>
              </p:nvSpPr>
              <p:spPr>
                <a:xfrm>
                  <a:off x="6826432" y="3223059"/>
                  <a:ext cx="916028" cy="36933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</a:t>
                  </a:r>
                  <a:r>
                    <a:rPr lang="as-IN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en-US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রথম</a:t>
                  </a:r>
                  <a:r>
                    <a:rPr lang="en-US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খন্ড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" name="AutoShape 20" descr="See the source image">
                <a:extLst>
                  <a:ext uri="{FF2B5EF4-FFF2-40B4-BE49-F238E27FC236}">
                    <a16:creationId xmlns:a16="http://schemas.microsoft.com/office/drawing/2014/main" id="{44216AB9-CC0F-479E-926F-B62C6F5C7FB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094" name="Picture 22" descr="See the source image">
              <a:extLst>
                <a:ext uri="{FF2B5EF4-FFF2-40B4-BE49-F238E27FC236}">
                  <a16:creationId xmlns:a16="http://schemas.microsoft.com/office/drawing/2014/main" id="{DA15157A-C2B5-484A-81C5-2EDB7A843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1935" y="1308287"/>
              <a:ext cx="2191452" cy="250426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54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486</Words>
  <Application>Microsoft Office PowerPoint</Application>
  <PresentationFormat>Widescreen</PresentationFormat>
  <Paragraphs>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Kalpurush</vt:lpstr>
      <vt:lpstr>NikoshBAN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38</cp:revision>
  <dcterms:created xsi:type="dcterms:W3CDTF">2020-10-19T12:38:12Z</dcterms:created>
  <dcterms:modified xsi:type="dcterms:W3CDTF">2020-10-22T03:34:50Z</dcterms:modified>
</cp:coreProperties>
</file>