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80" r:id="rId4"/>
    <p:sldId id="278" r:id="rId5"/>
    <p:sldId id="267" r:id="rId6"/>
    <p:sldId id="268" r:id="rId7"/>
    <p:sldId id="263" r:id="rId8"/>
    <p:sldId id="279" r:id="rId9"/>
    <p:sldId id="269" r:id="rId10"/>
    <p:sldId id="270" r:id="rId11"/>
    <p:sldId id="287" r:id="rId12"/>
    <p:sldId id="271" r:id="rId13"/>
    <p:sldId id="283" r:id="rId14"/>
    <p:sldId id="272" r:id="rId15"/>
    <p:sldId id="273" r:id="rId16"/>
    <p:sldId id="275" r:id="rId17"/>
    <p:sldId id="281" r:id="rId18"/>
    <p:sldId id="276" r:id="rId19"/>
    <p:sldId id="282" r:id="rId20"/>
    <p:sldId id="285" r:id="rId21"/>
    <p:sldId id="265" r:id="rId22"/>
    <p:sldId id="266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60AC-EEB0-4502-B4C3-287AA93976D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35F4F-5D9A-4219-90A6-872E40E4E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FCA1-3AE7-4020-80C2-1DEC91FA59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FCA1-3AE7-4020-80C2-1DEC91FA59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1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38BA-F5B1-4F96-95E3-DE06EB61AF3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1924-04EB-4EC2-BF41-DB916430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2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38BA-F5B1-4F96-95E3-DE06EB61AF3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1924-04EB-4EC2-BF41-DB916430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5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38BA-F5B1-4F96-95E3-DE06EB61AF3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1924-04EB-4EC2-BF41-DB916430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5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38BA-F5B1-4F96-95E3-DE06EB61AF3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1924-04EB-4EC2-BF41-DB916430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38BA-F5B1-4F96-95E3-DE06EB61AF3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1924-04EB-4EC2-BF41-DB916430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38BA-F5B1-4F96-95E3-DE06EB61AF3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1924-04EB-4EC2-BF41-DB916430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38BA-F5B1-4F96-95E3-DE06EB61AF3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1924-04EB-4EC2-BF41-DB916430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38BA-F5B1-4F96-95E3-DE06EB61AF3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1924-04EB-4EC2-BF41-DB916430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0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38BA-F5B1-4F96-95E3-DE06EB61AF3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1924-04EB-4EC2-BF41-DB916430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4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38BA-F5B1-4F96-95E3-DE06EB61AF3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1924-04EB-4EC2-BF41-DB916430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3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38BA-F5B1-4F96-95E3-DE06EB61AF3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1924-04EB-4EC2-BF41-DB916430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3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38BA-F5B1-4F96-95E3-DE06EB61AF3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F1924-04EB-4EC2-BF41-DB916430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1675" y="508136"/>
            <a:ext cx="821531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জীববিজ্ঞান ক্লাসে </a:t>
            </a:r>
            <a:r>
              <a:rPr lang="en-US" sz="11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1" y="2602219"/>
            <a:ext cx="1905000" cy="33337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182493" cy="6858009"/>
            <a:chOff x="-1524000" y="0"/>
            <a:chExt cx="12182493" cy="6886583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ectangle 12"/>
            <p:cNvSpPr/>
            <p:nvPr/>
          </p:nvSpPr>
          <p:spPr>
            <a:xfrm>
              <a:off x="-1514491" y="0"/>
              <a:ext cx="12172984" cy="1857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1514484" y="0"/>
              <a:ext cx="17145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72756" y="0"/>
              <a:ext cx="185737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524000" y="6700063"/>
              <a:ext cx="12182492" cy="1865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24" y="2887544"/>
            <a:ext cx="2553056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0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445" y="182880"/>
            <a:ext cx="6922558" cy="1207008"/>
          </a:xfrm>
        </p:spPr>
        <p:txBody>
          <a:bodyPr>
            <a:normAutofit/>
          </a:bodyPr>
          <a:lstStyle/>
          <a:p>
            <a:pPr algn="l"/>
            <a:r>
              <a:rPr lang="bn-IN" sz="8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পলিরাইবোসোম</a:t>
            </a:r>
            <a:endParaRPr lang="en-US" sz="8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7" y="1389888"/>
            <a:ext cx="4950526" cy="485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96" y="1771649"/>
            <a:ext cx="5212179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1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28009" y="1032681"/>
            <a:ext cx="2121694" cy="707886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2127" y="983261"/>
            <a:ext cx="2214752" cy="584775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657475" y="2910103"/>
            <a:ext cx="6858000" cy="1009336"/>
          </a:xfrm>
          <a:prstGeom prst="doubleWave">
            <a:avLst>
              <a:gd name="adj1" fmla="val 9857"/>
              <a:gd name="adj2" fmla="val -2291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পলিরাইবোসোম কাকে বলে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297" y="401629"/>
            <a:ext cx="1685547" cy="224333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0" y="0"/>
            <a:ext cx="12192000" cy="6858000"/>
            <a:chOff x="0" y="0"/>
            <a:chExt cx="9144000" cy="6886576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7" name="Rectangle 36"/>
            <p:cNvSpPr/>
            <p:nvPr/>
          </p:nvSpPr>
          <p:spPr>
            <a:xfrm>
              <a:off x="0" y="0"/>
              <a:ext cx="9144000" cy="1857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0" y="0"/>
              <a:ext cx="17145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958263" y="0"/>
              <a:ext cx="185737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0" y="6715125"/>
              <a:ext cx="9144000" cy="1714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609600" y="4282440"/>
            <a:ext cx="10942320" cy="15004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রাইবোসোম মুক্তোর মালার ন্যায় অবস্থান করাকে পলরিাইবোসোম বা 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পলিসোম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 হয়।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9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7059" y="106819"/>
            <a:ext cx="5359609" cy="786476"/>
          </a:xfrm>
        </p:spPr>
        <p:txBody>
          <a:bodyPr>
            <a:noAutofit/>
          </a:bodyPr>
          <a:lstStyle/>
          <a:p>
            <a:r>
              <a:rPr lang="bn-IN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 এর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95175"/>
            <a:ext cx="8596668" cy="737203"/>
          </a:xfrm>
        </p:spPr>
        <p:txBody>
          <a:bodyPr>
            <a:normAutofit lnSpcReduction="10000"/>
          </a:bodyPr>
          <a:lstStyle/>
          <a:p>
            <a:r>
              <a:rPr lang="bn-IN" sz="3200" b="1" dirty="0" smtClean="0">
                <a:solidFill>
                  <a:srgbClr val="00B050"/>
                </a:solidFill>
              </a:rPr>
              <a:t>   </a:t>
            </a:r>
            <a:r>
              <a:rPr lang="en-US" sz="3200" b="1" dirty="0" err="1" smtClean="0">
                <a:solidFill>
                  <a:srgbClr val="00B050"/>
                </a:solidFill>
              </a:rPr>
              <a:t>রাইবোসোম</a:t>
            </a:r>
            <a:r>
              <a:rPr lang="en-US" sz="3600" dirty="0" smtClean="0"/>
              <a:t> </a:t>
            </a:r>
            <a:r>
              <a:rPr lang="en-US" sz="3200" dirty="0" err="1" smtClean="0"/>
              <a:t>দুই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প্রকার</a:t>
            </a:r>
            <a:r>
              <a:rPr lang="en-US" sz="3200" dirty="0" smtClean="0"/>
              <a:t> </a:t>
            </a:r>
            <a:r>
              <a:rPr lang="en-US" sz="4800" dirty="0" smtClean="0"/>
              <a:t>- 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70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en-US" sz="3600" dirty="0" smtClean="0"/>
              <a:t>ও  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80 S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49" y="1630498"/>
            <a:ext cx="8200428" cy="49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89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7003"/>
            <a:ext cx="9144000" cy="935037"/>
          </a:xfrm>
        </p:spPr>
        <p:txBody>
          <a:bodyPr/>
          <a:lstStyle/>
          <a:p>
            <a:r>
              <a:rPr lang="bn-IN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 এর 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" y="1188720"/>
            <a:ext cx="11262360" cy="5166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188720"/>
            <a:ext cx="1126236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05" y="407479"/>
            <a:ext cx="4197095" cy="308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664" y="407480"/>
            <a:ext cx="7737810" cy="1064133"/>
          </a:xfrm>
        </p:spPr>
        <p:txBody>
          <a:bodyPr>
            <a:noAutofit/>
          </a:bodyPr>
          <a:lstStyle/>
          <a:p>
            <a:r>
              <a:rPr lang="bn-IN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রাইবোসোমের ভৌত গঠন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296" y="1471612"/>
            <a:ext cx="7154609" cy="5057775"/>
          </a:xfrm>
        </p:spPr>
        <p:txBody>
          <a:bodyPr>
            <a:no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 মূলত বৃত্তাকার তবে তৃকোণ বা পঞ্চকোণ বিশিষ্টও হয়ে থাকে।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70S</a:t>
            </a:r>
            <a:r>
              <a:rPr lang="bn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 S</a:t>
            </a:r>
            <a:r>
              <a:rPr lang="bn-IN" sz="2800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 S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 ইউনিট থাকে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80 S</a:t>
            </a:r>
            <a:r>
              <a:rPr lang="bn-IN" sz="28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60 S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40 S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সাব ইউনিট থাকে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dirty="0">
                <a:latin typeface="SutonnyMJ" pitchFamily="2" charset="0"/>
                <a:cs typeface="SutonnyMJ" pitchFamily="2" charset="0"/>
              </a:rPr>
              <a:t>সাব ইউনিট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গুলো পৃথক থাকে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 তৈরির সময়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সাব </a:t>
            </a:r>
            <a:r>
              <a:rPr lang="bn-IN" dirty="0">
                <a:latin typeface="SutonnyMJ" pitchFamily="2" charset="0"/>
                <a:cs typeface="SutonnyMJ" pitchFamily="2" charset="0"/>
              </a:rPr>
              <a:t>ইউনিট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একত্রিত হয়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mRNA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 রাইবোসোমের সাথে যুক্ত হলে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Arial" panose="020B0604020202020204" pitchFamily="34" charset="0"/>
                <a:cs typeface="SutonnyMJ" pitchFamily="2" charset="0"/>
              </a:rPr>
              <a:t>বিদ্রঃ- রাইবোসোমের একককে ভেদবার্গ একক বলা হয়।</a:t>
            </a:r>
            <a:r>
              <a:rPr lang="bn-IN" dirty="0">
                <a:latin typeface="Arial" panose="020B0604020202020204" pitchFamily="34" charset="0"/>
                <a:cs typeface="SutonnyMJ" pitchFamily="2" charset="0"/>
              </a:rPr>
              <a:t> </a:t>
            </a:r>
            <a:r>
              <a:rPr lang="bn-IN" dirty="0" smtClean="0">
                <a:latin typeface="Arial" panose="020B0604020202020204" pitchFamily="34" charset="0"/>
                <a:cs typeface="SutonnyMJ" pitchFamily="2" charset="0"/>
              </a:rPr>
              <a:t>এখানে </a:t>
            </a:r>
            <a:r>
              <a:rPr lang="en-US" dirty="0" smtClean="0">
                <a:latin typeface="Arial" panose="020B0604020202020204" pitchFamily="34" charset="0"/>
                <a:cs typeface="SutonnyMJ" pitchFamily="2" charset="0"/>
              </a:rPr>
              <a:t>S= Svedberg unit </a:t>
            </a:r>
            <a:r>
              <a:rPr lang="bn-IN" dirty="0" smtClean="0">
                <a:latin typeface="Arial" panose="020B0604020202020204" pitchFamily="34" charset="0"/>
                <a:cs typeface="SutonnyMJ" pitchFamily="2" charset="0"/>
              </a:rPr>
              <a:t>সুইডিস প্রাণরসায়নবিদ </a:t>
            </a:r>
            <a:r>
              <a:rPr lang="en-US" dirty="0" smtClean="0">
                <a:latin typeface="Arial" panose="020B0604020202020204" pitchFamily="34" charset="0"/>
                <a:cs typeface="SutonnyMJ" pitchFamily="2" charset="0"/>
              </a:rPr>
              <a:t>Theodor Svedberg </a:t>
            </a:r>
            <a:r>
              <a:rPr lang="bn-IN" dirty="0" smtClean="0">
                <a:latin typeface="Arial" panose="020B0604020202020204" pitchFamily="34" charset="0"/>
                <a:cs typeface="SutonnyMJ" pitchFamily="2" charset="0"/>
              </a:rPr>
              <a:t>এর নামের প্রথম অক্ষর দিয়ে বোঝানো হয়।</a:t>
            </a:r>
            <a:endParaRPr lang="bn-IN" sz="2800" dirty="0" smtClean="0">
              <a:latin typeface="Arial" panose="020B0604020202020204" pitchFamily="34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9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91" t="12422" b="34029"/>
          <a:stretch/>
        </p:blipFill>
        <p:spPr>
          <a:xfrm>
            <a:off x="7343773" y="2128838"/>
            <a:ext cx="4549441" cy="41750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85763"/>
            <a:ext cx="9144000" cy="1006475"/>
          </a:xfrm>
        </p:spPr>
        <p:txBody>
          <a:bodyPr/>
          <a:lstStyle/>
          <a:p>
            <a:r>
              <a:rPr lang="bn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 ৪টি স্থান দেখা যায়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71549" y="1744663"/>
            <a:ext cx="7115175" cy="4398962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১.অ্যামাইনোঅ্যাসাইল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(Aminoacyl)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স্থান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২.পেপটাইডিল বা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 (Peptidyl)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bn-I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৩.নিঃসরণ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 (Exit)</a:t>
            </a:r>
            <a:r>
              <a:rPr lang="bn-I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স্থান </a:t>
            </a:r>
            <a:r>
              <a:rPr lang="bn-IN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mRNA</a:t>
            </a:r>
            <a:r>
              <a:rPr lang="bn-IN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সংযুক্তি স্থান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5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366" y="269789"/>
            <a:ext cx="6782754" cy="827492"/>
          </a:xfrm>
        </p:spPr>
        <p:txBody>
          <a:bodyPr>
            <a:noAutofit/>
          </a:bodyPr>
          <a:lstStyle/>
          <a:p>
            <a:r>
              <a:rPr lang="bn-IN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রাইবোসোমের রাসায়নিক গঠন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86" y="1528763"/>
            <a:ext cx="8966835" cy="3986784"/>
          </a:xfrm>
        </p:spPr>
        <p:txBody>
          <a:bodyPr>
            <a:norm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উপাদান </a:t>
            </a:r>
            <a:r>
              <a:rPr lang="bn-IN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RNA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70S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23 S,16 S ও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S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 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rRNA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70S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80S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28 S ,18 S ,5.8 </a:t>
            </a:r>
            <a:r>
              <a:rPr lang="en-US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 ও </a:t>
            </a:r>
            <a:r>
              <a:rPr lang="en-US" sz="28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S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Mg ,Ca ,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Mn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127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8158"/>
            <a:ext cx="4848225" cy="1325563"/>
          </a:xfrm>
        </p:spPr>
        <p:txBody>
          <a:bodyPr>
            <a:normAutofit/>
          </a:bodyPr>
          <a:lstStyle/>
          <a:p>
            <a:pPr algn="ctr"/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রাইবোসোমের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62" y="257175"/>
            <a:ext cx="7005163" cy="6447530"/>
          </a:xfrm>
        </p:spPr>
      </p:pic>
    </p:spTree>
    <p:extLst>
      <p:ext uri="{BB962C8B-B14F-4D97-AF65-F5344CB8AC3E}">
        <p14:creationId xmlns:p14="http://schemas.microsoft.com/office/powerpoint/2010/main" val="4302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835025"/>
          </a:xfrm>
        </p:spPr>
        <p:txBody>
          <a:bodyPr>
            <a:noAutofit/>
          </a:bodyPr>
          <a:lstStyle/>
          <a:p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02506" y="1600200"/>
            <a:ext cx="10186987" cy="4114800"/>
          </a:xfrm>
        </p:spPr>
        <p:txBody>
          <a:bodyPr>
            <a:normAutofit lnSpcReduction="10000"/>
          </a:bodyPr>
          <a:lstStyle/>
          <a:p>
            <a:pPr marL="914400" indent="-914400" algn="l">
              <a:buFont typeface="+mj-lt"/>
              <a:buAutoNum type="arabicPeriod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টিন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সংশ্লষেণ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তাই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রাইবোসোমকে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কোষরে প্রোটনি ফ্যাক্টরি বলা হয়।</a:t>
            </a:r>
          </a:p>
          <a:p>
            <a:pPr marL="914400" indent="-914400" algn="l">
              <a:buFont typeface="+mj-lt"/>
              <a:buAutoNum type="arabicPeriod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গ্লুকোজের ফসফোরাইলেশন সম্পন্ন করে। </a:t>
            </a:r>
          </a:p>
          <a:p>
            <a:pPr marL="914400" indent="-914400" algn="l">
              <a:buFont typeface="+mj-lt"/>
              <a:buAutoNum type="arabicPeriod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স্নেহের বিপাক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সংঘ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টিত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l">
              <a:buFont typeface="+mj-lt"/>
              <a:buAutoNum type="arabicPeriod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mRNA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নতুন পলিপেপ্টাইড চেইনকে ক্ষতিকর ক্রিয়া থেকে রক্ষা করে।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l">
              <a:buFont typeface="+mj-lt"/>
              <a:buAutoNum type="arabicPeriod"/>
            </a:pP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4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22250"/>
            <a:ext cx="10515600" cy="7778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err="1" smtClean="0"/>
              <a:t>রাইবোসোম</a:t>
            </a:r>
            <a:r>
              <a:rPr lang="en-US" b="1" dirty="0" smtClean="0"/>
              <a:t> </a:t>
            </a:r>
            <a:r>
              <a:rPr lang="en-US" b="1" dirty="0" err="1" smtClean="0"/>
              <a:t>একটি</a:t>
            </a:r>
            <a:r>
              <a:rPr lang="en-US" b="1" dirty="0" smtClean="0"/>
              <a:t> </a:t>
            </a:r>
            <a:r>
              <a:rPr lang="en-US" b="1" dirty="0" err="1" smtClean="0"/>
              <a:t>প্রোটিন</a:t>
            </a:r>
            <a:r>
              <a:rPr lang="en-US" b="1" dirty="0" smtClean="0"/>
              <a:t> </a:t>
            </a:r>
            <a:r>
              <a:rPr lang="en-US" b="1" dirty="0" err="1" smtClean="0"/>
              <a:t>ফ্যাক্টরী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25574" r="8506" b="10045"/>
          <a:stretch/>
        </p:blipFill>
        <p:spPr>
          <a:xfrm>
            <a:off x="563880" y="1000125"/>
            <a:ext cx="11155679" cy="56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840700" y="648693"/>
            <a:ext cx="2941225" cy="8417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23" y="1245574"/>
            <a:ext cx="1053846" cy="1335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218856" y="3261710"/>
            <a:ext cx="3377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হামিদুজ্জামান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বিভাগ)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খুলনা।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1360" y="3067812"/>
            <a:ext cx="35294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জীববিজ্ঞান-1ম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20/১০/২০২০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Wave 27"/>
          <p:cNvSpPr/>
          <p:nvPr/>
        </p:nvSpPr>
        <p:spPr>
          <a:xfrm rot="5228147">
            <a:off x="4385167" y="3960787"/>
            <a:ext cx="3086100" cy="305642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82493" cy="6858009"/>
            <a:chOff x="-1524000" y="0"/>
            <a:chExt cx="12182493" cy="6886583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-1514491" y="0"/>
              <a:ext cx="12172984" cy="1857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514484" y="0"/>
              <a:ext cx="17145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472756" y="0"/>
              <a:ext cx="185737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1524000" y="6700063"/>
              <a:ext cx="12182492" cy="1865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2223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332093" y="184967"/>
            <a:ext cx="2466499" cy="1280519"/>
          </a:xfrm>
          <a:prstGeom prst="smileyFace">
            <a:avLst/>
          </a:prstGeom>
          <a:solidFill>
            <a:srgbClr val="FFCC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4444733" y="191042"/>
            <a:ext cx="6162875" cy="1353981"/>
          </a:xfrm>
          <a:prstGeom prst="cloud">
            <a:avLst/>
          </a:prstGeom>
          <a:solidFill>
            <a:srgbClr val="FFCC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(নৈর্ব্যক্তিক)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3364" y="199775"/>
            <a:ext cx="632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89662" y="5670835"/>
            <a:ext cx="1435893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938" y="3976681"/>
            <a:ext cx="1427225" cy="137233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820179" y="3294755"/>
            <a:ext cx="48863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কোষের -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সঞ্চিত বস্তু শ্বেতসার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সঞ্চিত বস্তু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গ্লাইকোজেন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অনন্য বৈশিষ্ট্য প্লাস্টিড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নিম্নের কোনটি সঠিক 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98083" y="5693227"/>
            <a:ext cx="1435893" cy="52322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28603" y="5475094"/>
            <a:ext cx="389074" cy="3484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821150" y="5919352"/>
            <a:ext cx="389074" cy="3484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99623" y="5511518"/>
            <a:ext cx="389074" cy="3484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715607" y="5954837"/>
            <a:ext cx="389074" cy="3484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298083" y="5691045"/>
            <a:ext cx="1435893" cy="52322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98083" y="5693227"/>
            <a:ext cx="1435893" cy="52322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0" y="0"/>
            <a:ext cx="12192000" cy="6858000"/>
            <a:chOff x="0" y="0"/>
            <a:chExt cx="9144000" cy="6886576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1" name="Rectangle 50"/>
            <p:cNvSpPr/>
            <p:nvPr/>
          </p:nvSpPr>
          <p:spPr>
            <a:xfrm>
              <a:off x="0" y="0"/>
              <a:ext cx="9144000" cy="1857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0" y="0"/>
              <a:ext cx="17145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958263" y="0"/>
              <a:ext cx="185737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0" y="6715125"/>
              <a:ext cx="9144000" cy="1714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52418" y="1691021"/>
            <a:ext cx="7521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প্রোটিন সংশ্লেষণ হ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লাইসোসোম     খ)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রাইবোজোম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সেন্ট্রোসোম       ঘ)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গলগিবডি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Sun 21"/>
          <p:cNvSpPr/>
          <p:nvPr/>
        </p:nvSpPr>
        <p:spPr>
          <a:xfrm>
            <a:off x="3958541" y="2167136"/>
            <a:ext cx="548640" cy="44196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68593" y="3346319"/>
            <a:ext cx="516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[উত্তর যাচাইয়ের জন্য বৃত্তের উপর ক্লিক করুন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81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43" grpId="0"/>
      <p:bldP spid="44" grpId="0" animBg="1"/>
      <p:bldP spid="3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22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867" y="2470594"/>
            <a:ext cx="10058400" cy="3511296"/>
          </a:xfrm>
        </p:spPr>
        <p:txBody>
          <a:bodyPr>
            <a:noAutofit/>
          </a:bodyPr>
          <a:lstStyle/>
          <a:p>
            <a:pPr marL="6858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5715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685800" indent="-5715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গঠন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685800" indent="-5715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743200" cy="1591056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3595688" y="364332"/>
            <a:ext cx="6721792" cy="1457325"/>
          </a:xfrm>
          <a:prstGeom prst="cloud">
            <a:avLst/>
          </a:prstGeom>
          <a:solidFill>
            <a:srgbClr val="FFCC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(ছোট প্রশ্ন)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618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822" y="0"/>
            <a:ext cx="8578215" cy="115728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</a:rPr>
              <a:t> 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(একটি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সৃজনশীল)</a:t>
            </a:r>
            <a:endParaRPr lang="en-US" sz="8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056" y="3090166"/>
            <a:ext cx="8979408" cy="31718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পলিরাইবোসোম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                                     ১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রাইবোসোমকে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ফ্যাক্টরী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-A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৷                  </a:t>
            </a:r>
            <a:r>
              <a:rPr lang="bn-IN" sz="32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৩     </a:t>
            </a:r>
            <a:endParaRPr lang="bn-IN" sz="3200" b="1" dirty="0" smtClean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জীবদেহে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-A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৷       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26" y="964823"/>
            <a:ext cx="2852928" cy="1554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3354" y="2505391"/>
            <a:ext cx="115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চিত্র</a:t>
            </a:r>
            <a:r>
              <a:rPr lang="en-US" sz="3200" b="1" dirty="0">
                <a:solidFill>
                  <a:srgbClr val="FF0000"/>
                </a:solidFill>
              </a:rPr>
              <a:t>-A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13" y="273025"/>
            <a:ext cx="1775460" cy="17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1340" y="990600"/>
            <a:ext cx="12192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endParaRPr lang="en-US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2133600"/>
            <a:ext cx="13716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 </a:t>
            </a:r>
            <a:endParaRPr lang="en-US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3276600"/>
            <a:ext cx="1295400" cy="1371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endParaRPr lang="en-US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7800" y="4572000"/>
            <a:ext cx="1295400" cy="14478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82493" cy="6858009"/>
            <a:chOff x="-1524000" y="0"/>
            <a:chExt cx="12182493" cy="6886583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Rectangle 8"/>
            <p:cNvSpPr/>
            <p:nvPr/>
          </p:nvSpPr>
          <p:spPr>
            <a:xfrm>
              <a:off x="-1514491" y="0"/>
              <a:ext cx="12172984" cy="1857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14484" y="0"/>
              <a:ext cx="17145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72756" y="0"/>
              <a:ext cx="185737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1524000" y="6700063"/>
              <a:ext cx="12182492" cy="1865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4" y="990600"/>
            <a:ext cx="5440170" cy="58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76"/>
            <a:ext cx="10515600" cy="935038"/>
          </a:xfrm>
        </p:spPr>
        <p:txBody>
          <a:bodyPr>
            <a:normAutofit/>
          </a:bodyPr>
          <a:lstStyle/>
          <a:p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 ?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7540" y="193676"/>
            <a:ext cx="3738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ফ্যাক্টরী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Meghna Cement Lim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10515600" cy="48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0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7407"/>
          </a:xfrm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 ?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4"/>
          <a:stretch/>
        </p:blipFill>
        <p:spPr>
          <a:xfrm>
            <a:off x="463321" y="1002507"/>
            <a:ext cx="9409342" cy="5855493"/>
          </a:xfrm>
        </p:spPr>
      </p:pic>
      <p:sp>
        <p:nvSpPr>
          <p:cNvPr id="6" name="Rounded Rectangle 5"/>
          <p:cNvSpPr/>
          <p:nvPr/>
        </p:nvSpPr>
        <p:spPr>
          <a:xfrm>
            <a:off x="8115300" y="2366174"/>
            <a:ext cx="1271588" cy="5401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3844" y="2366174"/>
            <a:ext cx="3957638" cy="4905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ক্ষুদ্র ক্ষুদ্র দানার নাম কী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142" y="874966"/>
            <a:ext cx="7836408" cy="1601216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41" y="1882900"/>
            <a:ext cx="3240275" cy="3778436"/>
          </a:xfrm>
        </p:spPr>
      </p:pic>
      <p:sp>
        <p:nvSpPr>
          <p:cNvPr id="6" name="Rectangle 5"/>
          <p:cNvSpPr/>
          <p:nvPr/>
        </p:nvSpPr>
        <p:spPr>
          <a:xfrm>
            <a:off x="1470470" y="2841094"/>
            <a:ext cx="60304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11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</a:t>
            </a:r>
            <a:r>
              <a:rPr lang="bn-IN" sz="11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বোস</a:t>
            </a:r>
            <a:r>
              <a:rPr lang="en-US" sz="11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11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1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869" y="876680"/>
            <a:ext cx="9158287" cy="1209294"/>
          </a:xfrm>
        </p:spPr>
        <p:txBody>
          <a:bodyPr>
            <a:normAutofit/>
          </a:bodyPr>
          <a:lstStyle/>
          <a:p>
            <a:r>
              <a:rPr lang="bn-IN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তোমরা...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989" y="2085974"/>
            <a:ext cx="9520046" cy="3931920"/>
          </a:xfrm>
        </p:spPr>
        <p:txBody>
          <a:bodyPr>
            <a:norm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 ব্যাখ্যা করতে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ভৌত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গুরত্ব বিশ্লেষণ 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53" y="1077167"/>
            <a:ext cx="2007342" cy="23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64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55069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0504" y="6356283"/>
            <a:ext cx="8660296" cy="4572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গলজি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এন্ডোপ্লাজমিক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লাইসোজোম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পারঅক্সিজোম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2274" y="577521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রাইবোজোম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কোষকঙ্কাল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সেন্ট্রিওল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7069" y="4921900"/>
            <a:ext cx="1524000" cy="32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ঝিল্লিবৃত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অঙ্গাণু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0492" y="4946714"/>
            <a:ext cx="1745974" cy="314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ঝিল্লিবিহীন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অঙ্গাণু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5984" y="5101852"/>
            <a:ext cx="5376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নিউক্লিয়ারঝিল্লি</a:t>
            </a:r>
            <a:r>
              <a:rPr lang="en-US" sz="2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</a:t>
            </a:r>
            <a:r>
              <a:rPr lang="en-US" sz="2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r>
              <a:rPr lang="en-US" sz="2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</a:t>
            </a:r>
            <a:r>
              <a:rPr lang="en-US" sz="2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8738" y="396303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ধাত্র</a:t>
            </a:r>
            <a:r>
              <a:rPr lang="en-US" sz="2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err="1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মাতৃকা</a:t>
            </a:r>
            <a:r>
              <a:rPr lang="en-US" sz="2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অঙ্গাণু</a:t>
            </a:r>
            <a:r>
              <a:rPr lang="en-US" sz="2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কোষগহ্বর</a:t>
            </a:r>
            <a:r>
              <a:rPr lang="en-US" sz="2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3087" y="2992227"/>
            <a:ext cx="112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কোষঝিল্লি</a:t>
            </a:r>
            <a:r>
              <a:rPr lang="en-US" sz="2400" dirty="0">
                <a:solidFill>
                  <a:srgbClr val="FF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1" y="2115955"/>
            <a:ext cx="326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</a:t>
            </a:r>
            <a:r>
              <a: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কোষস্থ</a:t>
            </a:r>
            <a:r>
              <a: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সজীব</a:t>
            </a:r>
            <a:r>
              <a: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76422" y="2127948"/>
            <a:ext cx="163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নির্জীব</a:t>
            </a:r>
            <a:r>
              <a: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বস্তুসমুহ</a:t>
            </a:r>
            <a:r>
              <a: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947" y="1223993"/>
            <a:ext cx="132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4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24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5857" y="1282712"/>
            <a:ext cx="1209263" cy="46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প্রোটোপ্লাস্ট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5" name="Minus 14"/>
          <p:cNvSpPr/>
          <p:nvPr/>
        </p:nvSpPr>
        <p:spPr>
          <a:xfrm>
            <a:off x="2743200" y="834248"/>
            <a:ext cx="5486400" cy="41588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359426" y="990601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464288" y="990601"/>
            <a:ext cx="152400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413513" y="683397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1524000" y="1761254"/>
            <a:ext cx="8991600" cy="346995"/>
          </a:xfrm>
          <a:prstGeom prst="mathMinus">
            <a:avLst>
              <a:gd name="adj1" fmla="val 29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464288" y="1593227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9220200" y="1896924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659339" y="1880825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489100" y="3363287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3473208" y="4278939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3458920" y="3691230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4760844" y="3679208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1908313" y="3676803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5612501" y="2738618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3489100" y="2752847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2155339" y="2726092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659339" y="2428837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31"/>
          <p:cNvSpPr/>
          <p:nvPr/>
        </p:nvSpPr>
        <p:spPr>
          <a:xfrm>
            <a:off x="1643270" y="2577220"/>
            <a:ext cx="4681330" cy="41588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1426731" y="3512947"/>
            <a:ext cx="3874345" cy="41588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1908313" y="4433680"/>
            <a:ext cx="2998306" cy="41588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033919" y="5580205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4346713" y="5600410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5384108" y="5575601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2348948" y="5189267"/>
            <a:ext cx="150744" cy="962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4005468" y="5281416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4419600" y="4603906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2203174" y="4600741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inus 41"/>
          <p:cNvSpPr/>
          <p:nvPr/>
        </p:nvSpPr>
        <p:spPr>
          <a:xfrm>
            <a:off x="2679218" y="5414025"/>
            <a:ext cx="3194809" cy="41588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inus 42"/>
          <p:cNvSpPr/>
          <p:nvPr/>
        </p:nvSpPr>
        <p:spPr>
          <a:xfrm>
            <a:off x="951049" y="6048623"/>
            <a:ext cx="9640751" cy="346995"/>
          </a:xfrm>
          <a:prstGeom prst="mathMinus">
            <a:avLst>
              <a:gd name="adj1" fmla="val 29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5563531" y="4825937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5758431" y="3346058"/>
            <a:ext cx="188067" cy="1420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9220200" y="6178127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7851913" y="6168637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5539614" y="6178128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4399517" y="6144795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3472172" y="6160044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2203172" y="6156268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inus 51"/>
          <p:cNvSpPr/>
          <p:nvPr/>
        </p:nvSpPr>
        <p:spPr>
          <a:xfrm>
            <a:off x="4906618" y="4656218"/>
            <a:ext cx="5790578" cy="41588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6791740" y="2743399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7129097" y="4857896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54"/>
          <p:cNvSpPr/>
          <p:nvPr/>
        </p:nvSpPr>
        <p:spPr>
          <a:xfrm>
            <a:off x="8322829" y="4847508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/>
          <p:cNvSpPr/>
          <p:nvPr/>
        </p:nvSpPr>
        <p:spPr>
          <a:xfrm>
            <a:off x="9872868" y="4829662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inus 56"/>
          <p:cNvSpPr/>
          <p:nvPr/>
        </p:nvSpPr>
        <p:spPr>
          <a:xfrm>
            <a:off x="6324600" y="2577219"/>
            <a:ext cx="4191000" cy="41588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409078" y="2987986"/>
            <a:ext cx="425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24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নি:সৃত</a:t>
            </a:r>
            <a:r>
              <a:rPr lang="en-US" sz="24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4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1" name="Down Arrow 60"/>
          <p:cNvSpPr/>
          <p:nvPr/>
        </p:nvSpPr>
        <p:spPr>
          <a:xfrm>
            <a:off x="9939811" y="3340906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>
            <a:off x="8391308" y="3385806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>
            <a:off x="6831234" y="3363287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wn Arrow 63"/>
          <p:cNvSpPr/>
          <p:nvPr/>
        </p:nvSpPr>
        <p:spPr>
          <a:xfrm>
            <a:off x="9892952" y="2740728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387431" y="2758659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506899" y="3656049"/>
            <a:ext cx="112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কার্বোহাইড্রেট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লিপিড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33524" y="3676802"/>
            <a:ext cx="1136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পিগমেন্ট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706596" y="3694469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ট্যানিন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ল্যাটেক্স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Down Arrow 68"/>
          <p:cNvSpPr/>
          <p:nvPr/>
        </p:nvSpPr>
        <p:spPr>
          <a:xfrm>
            <a:off x="9151556" y="2411271"/>
            <a:ext cx="145774" cy="28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713886" y="2983250"/>
            <a:ext cx="153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endParaRPr lang="en-US" sz="2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94685" y="2960438"/>
            <a:ext cx="1210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2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6" grpId="1" animBg="1"/>
      <p:bldP spid="7" grpId="0" animBg="1"/>
      <p:bldP spid="7" grpId="1" animBg="1"/>
      <p:bldP spid="8" grpId="0"/>
      <p:bldP spid="9" grpId="0"/>
      <p:bldP spid="10" grpId="0"/>
      <p:bldP spid="11" grpId="0"/>
      <p:bldP spid="11" grpId="1"/>
      <p:bldP spid="11" grpId="2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 animBg="1"/>
      <p:bldP spid="70" grpId="0"/>
      <p:bldP spid="70" grpId="1"/>
      <p:bldP spid="70" grpId="2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76" y="1864077"/>
            <a:ext cx="7391561" cy="4993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 কী ?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5587"/>
            <a:ext cx="10515600" cy="1574800"/>
          </a:xfrm>
        </p:spPr>
        <p:txBody>
          <a:bodyPr/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 মুক্ত অবস্থায়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অথবা অন্তঃপ্লাজমীয় জালিকার গায়ে অবস্থিত যে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ও গোলাকার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দানাদার কনায় প্রোটিন সংশ্লেষণ ঘটে তাকে রাইবোসোম বলে।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2" y="3100387"/>
            <a:ext cx="4572138" cy="35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73" y="1697355"/>
            <a:ext cx="10868103" cy="4200525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 কোনো আবরণী নাই।</a:t>
            </a:r>
          </a:p>
          <a:p>
            <a:pPr marL="457200" indent="-457200" algn="l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প্রকৃত উভয় প্রকার কোষে রাইবোসোম উপস্থিত থাকার কারণে রাইবোসোমকে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 অঙ্গানু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হয়। </a:t>
            </a:r>
          </a:p>
          <a:p>
            <a:pPr marL="457200" indent="-457200" algn="l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রোমানিয়ান বিজ্ঞানী জর্জ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লেড (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George Palade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1955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ক্লোরোপ্লাস্ট,মাইটোক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ন্ড্রিয়া ও নিউক্লিয়োপ্লাজমে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রাইবো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নিউক্লিয়ো-প্রোটিন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কণা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RNP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নামক ক্ষুদ্রাকার রাইবোসোম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আবিষ্কৃত হয়েছে।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3607" y="328612"/>
            <a:ext cx="8301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 এর </a:t>
            </a:r>
            <a:r>
              <a:rPr lang="as-IN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 ও আবিষ্কার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2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660</Words>
  <Application>Microsoft Office PowerPoint</Application>
  <PresentationFormat>Widescreen</PresentationFormat>
  <Paragraphs>121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Nikosh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চিত্রে কী দেখতে পাচ্ছ ?</vt:lpstr>
      <vt:lpstr>চিত্রে কী দেখতে পাচ্ছ ?</vt:lpstr>
      <vt:lpstr> আজকের পাঠ</vt:lpstr>
      <vt:lpstr>এই পাঠ শেষে তোমরা...</vt:lpstr>
      <vt:lpstr>আদর্শ ইউক্যারিওটিক কোষের গঠন</vt:lpstr>
      <vt:lpstr>রাইবোসোম কী ?</vt:lpstr>
      <vt:lpstr>PowerPoint Presentation</vt:lpstr>
      <vt:lpstr>পলিরাইবোসোম</vt:lpstr>
      <vt:lpstr>PowerPoint Presentation</vt:lpstr>
      <vt:lpstr>রাইবোসোম এর প্রকারভেদ</vt:lpstr>
      <vt:lpstr>রাইবোসোম এর প্রকারভেদ</vt:lpstr>
      <vt:lpstr>রাইবোসোমের ভৌত গঠন</vt:lpstr>
      <vt:lpstr>রাইবোসোমে ৪টি স্থান দেখা যায়      </vt:lpstr>
      <vt:lpstr>রাইবোসোমের রাসায়নিক গঠন</vt:lpstr>
      <vt:lpstr>রাইবোসোমের কাজ</vt:lpstr>
      <vt:lpstr>রাইবোসোমের কাজ</vt:lpstr>
      <vt:lpstr>রাইবোসোম একটি প্রোটিন ফ্যাক্টরী</vt:lpstr>
      <vt:lpstr>PowerPoint Presentation</vt:lpstr>
      <vt:lpstr>PowerPoint Presentation</vt:lpstr>
      <vt:lpstr>  বাড়ির কাজ (একটি সৃজনশীল)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</dc:creator>
  <cp:lastModifiedBy>gs</cp:lastModifiedBy>
  <cp:revision>72</cp:revision>
  <dcterms:created xsi:type="dcterms:W3CDTF">2020-10-20T03:33:48Z</dcterms:created>
  <dcterms:modified xsi:type="dcterms:W3CDTF">2020-11-04T10:29:25Z</dcterms:modified>
</cp:coreProperties>
</file>