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handoutMasterIdLst>
    <p:handoutMasterId r:id="rId22"/>
  </p:handoutMasterIdLst>
  <p:sldIdLst>
    <p:sldId id="308" r:id="rId2"/>
    <p:sldId id="289" r:id="rId3"/>
    <p:sldId id="336" r:id="rId4"/>
    <p:sldId id="274" r:id="rId5"/>
    <p:sldId id="277" r:id="rId6"/>
    <p:sldId id="293" r:id="rId7"/>
    <p:sldId id="347" r:id="rId8"/>
    <p:sldId id="295" r:id="rId9"/>
    <p:sldId id="319" r:id="rId10"/>
    <p:sldId id="339" r:id="rId11"/>
    <p:sldId id="341" r:id="rId12"/>
    <p:sldId id="343" r:id="rId13"/>
    <p:sldId id="344" r:id="rId14"/>
    <p:sldId id="345" r:id="rId15"/>
    <p:sldId id="348" r:id="rId16"/>
    <p:sldId id="350" r:id="rId17"/>
    <p:sldId id="271" r:id="rId18"/>
    <p:sldId id="27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9ED"/>
    <a:srgbClr val="9900FF"/>
    <a:srgbClr val="FFCCCC"/>
    <a:srgbClr val="23F3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85412" autoAdjust="0"/>
  </p:normalViewPr>
  <p:slideViewPr>
    <p:cSldViewPr>
      <p:cViewPr>
        <p:scale>
          <a:sx n="70" d="100"/>
          <a:sy n="70" d="100"/>
        </p:scale>
        <p:origin x="-82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76EDB91-6491-43C2-8C17-B13B381B2282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306-065C-48C5-96A6-72F7A80C786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492-0A08-4688-BC42-0579B812EB3B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B134-BE33-4E8D-B3BA-9FDBE991DE51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CCD775-52C9-4A37-A3BC-10AA186AF633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7597-FB48-4C8E-A219-20B1D44408AD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293F-082B-4D5B-B852-4F4471D1A402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CD92-952D-47E4-A228-0F0724C1ED94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32FF-C1B5-4A6E-9318-65CCEE07C13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968B-5A2F-4C99-BA55-04F880D8818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210-4BBC-4B77-A672-861CB211C97B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B1B0E6-D135-494F-908E-A6A5C0FDEA96}" type="datetime1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533400"/>
            <a:ext cx="3094461" cy="92333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5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 pitchFamily="2" charset="0"/>
              </a:rPr>
              <a:t>স্বাগতম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440" y="1580730"/>
            <a:ext cx="5410760" cy="405807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2025"/>
            <a:ext cx="76962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Unstable equilibrium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সাম্যাবস্থা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pend-s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1" y="1219201"/>
            <a:ext cx="2971800" cy="3235706"/>
          </a:xfrm>
          <a:prstGeom prst="rect">
            <a:avLst/>
          </a:prstGeom>
        </p:spPr>
      </p:pic>
      <p:pic>
        <p:nvPicPr>
          <p:cNvPr id="25" name="Picture 24" descr="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81200"/>
            <a:ext cx="4237330" cy="1839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8768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বস্তুর স্থির অবস্থা থেকে সামান্য পরিবর্তন করলে যদি বস্তুটি পূর্বের অবস্থায় ফিরে এসে চলতে থাকে তবে তাকে অস্থায়ী সাম্যাবস্থা বলে।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939225"/>
            <a:ext cx="76962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Neutral equilibrium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 সাম্যাবস্থা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pend-stable.gif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953000" y="1752600"/>
            <a:ext cx="3733800" cy="2885209"/>
          </a:xfrm>
          <a:prstGeom prst="rect">
            <a:avLst/>
          </a:prstGeom>
        </p:spPr>
      </p:pic>
      <p:pic>
        <p:nvPicPr>
          <p:cNvPr id="25" name="Picture 24" descr="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667000"/>
            <a:ext cx="3932530" cy="1706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876801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স্থির বস্তুকে তার অবস্থান থেকে সামান্য পরিবর্তন করলে পূর্বের অবস্থায় ফিরে না এসে যদি বস্তুটি নতুন অবস্থান দখল করে তবে তাকে নিরপেক্ষ সাম্যাবস্থা্র সৃষ্টি কর।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906959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সমতলীয় বলের সাম্যাবস্থা নির্ণয় পদ্ধতি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20205"/>
            <a:ext cx="7620000" cy="197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নিম্নলিখিত পদ্ধতিতে সমতলীয় বলের সাম্যাবস্থা নির্ণয় করা হয়।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ক) বৈশ্লেষিক পদ্ধতি(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Analytical method)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লেখচিত্র পদ্ধতি (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Graphical method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762000"/>
            <a:ext cx="7620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বৈশ্লেষিক পদ্ধতি(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Analytical method)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2819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4191000"/>
            <a:ext cx="304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24600" y="2971800"/>
            <a:ext cx="1371600" cy="1524000"/>
            <a:chOff x="6324600" y="2971800"/>
            <a:chExt cx="1371600" cy="1524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010400" y="2971800"/>
              <a:ext cx="685800" cy="685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6324600" y="2971800"/>
              <a:ext cx="685800" cy="685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010400" y="3657600"/>
              <a:ext cx="0" cy="838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781800" y="34290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28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3657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1752600"/>
            <a:ext cx="7620000" cy="68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উদাহরণ-ল্যামির সূত্র (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Lami’s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theorem)</a:t>
            </a:r>
            <a:endParaRPr lang="en-US" sz="2800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8721" y="3429000"/>
            <a:ext cx="291873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693003"/>
            <a:ext cx="762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লেখচিত্র পদ্ধতি (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Graphical method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8305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বলের ত্রিভূজ সূত্র পরিবর্তন 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Converse of the Law of triangle of forces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10000"/>
            <a:ext cx="8305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বলের বহুভূজ সূত্র পরিবর্তন 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Converse of the Law of polygon of forces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1524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609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সমস্যাবলির সমাধান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954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উদাহরণ-৪.১।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4N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ওজনের একটি বাক্স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AC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BC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তার দ্বারা ঝুলানো আছে। চিত্রে দেখানো হল। তারদ্বয়ের টান নির্ণয় কর।</a:t>
            </a: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667000"/>
            <a:ext cx="304800" cy="2762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638800" y="2209800"/>
            <a:ext cx="2971800" cy="1893332"/>
            <a:chOff x="5638800" y="2438400"/>
            <a:chExt cx="2971800" cy="1893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715000" y="27432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0" y="2743200"/>
              <a:ext cx="7620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58000" y="2743200"/>
              <a:ext cx="14478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8000" y="3657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53200" y="3962400"/>
              <a:ext cx="609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5943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172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4008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553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05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34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86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2390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467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6200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7724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924800" y="25146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077200" y="25146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2590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458200" y="2590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791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 rot="2455768">
              <a:off x="6187482" y="2702247"/>
              <a:ext cx="368355" cy="594664"/>
            </a:xfrm>
            <a:prstGeom prst="arc">
              <a:avLst>
                <a:gd name="adj1" fmla="val 14460900"/>
                <a:gd name="adj2" fmla="val 9037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0800000">
              <a:off x="7848600" y="2438400"/>
              <a:ext cx="3810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2819400"/>
              <a:ext cx="304800" cy="276225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70104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38800" y="2819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3058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5791200" y="4267200"/>
            <a:ext cx="2286000" cy="1905000"/>
            <a:chOff x="5791200" y="4267200"/>
            <a:chExt cx="2286000" cy="1905000"/>
          </a:xfrm>
        </p:grpSpPr>
        <p:sp>
          <p:nvSpPr>
            <p:cNvPr id="67" name="Oval 66"/>
            <p:cNvSpPr/>
            <p:nvPr/>
          </p:nvSpPr>
          <p:spPr>
            <a:xfrm>
              <a:off x="6172200" y="4648200"/>
              <a:ext cx="12192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943600" y="4419600"/>
              <a:ext cx="21336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943600" y="4419600"/>
              <a:ext cx="838200" cy="762000"/>
            </a:xfrm>
            <a:prstGeom prst="line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781800" y="4419600"/>
              <a:ext cx="1295400" cy="762000"/>
            </a:xfrm>
            <a:prstGeom prst="line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781800" y="5181600"/>
              <a:ext cx="0" cy="990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791200" y="5181600"/>
              <a:ext cx="2286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781800" y="42672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800600"/>
            <a:ext cx="304800" cy="276225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876800"/>
            <a:ext cx="304800" cy="276225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flipH="1">
            <a:off x="6781800" y="5715000"/>
            <a:ext cx="152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15200" y="4876800"/>
            <a:ext cx="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409575" cy="276225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>
          <a:xfrm flipV="1">
            <a:off x="6248400" y="4800600"/>
            <a:ext cx="152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29400" y="5715000"/>
            <a:ext cx="152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25" y="5334000"/>
            <a:ext cx="409575" cy="276225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419600"/>
            <a:ext cx="409575" cy="276225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6553200" y="5181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5532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4N</a:t>
            </a:r>
            <a:endParaRPr lang="en-US" dirty="0"/>
          </a:p>
        </p:txBody>
      </p:sp>
      <p:pic>
        <p:nvPicPr>
          <p:cNvPr id="77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819400"/>
            <a:ext cx="2057400" cy="564777"/>
          </a:xfrm>
          <a:prstGeom prst="rect">
            <a:avLst/>
          </a:prstGeom>
          <a:noFill/>
        </p:spPr>
      </p:pic>
      <p:sp>
        <p:nvSpPr>
          <p:cNvPr id="78" name="Rectangle 77"/>
          <p:cNvSpPr/>
          <p:nvPr/>
        </p:nvSpPr>
        <p:spPr>
          <a:xfrm>
            <a:off x="457200" y="23622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জয়েন্টে ল্যামির সূত্র প্রয়োগ করে পাই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581400"/>
            <a:ext cx="3733800" cy="662448"/>
          </a:xfrm>
          <a:prstGeom prst="rect">
            <a:avLst/>
          </a:prstGeom>
          <a:noFill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114800"/>
            <a:ext cx="371475" cy="333375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91000"/>
            <a:ext cx="390525" cy="333375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572000"/>
            <a:ext cx="2600325" cy="628650"/>
          </a:xfrm>
          <a:prstGeom prst="rect">
            <a:avLst/>
          </a:prstGeom>
          <a:noFill/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486400"/>
            <a:ext cx="343852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5" grpId="0"/>
      <p:bldP spid="74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609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সমস্যাবলির সমাধান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9540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উদাহরণ-৪.১।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4N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ওজনের একটি বাক্স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AC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BC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তার দ্বারা ঝুলানো আছে। চিত্রে দেখানো হল। তারদ্বয়ের টান নির্ণয় কর।</a:t>
            </a: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667000"/>
            <a:ext cx="304800" cy="2762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55"/>
          <p:cNvGrpSpPr/>
          <p:nvPr/>
        </p:nvGrpSpPr>
        <p:grpSpPr>
          <a:xfrm>
            <a:off x="5638800" y="2209800"/>
            <a:ext cx="2971800" cy="1893332"/>
            <a:chOff x="5638800" y="2438400"/>
            <a:chExt cx="2971800" cy="18933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715000" y="2743200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0" y="2743200"/>
              <a:ext cx="7620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58000" y="2743200"/>
              <a:ext cx="14478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8000" y="3657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53200" y="3962400"/>
              <a:ext cx="609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5943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172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4008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553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05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34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86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2390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4676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6200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7724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924800" y="25146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077200" y="2514600"/>
              <a:ext cx="2286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2590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458200" y="2590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791200" y="2514600"/>
              <a:ext cx="1524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 rot="2455768">
              <a:off x="6187482" y="2702247"/>
              <a:ext cx="368355" cy="594664"/>
            </a:xfrm>
            <a:prstGeom prst="arc">
              <a:avLst>
                <a:gd name="adj1" fmla="val 14460900"/>
                <a:gd name="adj2" fmla="val 9037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0800000">
              <a:off x="7848600" y="2438400"/>
              <a:ext cx="3810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2819400"/>
              <a:ext cx="304800" cy="276225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70104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38800" y="2819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305800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88"/>
          <p:cNvGrpSpPr/>
          <p:nvPr/>
        </p:nvGrpSpPr>
        <p:grpSpPr>
          <a:xfrm>
            <a:off x="5791200" y="4267200"/>
            <a:ext cx="2286000" cy="1752600"/>
            <a:chOff x="5791200" y="4267200"/>
            <a:chExt cx="2286000" cy="1752600"/>
          </a:xfrm>
        </p:grpSpPr>
        <p:sp>
          <p:nvSpPr>
            <p:cNvPr id="67" name="Oval 66"/>
            <p:cNvSpPr/>
            <p:nvPr/>
          </p:nvSpPr>
          <p:spPr>
            <a:xfrm>
              <a:off x="6172200" y="4648200"/>
              <a:ext cx="12192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943600" y="4419600"/>
              <a:ext cx="21336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943600" y="4419600"/>
              <a:ext cx="838200" cy="762000"/>
            </a:xfrm>
            <a:prstGeom prst="line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781800" y="4419600"/>
              <a:ext cx="1295400" cy="762000"/>
            </a:xfrm>
            <a:prstGeom prst="line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781800" y="5181600"/>
              <a:ext cx="0" cy="838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791200" y="5181600"/>
              <a:ext cx="2286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781800" y="42672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800600"/>
            <a:ext cx="304800" cy="276225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876800"/>
            <a:ext cx="304800" cy="276225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flipH="1">
            <a:off x="6781800" y="5715000"/>
            <a:ext cx="152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15200" y="4876800"/>
            <a:ext cx="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409575" cy="276225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>
          <a:xfrm flipV="1">
            <a:off x="6248400" y="4800600"/>
            <a:ext cx="152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29400" y="5715000"/>
            <a:ext cx="152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25" y="5334000"/>
            <a:ext cx="409575" cy="276225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419600"/>
            <a:ext cx="409575" cy="276225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6553200" y="5181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553200" y="601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4N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57200" y="23622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জয়েন্টে ল্যামির সূত্র প্রয়োগ করে পাই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4114800"/>
            <a:ext cx="371475" cy="333375"/>
          </a:xfrm>
          <a:prstGeom prst="rect">
            <a:avLst/>
          </a:prstGeom>
          <a:noFill/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191000"/>
            <a:ext cx="390525" cy="333375"/>
          </a:xfrm>
          <a:prstGeom prst="rect">
            <a:avLst/>
          </a:prstGeom>
          <a:noFill/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4450" y="3105150"/>
            <a:ext cx="3105150" cy="62865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191000"/>
            <a:ext cx="3562350" cy="628650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1562100" cy="333375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105400"/>
            <a:ext cx="1914525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5" grpId="0"/>
      <p:bldP spid="74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685800" y="762000"/>
            <a:ext cx="3581400" cy="13716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</a:rPr>
              <a:t>মূল্যায়ণ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57735"/>
            <a:ext cx="7772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বলের সাম্যাবস্থার শর্তগুলো কী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/>
              </a:rPr>
              <a:t>?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119735"/>
            <a:ext cx="7848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সাম্যাবস্থার শর্ত সমীকরণগুলো বল।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96380"/>
            <a:ext cx="7848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বলের সাম্যাবস্থা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প্রকার ও কী কী 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7848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কোন পদ্ধতিতে সমতলীয় বলের সাম্যাবস্থা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করা যায় 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n w="762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85800" y="838200"/>
            <a:ext cx="3505200" cy="1295400"/>
          </a:xfrm>
          <a:prstGeom prst="downArrowCallou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95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বাড়ির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কাজ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5800" y="1828800"/>
            <a:ext cx="8001000" cy="1600200"/>
          </a:xfrm>
          <a:prstGeom prst="rightArrow">
            <a:avLst/>
          </a:prstGeom>
          <a:gradFill>
            <a:gsLst>
              <a:gs pos="0">
                <a:srgbClr val="CDF9ED"/>
              </a:gs>
              <a:gs pos="30000">
                <a:schemeClr val="accent2">
                  <a:tint val="61000"/>
                  <a:satMod val="200000"/>
                </a:schemeClr>
              </a:gs>
              <a:gs pos="45000">
                <a:schemeClr val="accent2">
                  <a:tint val="66000"/>
                  <a:satMod val="200000"/>
                </a:schemeClr>
              </a:gs>
              <a:gs pos="55000">
                <a:schemeClr val="accent2">
                  <a:tint val="66000"/>
                  <a:satMod val="200000"/>
                </a:schemeClr>
              </a:gs>
              <a:gs pos="73000">
                <a:schemeClr val="accent2">
                  <a:tint val="61000"/>
                  <a:satMod val="200000"/>
                </a:schemeClr>
              </a:gs>
              <a:gs pos="100000">
                <a:schemeClr val="accent2">
                  <a:tint val="45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বিভিন্ন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 সাম্যাবস্থার বর্ণনা দাও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85800" y="3581400"/>
            <a:ext cx="8001000" cy="1600200"/>
          </a:xfrm>
          <a:prstGeom prst="rightArrow">
            <a:avLst/>
          </a:prstGeom>
          <a:gradFill>
            <a:gsLst>
              <a:gs pos="0">
                <a:srgbClr val="CDF9ED"/>
              </a:gs>
              <a:gs pos="30000">
                <a:schemeClr val="accent2">
                  <a:tint val="61000"/>
                  <a:satMod val="200000"/>
                </a:schemeClr>
              </a:gs>
              <a:gs pos="45000">
                <a:schemeClr val="accent2">
                  <a:tint val="66000"/>
                  <a:satMod val="200000"/>
                </a:schemeClr>
              </a:gs>
              <a:gs pos="55000">
                <a:schemeClr val="accent2">
                  <a:tint val="66000"/>
                  <a:satMod val="200000"/>
                </a:schemeClr>
              </a:gs>
              <a:gs pos="73000">
                <a:schemeClr val="accent2">
                  <a:tint val="61000"/>
                  <a:satMod val="200000"/>
                </a:schemeClr>
              </a:gs>
              <a:gs pos="100000">
                <a:schemeClr val="accent2">
                  <a:tint val="45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সমাধানঃ-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উদাহরণ-৪.২,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.14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19200" y="838200"/>
            <a:ext cx="6781800" cy="609600"/>
          </a:xfrm>
          <a:prstGeom prst="rect">
            <a:avLst/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95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images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3999"/>
            <a:ext cx="6781800" cy="450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8200" y="2209800"/>
            <a:ext cx="3810000" cy="304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274320" lvl="0" indent="-274320" algn="ctr"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bn-IN" sz="5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</a:t>
            </a:r>
            <a:r>
              <a:rPr lang="en-US" sz="5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kumimoji="0" lang="bn-I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§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-ডিপ্লোমা</a:t>
            </a:r>
            <a:r>
              <a:rPr kumimoji="0" lang="bn-IN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ইন ইঞ্জি(ই/৪র্থ পর্ব)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-অ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্যাপ্লাইড</a:t>
            </a:r>
            <a:r>
              <a:rPr kumimoji="0" lang="bn-IN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মেকানিক্স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:-৫০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990600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209800"/>
            <a:ext cx="4038600" cy="304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274320" indent="-274320" algn="ctr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kumimoji="0" lang="en-US" sz="35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মো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হুমায়ুন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কবীর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NSimSun" pitchFamily="49" charset="-122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ইন্সট্রাক্টর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অটোমোবাইল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সরকারি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টেকনিকেল স্কুল ও কলেজ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NSimSun" pitchFamily="49" charset="-122"/>
                <a:cs typeface="NikoshBAN" pitchFamily="2" charset="0"/>
              </a:rPr>
              <a:t>ঝালকাঠি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।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allAtOnce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pic>
        <p:nvPicPr>
          <p:cNvPr id="3" name="Picture 2" descr="image0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3810000" cy="2721428"/>
          </a:xfrm>
          <a:prstGeom prst="rect">
            <a:avLst/>
          </a:prstGeom>
        </p:spPr>
      </p:pic>
      <p:pic>
        <p:nvPicPr>
          <p:cNvPr id="4" name="Picture 3" descr="s 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762000"/>
            <a:ext cx="3876453" cy="1905000"/>
          </a:xfrm>
          <a:prstGeom prst="rect">
            <a:avLst/>
          </a:prstGeo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657600"/>
            <a:ext cx="3831028" cy="1809750"/>
          </a:xfrm>
          <a:prstGeom prst="rect">
            <a:avLst/>
          </a:prstGeom>
        </p:spPr>
      </p:pic>
      <p:pic>
        <p:nvPicPr>
          <p:cNvPr id="7" name="Picture 6" descr="equilibrium_rgb_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88394"/>
            <a:ext cx="4267200" cy="216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438400"/>
            <a:ext cx="6553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বলের সাম্যাবস্থা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Equilibrium of Force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GB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78559"/>
            <a:ext cx="815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সাম্যাবস্থার শর্তগুলো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286000" y="1066800"/>
            <a:ext cx="3352800" cy="1219200"/>
          </a:xfrm>
          <a:prstGeom prst="downArrowCallou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95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শিখন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ফল</a:t>
            </a:r>
            <a:endParaRPr lang="en-US" sz="4800" dirty="0">
              <a:latin typeface="NikoshB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815340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95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সাম্যাবস্থার প্রকারভেদ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8153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সমতলীয় বলের সাম্যাবস্থা নির্ণয় পদ্ধতি বর্ণনা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81534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95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সমস্যাবলির সমাধান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সাম্যাবস্থার শর্তগুলোঃ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19613"/>
            <a:ext cx="7772400" cy="3323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বস্তুটির যেকোন একদিকে সরণ হতে পারে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বস্তুর সরণ না হয়ে নিজ অক্ষের চতুর্দিকে আবর্তন করতে পারে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বস্তুর নিজ অক্ষের চতুর্দিকে আবর্তনসহ যেকোন একদিকে সরণ হতে পারে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বস্তুটি সম্পূর্ণরুপে স্থির থাকতে পারে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1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সমতলীয় অসমকেন্দ্রিক বল ব্যবস্থায় বল প্রভাবাধীন বস্তুটি নিম্নের যেকোন শর্ত্মেনে চলেঃ 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humayun0709@gmail.com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বলের সাম্যাবস্থার শর্ত সমীকরণগুলোঃ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772400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বলগুলোর অনুভূমিক উপাংশের বীজগাণিতিক যোগফল শূণ্য হবে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অর্থাৎ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H=0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 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=0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বলগুলোর উল্লম্বিক উপাংশের বীজগাণিতিক যোগফল শূণ্য হবে</a:t>
            </a:r>
          </a:p>
          <a:p>
            <a:pPr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অর্থাৎ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V=0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 ∏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err="1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নির্দিষ্ট বিন্দু বা অক্ষের সাপেক্ষ বলগুলোর মোমেন্টের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বীজগাণিতিক যোগফল শূণ্য হবে</a:t>
            </a:r>
          </a:p>
          <a:p>
            <a:pPr lvl="1" algn="just">
              <a:lnSpc>
                <a:spcPct val="150000"/>
              </a:lnSpc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অর্থাৎ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 =0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95400" y="739914"/>
            <a:ext cx="6324600" cy="1241286"/>
            <a:chOff x="1295400" y="739914"/>
            <a:chExt cx="6324600" cy="1241286"/>
          </a:xfrm>
        </p:grpSpPr>
        <p:sp>
          <p:nvSpPr>
            <p:cNvPr id="6" name="TextBox 5"/>
            <p:cNvSpPr txBox="1"/>
            <p:nvPr/>
          </p:nvSpPr>
          <p:spPr>
            <a:xfrm>
              <a:off x="1295400" y="739914"/>
              <a:ext cx="6324600" cy="70788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সাম্যাবস্থার প্রকারভেদ</a:t>
              </a:r>
              <a:endPara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4267200" y="1447800"/>
              <a:ext cx="3810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81000" y="2667000"/>
            <a:ext cx="28956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Stable equilibrium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স্থায়ী সাম্যাবস্থা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2800" y="3657600"/>
            <a:ext cx="28194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Unstable equilibrium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(অস্থায়ী সাম্যাবস্থা)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2438400"/>
            <a:ext cx="2971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Neutrale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equilibrium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(নিরপেক্ষ সাম্যাবস্থা)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00200" y="1981200"/>
            <a:ext cx="6019800" cy="1828800"/>
            <a:chOff x="1600200" y="1981200"/>
            <a:chExt cx="6019800" cy="2011680"/>
          </a:xfrm>
        </p:grpSpPr>
        <p:cxnSp>
          <p:nvCxnSpPr>
            <p:cNvPr id="16" name="Shape 15"/>
            <p:cNvCxnSpPr/>
            <p:nvPr/>
          </p:nvCxnSpPr>
          <p:spPr>
            <a:xfrm rot="10800000" flipV="1">
              <a:off x="1600200" y="1981200"/>
              <a:ext cx="457200" cy="838200"/>
            </a:xfrm>
            <a:prstGeom prst="curvedConnector2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6200000" flipH="1">
              <a:off x="3623310" y="2815590"/>
              <a:ext cx="2011680" cy="342900"/>
            </a:xfrm>
            <a:prstGeom prst="bentConnector3">
              <a:avLst>
                <a:gd name="adj1" fmla="val 50000"/>
              </a:avLst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hape 23"/>
            <p:cNvCxnSpPr/>
            <p:nvPr/>
          </p:nvCxnSpPr>
          <p:spPr>
            <a:xfrm>
              <a:off x="7239000" y="1981200"/>
              <a:ext cx="381000" cy="533400"/>
            </a:xfrm>
            <a:prstGeom prst="curvedConnector2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981200" y="1981200"/>
              <a:ext cx="52578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humayun0709@gmail.com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82025"/>
            <a:ext cx="7696200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Stable equilibrium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সাম্যাবস্থা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pend-stab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371600"/>
            <a:ext cx="2819400" cy="3069771"/>
          </a:xfrm>
          <a:prstGeom prst="rect">
            <a:avLst/>
          </a:prstGeom>
        </p:spPr>
      </p:pic>
      <p:pic>
        <p:nvPicPr>
          <p:cNvPr id="25" name="Picture 24" descr="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4237330" cy="1839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4953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বস্তুর স্থির অবস্থার সামান্য পরিবর্তন ঘটালে যদি বস্তুটি পূর্বের অবস্থায় ফিরে আসে তবে তাকে স্থায়ী সাম্যাবস্থা বলে।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2672</TotalTime>
  <Words>514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</cp:lastModifiedBy>
  <cp:revision>450</cp:revision>
  <dcterms:created xsi:type="dcterms:W3CDTF">2006-08-16T00:00:00Z</dcterms:created>
  <dcterms:modified xsi:type="dcterms:W3CDTF">2020-07-02T15:10:47Z</dcterms:modified>
</cp:coreProperties>
</file>