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0" y="-4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71600"/>
            <a:ext cx="11811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err="1" smtClean="0">
                <a:solidFill>
                  <a:srgbClr val="00B050"/>
                </a:solidFill>
              </a:rPr>
              <a:t>স্বাগতম</a:t>
            </a:r>
            <a:endParaRPr lang="en-US" sz="239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xmlns="" id="{2A3B5DA5-82F6-F846-BD00-DD2C73AB3DC3}"/>
              </a:ext>
            </a:extLst>
          </p:cNvPr>
          <p:cNvSpPr/>
          <p:nvPr/>
        </p:nvSpPr>
        <p:spPr>
          <a:xfrm rot="10800000" flipV="1">
            <a:off x="467525" y="813930"/>
            <a:ext cx="5955047" cy="1435783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</a:rPr>
              <a:t>বাড়ির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কাজ</a:t>
            </a:r>
            <a:endParaRPr lang="en-US" sz="6000" b="1" dirty="0">
              <a:solidFill>
                <a:srgbClr val="002060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B5EE67E6-8A42-FC45-B7EB-02920C26B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857" y="414786"/>
            <a:ext cx="5011618" cy="60284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31989B-2649-6E44-AF14-63D24EDB56F2}"/>
              </a:ext>
            </a:extLst>
          </p:cNvPr>
          <p:cNvSpPr txBox="1"/>
          <p:nvPr/>
        </p:nvSpPr>
        <p:spPr>
          <a:xfrm rot="10800000" flipV="1">
            <a:off x="558237" y="3128251"/>
            <a:ext cx="595504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#. </a:t>
            </a:r>
            <a:r>
              <a:rPr lang="en-US" sz="3200" dirty="0" err="1">
                <a:solidFill>
                  <a:schemeClr val="bg1"/>
                </a:solidFill>
              </a:rPr>
              <a:t>একটি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আয়তাকার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বাগানের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দৈর্ঘ্য</a:t>
            </a:r>
            <a:r>
              <a:rPr lang="en-US" sz="3200" dirty="0">
                <a:solidFill>
                  <a:schemeClr val="bg1"/>
                </a:solidFill>
              </a:rPr>
              <a:t> ৮০ </a:t>
            </a:r>
            <a:r>
              <a:rPr lang="en-US" sz="3200" dirty="0" err="1">
                <a:solidFill>
                  <a:schemeClr val="bg1"/>
                </a:solidFill>
              </a:rPr>
              <a:t>মিটার</a:t>
            </a:r>
            <a:r>
              <a:rPr lang="en-US" sz="3200" dirty="0">
                <a:solidFill>
                  <a:schemeClr val="bg1"/>
                </a:solidFill>
              </a:rPr>
              <a:t> ও </a:t>
            </a:r>
            <a:r>
              <a:rPr lang="en-US" sz="3200" dirty="0" err="1">
                <a:solidFill>
                  <a:schemeClr val="bg1"/>
                </a:solidFill>
              </a:rPr>
              <a:t>প্রস্থ</a:t>
            </a:r>
            <a:r>
              <a:rPr lang="en-US" sz="3200" dirty="0">
                <a:solidFill>
                  <a:schemeClr val="bg1"/>
                </a:solidFill>
              </a:rPr>
              <a:t> ৬০ </a:t>
            </a:r>
            <a:r>
              <a:rPr lang="en-US" sz="3200" dirty="0" err="1">
                <a:solidFill>
                  <a:schemeClr val="bg1"/>
                </a:solidFill>
              </a:rPr>
              <a:t>মিটার</a:t>
            </a:r>
            <a:r>
              <a:rPr lang="en-US" sz="3200" dirty="0">
                <a:solidFill>
                  <a:schemeClr val="bg1"/>
                </a:solidFill>
              </a:rPr>
              <a:t>। </a:t>
            </a:r>
            <a:r>
              <a:rPr lang="en-US" sz="3200" dirty="0" err="1">
                <a:solidFill>
                  <a:schemeClr val="bg1"/>
                </a:solidFill>
              </a:rPr>
              <a:t>আয়তাকার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বাগানের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পরিসীমা</a:t>
            </a:r>
            <a:r>
              <a:rPr lang="en-US" sz="3200" dirty="0">
                <a:solidFill>
                  <a:schemeClr val="bg1"/>
                </a:solidFill>
              </a:rPr>
              <a:t> ও </a:t>
            </a:r>
            <a:r>
              <a:rPr lang="en-US" sz="3200" dirty="0" err="1">
                <a:solidFill>
                  <a:schemeClr val="bg1"/>
                </a:solidFill>
              </a:rPr>
              <a:t>ক্ষেত্রফল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নির্ণয়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কর</a:t>
            </a:r>
            <a:r>
              <a:rPr lang="en-US" sz="3200" dirty="0">
                <a:solidFill>
                  <a:schemeClr val="bg1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200732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C19046-4910-5B41-872A-C145460AB65D}"/>
              </a:ext>
            </a:extLst>
          </p:cNvPr>
          <p:cNvSpPr txBox="1"/>
          <p:nvPr/>
        </p:nvSpPr>
        <p:spPr>
          <a:xfrm>
            <a:off x="0" y="1447800"/>
            <a:ext cx="12192000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900" b="1" dirty="0" err="1" smtClean="0">
                <a:solidFill>
                  <a:srgbClr val="00B0F0"/>
                </a:solidFill>
              </a:rPr>
              <a:t>ধন্যবাদ</a:t>
            </a:r>
            <a:endParaRPr lang="en-US" sz="239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09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D5AD523-CE4D-304F-97F2-005C89C94A94}"/>
              </a:ext>
            </a:extLst>
          </p:cNvPr>
          <p:cNvSpPr txBox="1"/>
          <p:nvPr/>
        </p:nvSpPr>
        <p:spPr>
          <a:xfrm>
            <a:off x="5592534" y="566071"/>
            <a:ext cx="538026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9600" dirty="0">
              <a:solidFill>
                <a:srgbClr val="7030A0"/>
              </a:solidFill>
            </a:endParaRPr>
          </a:p>
          <a:p>
            <a:endParaRPr lang="en-US" sz="9600" dirty="0">
              <a:solidFill>
                <a:srgbClr val="7030A0"/>
              </a:solidFill>
            </a:endParaRPr>
          </a:p>
          <a:p>
            <a:endParaRPr lang="en-US" sz="9600" dirty="0">
              <a:solidFill>
                <a:srgbClr val="7030A0"/>
              </a:solidFill>
            </a:endParaRPr>
          </a:p>
          <a:p>
            <a:endParaRPr lang="en-US" sz="9600" dirty="0">
              <a:solidFill>
                <a:srgbClr val="7030A0"/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8BE9E7AD-78D5-F646-AA67-D89C60281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7" y="272144"/>
            <a:ext cx="5152570" cy="629556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2E6B3441-681A-5545-8088-67FC0D152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90286"/>
            <a:ext cx="6324600" cy="633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339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xmlns="" id="{E7FCFFEC-82F3-CD47-BCD7-6ADCE659AD5F}"/>
              </a:ext>
            </a:extLst>
          </p:cNvPr>
          <p:cNvSpPr/>
          <p:nvPr/>
        </p:nvSpPr>
        <p:spPr>
          <a:xfrm>
            <a:off x="290286" y="689427"/>
            <a:ext cx="7747000" cy="1288143"/>
          </a:xfrm>
          <a:prstGeom prst="flowChartTermina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002060"/>
                </a:solidFill>
              </a:rPr>
              <a:t>শিক্ষক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পরিচিতি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E449E98-8C6F-F44F-BD9B-4B3AEB9E609F}"/>
              </a:ext>
            </a:extLst>
          </p:cNvPr>
          <p:cNvSpPr txBox="1"/>
          <p:nvPr/>
        </p:nvSpPr>
        <p:spPr>
          <a:xfrm>
            <a:off x="326571" y="2226108"/>
            <a:ext cx="878114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chemeClr val="bg2">
                    <a:lumMod val="50000"/>
                  </a:schemeClr>
                </a:solidFill>
              </a:rPr>
              <a:t>মোঃ</a:t>
            </a:r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bg2">
                    <a:lumMod val="50000"/>
                  </a:schemeClr>
                </a:solidFill>
              </a:rPr>
              <a:t>আইয়ুবোর</a:t>
            </a:r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bg2">
                    <a:lumMod val="50000"/>
                  </a:schemeClr>
                </a:solidFill>
              </a:rPr>
              <a:t>রহমান</a:t>
            </a:r>
            <a:endParaRPr lang="en-US" sz="5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5400" dirty="0" err="1">
                <a:solidFill>
                  <a:schemeClr val="bg2">
                    <a:lumMod val="50000"/>
                  </a:schemeClr>
                </a:solidFill>
              </a:rPr>
              <a:t>সহকারী</a:t>
            </a:r>
            <a:r>
              <a:rPr lang="en-US" sz="5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bg2">
                    <a:lumMod val="50000"/>
                  </a:schemeClr>
                </a:solidFill>
              </a:rPr>
              <a:t>শিক্ষক</a:t>
            </a:r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5400" dirty="0" err="1" smtClean="0">
                <a:solidFill>
                  <a:schemeClr val="bg2">
                    <a:lumMod val="50000"/>
                  </a:schemeClr>
                </a:solidFill>
              </a:rPr>
              <a:t>গণিত</a:t>
            </a:r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US" sz="5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5400" dirty="0" err="1" smtClean="0">
                <a:solidFill>
                  <a:schemeClr val="bg2">
                    <a:lumMod val="50000"/>
                  </a:schemeClr>
                </a:solidFill>
              </a:rPr>
              <a:t>বাঘুন</a:t>
            </a:r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bg2">
                    <a:lumMod val="50000"/>
                  </a:schemeClr>
                </a:solidFill>
              </a:rPr>
              <a:t>এম</a:t>
            </a:r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5400" dirty="0" err="1" smtClean="0">
                <a:solidFill>
                  <a:schemeClr val="bg2">
                    <a:lumMod val="50000"/>
                  </a:schemeClr>
                </a:solidFill>
              </a:rPr>
              <a:t>ইউ</a:t>
            </a:r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5400" dirty="0" err="1" smtClean="0">
                <a:solidFill>
                  <a:schemeClr val="bg2">
                    <a:lumMod val="50000"/>
                  </a:schemeClr>
                </a:solidFill>
              </a:rPr>
              <a:t>আলিম</a:t>
            </a:r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bg2">
                    <a:lumMod val="50000"/>
                  </a:schemeClr>
                </a:solidFill>
              </a:rPr>
              <a:t>মাদরাসা</a:t>
            </a:r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5400" dirty="0" err="1" smtClean="0">
                <a:solidFill>
                  <a:schemeClr val="bg2">
                    <a:lumMod val="50000"/>
                  </a:schemeClr>
                </a:solidFill>
              </a:rPr>
              <a:t>কালিগঞ্জ</a:t>
            </a:r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5400" dirty="0" err="1" smtClean="0">
                <a:solidFill>
                  <a:schemeClr val="bg2">
                    <a:lumMod val="50000"/>
                  </a:schemeClr>
                </a:solidFill>
              </a:rPr>
              <a:t>গাজীপুর</a:t>
            </a:r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</a:rPr>
              <a:t>।</a:t>
            </a:r>
          </a:p>
          <a:p>
            <a:r>
              <a:rPr lang="en-US" sz="5400" dirty="0" err="1" smtClean="0">
                <a:solidFill>
                  <a:schemeClr val="bg2">
                    <a:lumMod val="50000"/>
                  </a:schemeClr>
                </a:solidFill>
              </a:rPr>
              <a:t>মোবাইল</a:t>
            </a:r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</a:rPr>
              <a:t> ঃ ০১৭১৮৯৬০১৬৯</a:t>
            </a:r>
            <a:endParaRPr lang="en-US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D:\AYUB MASTER DOCUMENTS\Ayub Master\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9200" y="1523999"/>
            <a:ext cx="3352800" cy="4313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295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FCA37106-2390-2647-9BE3-F433E0855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858" y="332618"/>
            <a:ext cx="5281606" cy="6192763"/>
          </a:xfrm>
          <a:prstGeom prst="rect">
            <a:avLst/>
          </a:prstGeom>
        </p:spPr>
      </p:pic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xmlns="" id="{CA5C1A6D-9DB8-0843-8B0D-69D35DBF48DA}"/>
              </a:ext>
            </a:extLst>
          </p:cNvPr>
          <p:cNvSpPr/>
          <p:nvPr/>
        </p:nvSpPr>
        <p:spPr>
          <a:xfrm>
            <a:off x="181427" y="332618"/>
            <a:ext cx="6150429" cy="1245811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accent6"/>
                </a:solidFill>
              </a:rPr>
              <a:t>পাঠ</a:t>
            </a:r>
            <a:r>
              <a:rPr lang="en-US" sz="7200" dirty="0">
                <a:solidFill>
                  <a:schemeClr val="accent6"/>
                </a:solidFill>
              </a:rPr>
              <a:t> </a:t>
            </a:r>
            <a:r>
              <a:rPr lang="en-US" sz="7200" dirty="0" err="1">
                <a:solidFill>
                  <a:schemeClr val="accent6"/>
                </a:solidFill>
              </a:rPr>
              <a:t>পরিচিতি</a:t>
            </a:r>
            <a:r>
              <a:rPr lang="en-US" sz="6000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651129-05A8-F741-8D21-CA878881CFD5}"/>
              </a:ext>
            </a:extLst>
          </p:cNvPr>
          <p:cNvSpPr txBox="1"/>
          <p:nvPr/>
        </p:nvSpPr>
        <p:spPr>
          <a:xfrm>
            <a:off x="761999" y="1723571"/>
            <a:ext cx="615042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 err="1">
                <a:solidFill>
                  <a:srgbClr val="002060"/>
                </a:solidFill>
              </a:rPr>
              <a:t>শ্রেণিঃ</a:t>
            </a:r>
            <a:r>
              <a:rPr lang="en-US" sz="6600" dirty="0">
                <a:solidFill>
                  <a:srgbClr val="002060"/>
                </a:solidFill>
              </a:rPr>
              <a:t> </a:t>
            </a:r>
            <a:r>
              <a:rPr lang="en-US" sz="6600" dirty="0" err="1">
                <a:solidFill>
                  <a:srgbClr val="002060"/>
                </a:solidFill>
              </a:rPr>
              <a:t>সপ্তম</a:t>
            </a:r>
            <a:endParaRPr lang="en-US" sz="6600" dirty="0">
              <a:solidFill>
                <a:srgbClr val="002060"/>
              </a:solidFill>
            </a:endParaRPr>
          </a:p>
          <a:p>
            <a:r>
              <a:rPr lang="en-US" sz="6600" dirty="0" err="1">
                <a:solidFill>
                  <a:srgbClr val="002060"/>
                </a:solidFill>
              </a:rPr>
              <a:t>বিষয়ঃ</a:t>
            </a:r>
            <a:r>
              <a:rPr lang="en-US" sz="6600" dirty="0">
                <a:solidFill>
                  <a:srgbClr val="002060"/>
                </a:solidFill>
              </a:rPr>
              <a:t> </a:t>
            </a:r>
            <a:r>
              <a:rPr lang="en-US" sz="6600" dirty="0" err="1">
                <a:solidFill>
                  <a:srgbClr val="002060"/>
                </a:solidFill>
              </a:rPr>
              <a:t>গণিত</a:t>
            </a:r>
            <a:r>
              <a:rPr lang="en-US" sz="6600" dirty="0">
                <a:solidFill>
                  <a:srgbClr val="002060"/>
                </a:solidFill>
              </a:rPr>
              <a:t> </a:t>
            </a:r>
          </a:p>
          <a:p>
            <a:r>
              <a:rPr lang="en-US" sz="6600" dirty="0" err="1">
                <a:solidFill>
                  <a:srgbClr val="002060"/>
                </a:solidFill>
              </a:rPr>
              <a:t>অধ্যায়ঃ</a:t>
            </a:r>
            <a:r>
              <a:rPr lang="en-US" sz="6600" dirty="0">
                <a:solidFill>
                  <a:srgbClr val="002060"/>
                </a:solidFill>
              </a:rPr>
              <a:t> </a:t>
            </a:r>
            <a:r>
              <a:rPr lang="en-US" sz="6600" dirty="0" err="1">
                <a:solidFill>
                  <a:srgbClr val="002060"/>
                </a:solidFill>
              </a:rPr>
              <a:t>তৃতীয়</a:t>
            </a:r>
            <a:r>
              <a:rPr lang="en-US" sz="6600" dirty="0">
                <a:solidFill>
                  <a:srgbClr val="002060"/>
                </a:solidFill>
              </a:rPr>
              <a:t> </a:t>
            </a:r>
          </a:p>
          <a:p>
            <a:r>
              <a:rPr lang="en-US" sz="6600" dirty="0" err="1">
                <a:solidFill>
                  <a:srgbClr val="002060"/>
                </a:solidFill>
              </a:rPr>
              <a:t>অনুশীলনীঃ</a:t>
            </a:r>
            <a:r>
              <a:rPr lang="en-US" sz="6600" dirty="0">
                <a:solidFill>
                  <a:srgbClr val="002060"/>
                </a:solidFill>
              </a:rPr>
              <a:t> ৩</a:t>
            </a:r>
          </a:p>
          <a:p>
            <a:r>
              <a:rPr lang="en-US" sz="6600" dirty="0" err="1">
                <a:solidFill>
                  <a:srgbClr val="002060"/>
                </a:solidFill>
              </a:rPr>
              <a:t>সময়ঃ</a:t>
            </a:r>
            <a:r>
              <a:rPr lang="en-US" sz="6600" dirty="0">
                <a:solidFill>
                  <a:srgbClr val="002060"/>
                </a:solidFill>
              </a:rPr>
              <a:t> ৫০ </a:t>
            </a:r>
            <a:r>
              <a:rPr lang="en-US" sz="6600" dirty="0" err="1">
                <a:solidFill>
                  <a:srgbClr val="002060"/>
                </a:solidFill>
              </a:rPr>
              <a:t>মিনিট</a:t>
            </a:r>
            <a:endParaRPr lang="en-US" sz="6600" dirty="0">
              <a:solidFill>
                <a:srgbClr val="002060"/>
              </a:solidFill>
            </a:endParaRPr>
          </a:p>
          <a:p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48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Left-Right 2">
            <a:extLst>
              <a:ext uri="{FF2B5EF4-FFF2-40B4-BE49-F238E27FC236}">
                <a16:creationId xmlns:a16="http://schemas.microsoft.com/office/drawing/2014/main" xmlns="" id="{A98D61EA-63DD-AD45-A8D1-20524DF87257}"/>
              </a:ext>
            </a:extLst>
          </p:cNvPr>
          <p:cNvSpPr/>
          <p:nvPr/>
        </p:nvSpPr>
        <p:spPr>
          <a:xfrm>
            <a:off x="1251857" y="217714"/>
            <a:ext cx="9688285" cy="1324429"/>
          </a:xfrm>
          <a:prstGeom prst="leftRightArrow">
            <a:avLst>
              <a:gd name="adj1" fmla="val 88769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0070C0"/>
                </a:solidFill>
              </a:rPr>
              <a:t>চল</a:t>
            </a:r>
            <a:r>
              <a:rPr lang="en-US" sz="7200" dirty="0">
                <a:solidFill>
                  <a:srgbClr val="0070C0"/>
                </a:solidFill>
              </a:rPr>
              <a:t> </a:t>
            </a:r>
            <a:r>
              <a:rPr lang="en-US" sz="7200" dirty="0" err="1">
                <a:solidFill>
                  <a:srgbClr val="0070C0"/>
                </a:solidFill>
              </a:rPr>
              <a:t>একটি</a:t>
            </a:r>
            <a:r>
              <a:rPr lang="en-US" sz="7200" dirty="0">
                <a:solidFill>
                  <a:srgbClr val="0070C0"/>
                </a:solidFill>
              </a:rPr>
              <a:t> </a:t>
            </a:r>
            <a:r>
              <a:rPr lang="en-US" sz="7200" dirty="0" err="1">
                <a:solidFill>
                  <a:srgbClr val="0070C0"/>
                </a:solidFill>
              </a:rPr>
              <a:t>চিত্র</a:t>
            </a:r>
            <a:r>
              <a:rPr lang="en-US" sz="7200" dirty="0">
                <a:solidFill>
                  <a:srgbClr val="0070C0"/>
                </a:solidFill>
              </a:rPr>
              <a:t> </a:t>
            </a:r>
            <a:r>
              <a:rPr lang="en-US" sz="7200" dirty="0" err="1">
                <a:solidFill>
                  <a:srgbClr val="0070C0"/>
                </a:solidFill>
              </a:rPr>
              <a:t>দেখি</a:t>
            </a:r>
            <a:endParaRPr lang="en-US" sz="7200" dirty="0">
              <a:solidFill>
                <a:srgbClr val="0070C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B9C0348-2754-3E46-A6FF-560D450A4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429" y="1925863"/>
            <a:ext cx="9543142" cy="436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309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xmlns="" id="{72D96F3E-0033-114D-B56E-8B8EDC72F5E7}"/>
              </a:ext>
            </a:extLst>
          </p:cNvPr>
          <p:cNvSpPr/>
          <p:nvPr/>
        </p:nvSpPr>
        <p:spPr>
          <a:xfrm>
            <a:off x="154214" y="103373"/>
            <a:ext cx="11883571" cy="2897325"/>
          </a:xfrm>
          <a:prstGeom prst="flowChartTermina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bg1"/>
                </a:solidFill>
              </a:rPr>
              <a:t>আজকের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6600" dirty="0" err="1">
                <a:solidFill>
                  <a:schemeClr val="bg1"/>
                </a:solidFill>
              </a:rPr>
              <a:t>পাঠঃ</a:t>
            </a:r>
            <a:endParaRPr lang="en-US" sz="6600" dirty="0">
              <a:solidFill>
                <a:schemeClr val="bg1"/>
              </a:solidFill>
            </a:endParaRPr>
          </a:p>
          <a:p>
            <a:pPr algn="ctr"/>
            <a:r>
              <a:rPr lang="en-US" sz="6600" dirty="0" err="1" smtClean="0">
                <a:solidFill>
                  <a:schemeClr val="bg1"/>
                </a:solidFill>
              </a:rPr>
              <a:t>আয়তাকার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ক্ষেত্রের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>
                <a:solidFill>
                  <a:schemeClr val="bg1"/>
                </a:solidFill>
              </a:rPr>
              <a:t>গাণিতিক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6600" dirty="0" err="1">
                <a:solidFill>
                  <a:schemeClr val="bg1"/>
                </a:solidFill>
              </a:rPr>
              <a:t>সমস্যার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6600" dirty="0" err="1">
                <a:solidFill>
                  <a:schemeClr val="bg1"/>
                </a:solidFill>
              </a:rPr>
              <a:t>সমাধান</a:t>
            </a:r>
            <a:r>
              <a:rPr lang="en-US" sz="6600" dirty="0">
                <a:solidFill>
                  <a:schemeClr val="bg1"/>
                </a:solidFill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BE51408-9AB0-5041-9DBE-82360EAD4B62}"/>
              </a:ext>
            </a:extLst>
          </p:cNvPr>
          <p:cNvSpPr txBox="1"/>
          <p:nvPr/>
        </p:nvSpPr>
        <p:spPr>
          <a:xfrm>
            <a:off x="154214" y="3193142"/>
            <a:ext cx="12164785" cy="175432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১. </a:t>
            </a:r>
            <a:r>
              <a:rPr lang="en-US" sz="3600" dirty="0" err="1">
                <a:solidFill>
                  <a:srgbClr val="002060"/>
                </a:solidFill>
              </a:rPr>
              <a:t>একটি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আয়তাকার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ক্ষেত্রের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দৈর্ঘ্য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প্রস্থের</a:t>
            </a:r>
            <a:r>
              <a:rPr lang="en-US" sz="3600" dirty="0">
                <a:solidFill>
                  <a:srgbClr val="002060"/>
                </a:solidFill>
              </a:rPr>
              <a:t> ৩ </a:t>
            </a:r>
            <a:r>
              <a:rPr lang="en-US" sz="3600" dirty="0" err="1">
                <a:solidFill>
                  <a:srgbClr val="002060"/>
                </a:solidFill>
              </a:rPr>
              <a:t>গুণ</a:t>
            </a:r>
            <a:r>
              <a:rPr lang="en-US" sz="3600" dirty="0">
                <a:solidFill>
                  <a:srgbClr val="002060"/>
                </a:solidFill>
              </a:rPr>
              <a:t>। </a:t>
            </a:r>
            <a:r>
              <a:rPr lang="en-US" sz="3600" dirty="0" err="1">
                <a:solidFill>
                  <a:srgbClr val="002060"/>
                </a:solidFill>
              </a:rPr>
              <a:t>এর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চারদিকে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একবার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প্রদক্ষিণ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করলে</a:t>
            </a:r>
            <a:r>
              <a:rPr lang="en-US" sz="3600" dirty="0">
                <a:solidFill>
                  <a:srgbClr val="002060"/>
                </a:solidFill>
              </a:rPr>
              <a:t> ১ </a:t>
            </a:r>
            <a:r>
              <a:rPr lang="en-US" sz="3600" dirty="0" err="1">
                <a:solidFill>
                  <a:srgbClr val="002060"/>
                </a:solidFill>
              </a:rPr>
              <a:t>কিলোমিটার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হাঁটা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হয়</a:t>
            </a:r>
            <a:r>
              <a:rPr lang="en-US" sz="3600" dirty="0" smtClean="0">
                <a:solidFill>
                  <a:srgbClr val="002060"/>
                </a:solidFill>
              </a:rPr>
              <a:t>। </a:t>
            </a:r>
            <a:r>
              <a:rPr lang="en-US" sz="3600" dirty="0" err="1">
                <a:solidFill>
                  <a:srgbClr val="002060"/>
                </a:solidFill>
              </a:rPr>
              <a:t>আয়তাকার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ক্ষেত্রটির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দৈর্ঘ্য</a:t>
            </a:r>
            <a:r>
              <a:rPr lang="en-US" sz="3600" dirty="0">
                <a:solidFill>
                  <a:srgbClr val="002060"/>
                </a:solidFill>
              </a:rPr>
              <a:t> ও </a:t>
            </a:r>
            <a:r>
              <a:rPr lang="en-US" sz="3600" dirty="0" err="1">
                <a:solidFill>
                  <a:srgbClr val="002060"/>
                </a:solidFill>
              </a:rPr>
              <a:t>প্রস্থ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নির্ণয়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কর</a:t>
            </a:r>
            <a:r>
              <a:rPr lang="en-US" sz="3600" dirty="0">
                <a:solidFill>
                  <a:srgbClr val="002060"/>
                </a:solidFill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031FD4-CE85-5A4B-83C1-BF75A28A87CA}"/>
              </a:ext>
            </a:extLst>
          </p:cNvPr>
          <p:cNvSpPr txBox="1"/>
          <p:nvPr/>
        </p:nvSpPr>
        <p:spPr>
          <a:xfrm>
            <a:off x="308429" y="5061856"/>
            <a:ext cx="1135742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২. </a:t>
            </a:r>
            <a:r>
              <a:rPr lang="en-US" sz="3200" dirty="0" err="1">
                <a:solidFill>
                  <a:srgbClr val="002060"/>
                </a:solidFill>
              </a:rPr>
              <a:t>প্রতি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মিটার</a:t>
            </a:r>
            <a:r>
              <a:rPr lang="en-US" sz="3200" dirty="0">
                <a:solidFill>
                  <a:srgbClr val="002060"/>
                </a:solidFill>
              </a:rPr>
              <a:t> ১০০ </a:t>
            </a:r>
            <a:r>
              <a:rPr lang="en-US" sz="3200" dirty="0" err="1">
                <a:solidFill>
                  <a:srgbClr val="002060"/>
                </a:solidFill>
              </a:rPr>
              <a:t>টাকা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দরে</a:t>
            </a:r>
            <a:r>
              <a:rPr lang="en-US" sz="3200" dirty="0">
                <a:solidFill>
                  <a:srgbClr val="002060"/>
                </a:solidFill>
              </a:rPr>
              <a:t> ১০০ </a:t>
            </a:r>
            <a:r>
              <a:rPr lang="en-US" sz="3200" dirty="0" err="1">
                <a:solidFill>
                  <a:srgbClr val="002060"/>
                </a:solidFill>
              </a:rPr>
              <a:t>মিটার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লম্বা</a:t>
            </a:r>
            <a:r>
              <a:rPr lang="en-US" sz="3200" dirty="0">
                <a:solidFill>
                  <a:srgbClr val="002060"/>
                </a:solidFill>
              </a:rPr>
              <a:t> ও ৫০ </a:t>
            </a:r>
            <a:r>
              <a:rPr lang="en-US" sz="3200" dirty="0" err="1">
                <a:solidFill>
                  <a:srgbClr val="002060"/>
                </a:solidFill>
              </a:rPr>
              <a:t>মিটার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চওড়া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একটি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আয়তাকার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পার্কের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চারদিকে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বেড়া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দিতে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কত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খরচ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লাগবে</a:t>
            </a:r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3997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Left-Right 1">
            <a:extLst>
              <a:ext uri="{FF2B5EF4-FFF2-40B4-BE49-F238E27FC236}">
                <a16:creationId xmlns:a16="http://schemas.microsoft.com/office/drawing/2014/main" xmlns="" id="{BD79F469-5C7F-2740-926B-C4BF3A1B05A2}"/>
              </a:ext>
            </a:extLst>
          </p:cNvPr>
          <p:cNvSpPr/>
          <p:nvPr/>
        </p:nvSpPr>
        <p:spPr>
          <a:xfrm>
            <a:off x="1596573" y="526141"/>
            <a:ext cx="8472714" cy="1977571"/>
          </a:xfrm>
          <a:prstGeom prst="leftRightArrow">
            <a:avLst>
              <a:gd name="adj1" fmla="val 68718"/>
              <a:gd name="adj2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</a:rPr>
              <a:t>শিখনফলঃ</a:t>
            </a:r>
            <a:r>
              <a:rPr lang="en-US" sz="7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A93D6F-7DA7-8346-B9EF-4A5AAFF063FD}"/>
              </a:ext>
            </a:extLst>
          </p:cNvPr>
          <p:cNvSpPr txBox="1"/>
          <p:nvPr/>
        </p:nvSpPr>
        <p:spPr>
          <a:xfrm>
            <a:off x="1632859" y="294497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এ </a:t>
            </a:r>
            <a:r>
              <a:rPr lang="en-US" sz="4000" dirty="0" err="1">
                <a:solidFill>
                  <a:srgbClr val="002060"/>
                </a:solidFill>
              </a:rPr>
              <a:t>পাঠ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শেষে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শিক্ষার্থীরা</a:t>
            </a:r>
            <a:r>
              <a:rPr lang="en-US" sz="4000" dirty="0">
                <a:solidFill>
                  <a:srgbClr val="002060"/>
                </a:solidFill>
              </a:rPr>
              <a:t>…….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B0CD93-DFD1-764E-97C2-7231210310A9}"/>
              </a:ext>
            </a:extLst>
          </p:cNvPr>
          <p:cNvSpPr txBox="1"/>
          <p:nvPr/>
        </p:nvSpPr>
        <p:spPr>
          <a:xfrm>
            <a:off x="1560287" y="3828143"/>
            <a:ext cx="94342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১.আয়তাকার </a:t>
            </a:r>
            <a:r>
              <a:rPr lang="en-US" sz="3200" dirty="0" err="1">
                <a:solidFill>
                  <a:srgbClr val="002060"/>
                </a:solidFill>
              </a:rPr>
              <a:t>ক্ষেত্রের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দৈর্ঘ্য</a:t>
            </a:r>
            <a:r>
              <a:rPr lang="en-US" sz="3200" dirty="0">
                <a:solidFill>
                  <a:srgbClr val="002060"/>
                </a:solidFill>
              </a:rPr>
              <a:t> ও </a:t>
            </a:r>
            <a:r>
              <a:rPr lang="en-US" sz="3200" dirty="0" err="1">
                <a:solidFill>
                  <a:srgbClr val="002060"/>
                </a:solidFill>
              </a:rPr>
              <a:t>প্রস্থ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নির্ণয়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করতে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পারবে</a:t>
            </a:r>
            <a:r>
              <a:rPr lang="en-US" sz="3200" dirty="0">
                <a:solidFill>
                  <a:srgbClr val="002060"/>
                </a:solidFill>
              </a:rPr>
              <a:t>।</a:t>
            </a:r>
          </a:p>
          <a:p>
            <a:r>
              <a:rPr lang="en-US" sz="3200" dirty="0">
                <a:solidFill>
                  <a:srgbClr val="002060"/>
                </a:solidFill>
              </a:rPr>
              <a:t>২. </a:t>
            </a:r>
            <a:r>
              <a:rPr lang="en-US" sz="3200" dirty="0" err="1">
                <a:solidFill>
                  <a:srgbClr val="002060"/>
                </a:solidFill>
              </a:rPr>
              <a:t>আয়তাকার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ক্ষেত্রের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পরিসীমা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নির্ণয়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করতে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পারবে</a:t>
            </a:r>
            <a:r>
              <a:rPr lang="en-US" sz="3200" dirty="0">
                <a:solidFill>
                  <a:srgbClr val="002060"/>
                </a:solidFill>
              </a:rPr>
              <a:t>। </a:t>
            </a:r>
          </a:p>
          <a:p>
            <a:r>
              <a:rPr lang="en-US" sz="3200" dirty="0">
                <a:solidFill>
                  <a:srgbClr val="002060"/>
                </a:solidFill>
              </a:rPr>
              <a:t>৩. </a:t>
            </a:r>
            <a:r>
              <a:rPr lang="en-US" sz="3200" dirty="0" err="1">
                <a:solidFill>
                  <a:srgbClr val="002060"/>
                </a:solidFill>
              </a:rPr>
              <a:t>আয়তাকার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ক্ষেত্রের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ক্ষেত্রফল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নির্ণয়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করতে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পারবে</a:t>
            </a:r>
            <a:r>
              <a:rPr lang="en-US" sz="3200" dirty="0">
                <a:solidFill>
                  <a:srgbClr val="00206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25330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929184-0CFE-1340-80F4-DEE3E8FDF922}"/>
              </a:ext>
            </a:extLst>
          </p:cNvPr>
          <p:cNvSpPr txBox="1"/>
          <p:nvPr/>
        </p:nvSpPr>
        <p:spPr>
          <a:xfrm>
            <a:off x="254000" y="23977"/>
            <a:ext cx="4735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১.সমাধানঃ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D0EA8FB-3557-2043-9280-0B680E62C4F7}"/>
              </a:ext>
            </a:extLst>
          </p:cNvPr>
          <p:cNvSpPr txBox="1"/>
          <p:nvPr/>
        </p:nvSpPr>
        <p:spPr>
          <a:xfrm>
            <a:off x="508000" y="731863"/>
            <a:ext cx="5715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মনে</a:t>
            </a:r>
            <a:r>
              <a:rPr lang="en-US" sz="3200" dirty="0"/>
              <a:t> </a:t>
            </a:r>
            <a:r>
              <a:rPr lang="en-US" sz="3200" dirty="0" err="1"/>
              <a:t>করি</a:t>
            </a:r>
            <a:r>
              <a:rPr lang="en-US" sz="3200" dirty="0"/>
              <a:t>, </a:t>
            </a:r>
            <a:r>
              <a:rPr lang="en-US" sz="3200" dirty="0" err="1"/>
              <a:t>প্রস্থ</a:t>
            </a:r>
            <a:r>
              <a:rPr lang="en-US" sz="3200" dirty="0"/>
              <a:t> = ক </a:t>
            </a:r>
            <a:r>
              <a:rPr lang="en-US" sz="3200" dirty="0" err="1"/>
              <a:t>মিটার</a:t>
            </a:r>
            <a:endParaRPr lang="en-US" sz="3200" dirty="0"/>
          </a:p>
          <a:p>
            <a:r>
              <a:rPr lang="en-US" sz="3200" dirty="0"/>
              <a:t>            . °. </a:t>
            </a:r>
            <a:r>
              <a:rPr lang="en-US" sz="3200" dirty="0" err="1"/>
              <a:t>দৈর্ঘ্য</a:t>
            </a:r>
            <a:r>
              <a:rPr lang="en-US" sz="3200" dirty="0"/>
              <a:t> = ৩ক </a:t>
            </a:r>
            <a:r>
              <a:rPr lang="en-US" sz="3200" dirty="0" err="1"/>
              <a:t>মিটার</a:t>
            </a:r>
            <a:r>
              <a:rPr lang="en-US" sz="32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07EE4C-FDC7-1148-9F14-EA0535ACEF95}"/>
              </a:ext>
            </a:extLst>
          </p:cNvPr>
          <p:cNvSpPr txBox="1"/>
          <p:nvPr/>
        </p:nvSpPr>
        <p:spPr>
          <a:xfrm>
            <a:off x="580570" y="1884170"/>
            <a:ext cx="102325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আয়তাকার</a:t>
            </a:r>
            <a:r>
              <a:rPr lang="en-US" sz="3200" dirty="0"/>
              <a:t> </a:t>
            </a:r>
            <a:r>
              <a:rPr lang="en-US" sz="3200" dirty="0" err="1"/>
              <a:t>ক্ষেত্রের</a:t>
            </a:r>
            <a:r>
              <a:rPr lang="en-US" sz="3200" dirty="0"/>
              <a:t> </a:t>
            </a:r>
            <a:r>
              <a:rPr lang="en-US" sz="3200" dirty="0" err="1"/>
              <a:t>পরিসীমা</a:t>
            </a:r>
            <a:r>
              <a:rPr lang="en-US" sz="3200" dirty="0"/>
              <a:t> = ১ </a:t>
            </a:r>
            <a:r>
              <a:rPr lang="en-US" sz="3200" dirty="0" err="1" smtClean="0"/>
              <a:t>কিলোমিটার</a:t>
            </a:r>
            <a:r>
              <a:rPr lang="en-US" sz="3200" dirty="0" smtClean="0"/>
              <a:t> = ১০০০ </a:t>
            </a:r>
            <a:r>
              <a:rPr lang="en-US" sz="3200" dirty="0" err="1" smtClean="0"/>
              <a:t>মিটার</a:t>
            </a:r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/>
              <a:t>                                               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0B6C50D-F539-C64B-932D-4E1F930280DE}"/>
              </a:ext>
            </a:extLst>
          </p:cNvPr>
          <p:cNvSpPr txBox="1"/>
          <p:nvPr/>
        </p:nvSpPr>
        <p:spPr>
          <a:xfrm>
            <a:off x="1" y="2945900"/>
            <a:ext cx="120649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আমরা</a:t>
            </a:r>
            <a:r>
              <a:rPr lang="en-US" sz="3200" dirty="0"/>
              <a:t> </a:t>
            </a:r>
            <a:r>
              <a:rPr lang="en-US" sz="3200" dirty="0" err="1"/>
              <a:t>জানি</a:t>
            </a:r>
            <a:r>
              <a:rPr lang="en-US" sz="3200" dirty="0"/>
              <a:t>, </a:t>
            </a:r>
            <a:r>
              <a:rPr lang="en-US" sz="3200" dirty="0" err="1"/>
              <a:t>আয়তাকার</a:t>
            </a:r>
            <a:r>
              <a:rPr lang="en-US" sz="3200" dirty="0"/>
              <a:t> </a:t>
            </a:r>
            <a:r>
              <a:rPr lang="en-US" sz="3200" dirty="0" err="1"/>
              <a:t>ক্ষেত্রের</a:t>
            </a:r>
            <a:r>
              <a:rPr lang="en-US" sz="3200" dirty="0"/>
              <a:t> </a:t>
            </a:r>
            <a:r>
              <a:rPr lang="en-US" sz="3200" dirty="0" err="1"/>
              <a:t>পরিসীমা</a:t>
            </a:r>
            <a:r>
              <a:rPr lang="en-US" sz="3200" dirty="0"/>
              <a:t> = ২(</a:t>
            </a:r>
            <a:r>
              <a:rPr lang="en-US" sz="3200" dirty="0" err="1"/>
              <a:t>দৈর্ঘ্য</a:t>
            </a:r>
            <a:r>
              <a:rPr lang="en-US" sz="3200" dirty="0"/>
              <a:t> + </a:t>
            </a:r>
            <a:r>
              <a:rPr lang="en-US" sz="3200" dirty="0" err="1"/>
              <a:t>প্রস্থ</a:t>
            </a:r>
            <a:r>
              <a:rPr lang="en-US" sz="3200" dirty="0"/>
              <a:t>)</a:t>
            </a:r>
          </a:p>
          <a:p>
            <a:r>
              <a:rPr lang="en-US" sz="3200" dirty="0"/>
              <a:t>                                                                           = </a:t>
            </a:r>
            <a:r>
              <a:rPr lang="en-US" sz="3200" dirty="0" smtClean="0"/>
              <a:t>২(৩ক +ক</a:t>
            </a:r>
            <a:r>
              <a:rPr lang="en-US" sz="3200" dirty="0"/>
              <a:t>) </a:t>
            </a:r>
            <a:r>
              <a:rPr lang="en-US" sz="3200" dirty="0" err="1"/>
              <a:t>মিটার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834B01-4070-5B42-89AD-6CDF67C23D6A}"/>
              </a:ext>
            </a:extLst>
          </p:cNvPr>
          <p:cNvSpPr txBox="1"/>
          <p:nvPr/>
        </p:nvSpPr>
        <p:spPr>
          <a:xfrm>
            <a:off x="228600" y="3811012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আমরা</a:t>
            </a:r>
            <a:r>
              <a:rPr lang="en-US" sz="3200" dirty="0"/>
              <a:t> </a:t>
            </a:r>
            <a:r>
              <a:rPr lang="en-US" sz="3200" dirty="0" err="1"/>
              <a:t>পাই</a:t>
            </a:r>
            <a:r>
              <a:rPr lang="en-US" sz="3200" dirty="0"/>
              <a:t>,</a:t>
            </a:r>
          </a:p>
          <a:p>
            <a:r>
              <a:rPr lang="en-US" sz="3200" dirty="0"/>
              <a:t>                 ২(৩ক + ক) = ১০০০</a:t>
            </a:r>
          </a:p>
          <a:p>
            <a:r>
              <a:rPr lang="en-US" sz="3200" dirty="0"/>
              <a:t>            </a:t>
            </a:r>
            <a:r>
              <a:rPr lang="en-US" sz="3200" dirty="0" err="1"/>
              <a:t>বা</a:t>
            </a:r>
            <a:r>
              <a:rPr lang="en-US" sz="3200" dirty="0"/>
              <a:t>, ২ × ৪ক = ১০০০</a:t>
            </a:r>
          </a:p>
          <a:p>
            <a:r>
              <a:rPr lang="en-US" sz="3200" dirty="0"/>
              <a:t>            </a:t>
            </a:r>
            <a:r>
              <a:rPr lang="en-US" sz="3200" dirty="0" err="1"/>
              <a:t>বা</a:t>
            </a:r>
            <a:r>
              <a:rPr lang="en-US" sz="3200" dirty="0"/>
              <a:t>, ৮ক = ১০০০</a:t>
            </a:r>
          </a:p>
          <a:p>
            <a:r>
              <a:rPr lang="en-US" sz="3200" dirty="0"/>
              <a:t>             .°. ক = ১০০০/৮</a:t>
            </a:r>
          </a:p>
          <a:p>
            <a:r>
              <a:rPr lang="en-US" sz="3200" dirty="0"/>
              <a:t>                     = ১২৫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452154F-6FE9-4645-8BA9-4CB0D8F925CF}"/>
              </a:ext>
            </a:extLst>
          </p:cNvPr>
          <p:cNvSpPr txBox="1"/>
          <p:nvPr/>
        </p:nvSpPr>
        <p:spPr>
          <a:xfrm rot="10800000" flipH="1" flipV="1">
            <a:off x="7048499" y="4184243"/>
            <a:ext cx="50165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.°. </a:t>
            </a:r>
            <a:r>
              <a:rPr lang="en-US" sz="3200" dirty="0" err="1"/>
              <a:t>প্রস্থ</a:t>
            </a:r>
            <a:r>
              <a:rPr lang="en-US" sz="3200" dirty="0"/>
              <a:t> = ১২৫ </a:t>
            </a:r>
            <a:r>
              <a:rPr lang="en-US" sz="3200" dirty="0" err="1"/>
              <a:t>মিটার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এবং</a:t>
            </a:r>
            <a:r>
              <a:rPr lang="en-US" sz="3200" dirty="0"/>
              <a:t>  </a:t>
            </a:r>
            <a:r>
              <a:rPr lang="en-US" sz="3200" dirty="0" err="1"/>
              <a:t>দৈর্ঘ্য</a:t>
            </a:r>
            <a:r>
              <a:rPr lang="en-US" sz="3200" dirty="0"/>
              <a:t>  = ৩ × ১২৫ </a:t>
            </a:r>
            <a:r>
              <a:rPr lang="en-US" sz="3200" dirty="0" err="1"/>
              <a:t>মিটার</a:t>
            </a:r>
            <a:r>
              <a:rPr lang="en-US" sz="3200" dirty="0"/>
              <a:t> </a:t>
            </a:r>
          </a:p>
          <a:p>
            <a:r>
              <a:rPr lang="en-US" sz="3200" dirty="0"/>
              <a:t>                    = ৩৭৫ </a:t>
            </a:r>
            <a:r>
              <a:rPr lang="en-US" sz="3200" dirty="0" err="1"/>
              <a:t>মিটার</a:t>
            </a:r>
            <a:endParaRPr lang="en-US" sz="32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5303526-A061-0043-B0FD-D5C8D9293522}"/>
              </a:ext>
            </a:extLst>
          </p:cNvPr>
          <p:cNvSpPr txBox="1"/>
          <p:nvPr/>
        </p:nvSpPr>
        <p:spPr>
          <a:xfrm>
            <a:off x="5678714" y="5780782"/>
            <a:ext cx="66402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উত্তরঃ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আয়তাকার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ক্ষেত্রটির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দৈর্ঘ্য</a:t>
            </a:r>
            <a:r>
              <a:rPr lang="en-US" sz="3200" dirty="0">
                <a:solidFill>
                  <a:schemeClr val="bg1"/>
                </a:solidFill>
              </a:rPr>
              <a:t> ৩৭৫ </a:t>
            </a:r>
            <a:r>
              <a:rPr lang="en-US" sz="3200" dirty="0" err="1">
                <a:solidFill>
                  <a:schemeClr val="bg1"/>
                </a:solidFill>
              </a:rPr>
              <a:t>মিটার</a:t>
            </a:r>
            <a:r>
              <a:rPr lang="en-US" sz="3200" dirty="0">
                <a:solidFill>
                  <a:schemeClr val="bg1"/>
                </a:solidFill>
              </a:rPr>
              <a:t> ও </a:t>
            </a:r>
            <a:r>
              <a:rPr lang="en-US" sz="3200" dirty="0" err="1">
                <a:solidFill>
                  <a:schemeClr val="bg1"/>
                </a:solidFill>
              </a:rPr>
              <a:t>প্রস্থ</a:t>
            </a:r>
            <a:r>
              <a:rPr lang="en-US" sz="3200" dirty="0">
                <a:solidFill>
                  <a:schemeClr val="bg1"/>
                </a:solidFill>
              </a:rPr>
              <a:t> ১২৫ </a:t>
            </a:r>
            <a:r>
              <a:rPr lang="en-US" sz="3200" dirty="0" err="1">
                <a:solidFill>
                  <a:schemeClr val="bg1"/>
                </a:solidFill>
              </a:rPr>
              <a:t>মিটার</a:t>
            </a:r>
            <a:r>
              <a:rPr lang="en-US" sz="3200" dirty="0">
                <a:solidFill>
                  <a:schemeClr val="bg1"/>
                </a:solidFill>
              </a:rPr>
              <a:t>। 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9ACA732E-ECE2-FE43-95D0-E8203EBC30B5}"/>
              </a:ext>
            </a:extLst>
          </p:cNvPr>
          <p:cNvCxnSpPr>
            <a:cxnSpLocks/>
          </p:cNvCxnSpPr>
          <p:nvPr/>
        </p:nvCxnSpPr>
        <p:spPr>
          <a:xfrm flipH="1">
            <a:off x="4871359" y="3878470"/>
            <a:ext cx="1756227" cy="2919895"/>
          </a:xfrm>
          <a:prstGeom prst="straightConnector1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1830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23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83FEDE-59A0-FC40-AE8E-908F02F9DB42}"/>
              </a:ext>
            </a:extLst>
          </p:cNvPr>
          <p:cNvSpPr txBox="1"/>
          <p:nvPr/>
        </p:nvSpPr>
        <p:spPr>
          <a:xfrm>
            <a:off x="707572" y="-18142"/>
            <a:ext cx="3066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২. </a:t>
            </a:r>
            <a:r>
              <a:rPr lang="en-US" sz="3600" b="1" dirty="0" err="1">
                <a:solidFill>
                  <a:schemeClr val="bg1"/>
                </a:solidFill>
              </a:rPr>
              <a:t>সমাধানঃ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5A1484-B404-0449-B35F-05A210EF907F}"/>
              </a:ext>
            </a:extLst>
          </p:cNvPr>
          <p:cNvSpPr txBox="1"/>
          <p:nvPr/>
        </p:nvSpPr>
        <p:spPr>
          <a:xfrm>
            <a:off x="1342571" y="446470"/>
            <a:ext cx="105047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দেওয়া</a:t>
            </a:r>
            <a:r>
              <a:rPr lang="en-US" sz="3200" dirty="0"/>
              <a:t> </a:t>
            </a:r>
            <a:r>
              <a:rPr lang="en-US" sz="3200" dirty="0" err="1"/>
              <a:t>আছে</a:t>
            </a:r>
            <a:r>
              <a:rPr lang="en-US" sz="3200" dirty="0"/>
              <a:t>,</a:t>
            </a:r>
          </a:p>
          <a:p>
            <a:r>
              <a:rPr lang="en-US" sz="3200" dirty="0"/>
              <a:t>                   </a:t>
            </a:r>
            <a:r>
              <a:rPr lang="en-US" sz="3200" dirty="0" err="1"/>
              <a:t>আয়তাকার</a:t>
            </a:r>
            <a:r>
              <a:rPr lang="en-US" sz="3200" dirty="0"/>
              <a:t> </a:t>
            </a:r>
            <a:r>
              <a:rPr lang="en-US" sz="3200" dirty="0" err="1"/>
              <a:t>পার্কের</a:t>
            </a:r>
            <a:r>
              <a:rPr lang="en-US" sz="3200" dirty="0"/>
              <a:t> </a:t>
            </a:r>
            <a:r>
              <a:rPr lang="en-US" sz="3200" dirty="0" err="1"/>
              <a:t>দৈর্ঘ্য</a:t>
            </a:r>
            <a:r>
              <a:rPr lang="en-US" sz="3200" dirty="0"/>
              <a:t> = ১০০ </a:t>
            </a:r>
            <a:r>
              <a:rPr lang="en-US" sz="3200" dirty="0" err="1"/>
              <a:t>মিটার</a:t>
            </a:r>
            <a:endParaRPr lang="en-US" sz="3200" dirty="0"/>
          </a:p>
          <a:p>
            <a:r>
              <a:rPr lang="en-US" sz="3200" dirty="0"/>
              <a:t>                           “            “           </a:t>
            </a:r>
            <a:r>
              <a:rPr lang="en-US" sz="3200" dirty="0" err="1"/>
              <a:t>প্রস্থ</a:t>
            </a:r>
            <a:r>
              <a:rPr lang="en-US" sz="3200" dirty="0"/>
              <a:t>= ৫০ </a:t>
            </a:r>
            <a:r>
              <a:rPr lang="en-US" sz="3200" dirty="0" err="1"/>
              <a:t>মিটার</a:t>
            </a:r>
            <a:r>
              <a:rPr lang="en-US" sz="32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2120BA-5C99-644C-9690-B1369D1232E3}"/>
              </a:ext>
            </a:extLst>
          </p:cNvPr>
          <p:cNvSpPr txBox="1"/>
          <p:nvPr/>
        </p:nvSpPr>
        <p:spPr>
          <a:xfrm rot="10800000" flipV="1">
            <a:off x="1070428" y="1893429"/>
            <a:ext cx="127181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আমরা</a:t>
            </a:r>
            <a:r>
              <a:rPr lang="en-US" sz="3200" dirty="0"/>
              <a:t> </a:t>
            </a:r>
            <a:r>
              <a:rPr lang="en-US" sz="3200" dirty="0" err="1"/>
              <a:t>জানি</a:t>
            </a:r>
            <a:r>
              <a:rPr lang="en-US" sz="3200" dirty="0"/>
              <a:t>,</a:t>
            </a:r>
          </a:p>
          <a:p>
            <a:r>
              <a:rPr lang="en-US" sz="3200" dirty="0"/>
              <a:t>                  </a:t>
            </a:r>
            <a:r>
              <a:rPr lang="en-US" sz="3200" dirty="0" err="1"/>
              <a:t>আয়তাকার</a:t>
            </a:r>
            <a:r>
              <a:rPr lang="en-US" sz="3200" dirty="0"/>
              <a:t> </a:t>
            </a:r>
            <a:r>
              <a:rPr lang="en-US" sz="3200" dirty="0" err="1"/>
              <a:t>ক্ষেত্রের</a:t>
            </a:r>
            <a:r>
              <a:rPr lang="en-US" sz="3200" dirty="0"/>
              <a:t> </a:t>
            </a:r>
            <a:r>
              <a:rPr lang="en-US" sz="3200" dirty="0" err="1"/>
              <a:t>পরিসীমা</a:t>
            </a:r>
            <a:r>
              <a:rPr lang="en-US" sz="3200" dirty="0"/>
              <a:t> = ২(</a:t>
            </a:r>
            <a:r>
              <a:rPr lang="en-US" sz="3200" dirty="0" err="1"/>
              <a:t>দৈর্ঘ্য</a:t>
            </a:r>
            <a:r>
              <a:rPr lang="en-US" sz="3200" dirty="0"/>
              <a:t> + </a:t>
            </a:r>
            <a:r>
              <a:rPr lang="en-US" sz="3200" dirty="0" err="1"/>
              <a:t>প্রস্থ</a:t>
            </a:r>
            <a:r>
              <a:rPr lang="en-US" sz="3200" dirty="0"/>
              <a:t>)</a:t>
            </a:r>
          </a:p>
          <a:p>
            <a:r>
              <a:rPr lang="en-US" sz="3200" dirty="0"/>
              <a:t>                                                                    = ২(১০০ + ৫০) </a:t>
            </a:r>
            <a:r>
              <a:rPr lang="en-US" sz="3200" dirty="0" err="1"/>
              <a:t>মিটার</a:t>
            </a:r>
            <a:r>
              <a:rPr lang="en-US" sz="3200" dirty="0"/>
              <a:t> </a:t>
            </a:r>
          </a:p>
          <a:p>
            <a:r>
              <a:rPr lang="en-US" sz="3200" dirty="0"/>
              <a:t>                                                                    = (২ × ১৫০) </a:t>
            </a:r>
            <a:r>
              <a:rPr lang="en-US" sz="3200" dirty="0" err="1"/>
              <a:t>মিটার</a:t>
            </a:r>
            <a:endParaRPr lang="en-US" sz="3200" dirty="0"/>
          </a:p>
          <a:p>
            <a:r>
              <a:rPr lang="en-US" sz="3200" dirty="0"/>
              <a:t>                                                                    = ৩০০ </a:t>
            </a:r>
            <a:r>
              <a:rPr lang="en-US" sz="3200" dirty="0" err="1"/>
              <a:t>মিটার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1CE4E57-C52F-1043-A545-F2D60F089FE6}"/>
              </a:ext>
            </a:extLst>
          </p:cNvPr>
          <p:cNvSpPr txBox="1"/>
          <p:nvPr/>
        </p:nvSpPr>
        <p:spPr>
          <a:xfrm>
            <a:off x="1161143" y="4260984"/>
            <a:ext cx="98515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    ১ </a:t>
            </a:r>
            <a:r>
              <a:rPr lang="en-US" sz="3200" dirty="0" err="1"/>
              <a:t>মিটারে</a:t>
            </a:r>
            <a:r>
              <a:rPr lang="en-US" sz="3200" dirty="0"/>
              <a:t> </a:t>
            </a:r>
            <a:r>
              <a:rPr lang="en-US" sz="3200" dirty="0" err="1"/>
              <a:t>বেড়া</a:t>
            </a:r>
            <a:r>
              <a:rPr lang="en-US" sz="3200" dirty="0"/>
              <a:t> </a:t>
            </a:r>
            <a:r>
              <a:rPr lang="en-US" sz="3200" dirty="0" err="1"/>
              <a:t>দিতে</a:t>
            </a:r>
            <a:r>
              <a:rPr lang="en-US" sz="3200" dirty="0"/>
              <a:t> </a:t>
            </a:r>
            <a:r>
              <a:rPr lang="en-US" sz="3200" dirty="0" err="1"/>
              <a:t>খরচ</a:t>
            </a:r>
            <a:r>
              <a:rPr lang="en-US" sz="3200" dirty="0"/>
              <a:t> </a:t>
            </a:r>
            <a:r>
              <a:rPr lang="en-US" sz="3200" dirty="0" err="1"/>
              <a:t>হয়</a:t>
            </a:r>
            <a:r>
              <a:rPr lang="en-US" sz="3200" dirty="0"/>
              <a:t> = ১০০ </a:t>
            </a:r>
            <a:r>
              <a:rPr lang="en-US" sz="3200" dirty="0" err="1"/>
              <a:t>টাকা</a:t>
            </a:r>
            <a:r>
              <a:rPr lang="en-US" sz="3200" dirty="0"/>
              <a:t> </a:t>
            </a:r>
          </a:p>
          <a:p>
            <a:r>
              <a:rPr lang="en-US" sz="3200" dirty="0"/>
              <a:t>.°. ৩০০ </a:t>
            </a:r>
            <a:r>
              <a:rPr lang="en-US" sz="3200" dirty="0" err="1"/>
              <a:t>মিটারে</a:t>
            </a:r>
            <a:r>
              <a:rPr lang="en-US" sz="3200" dirty="0"/>
              <a:t>  “     “     “     “  = (১০০ × ৩০০) </a:t>
            </a:r>
            <a:r>
              <a:rPr lang="en-US" sz="3200" dirty="0" err="1"/>
              <a:t>টাকা</a:t>
            </a:r>
            <a:endParaRPr lang="en-US" sz="3200" dirty="0"/>
          </a:p>
          <a:p>
            <a:r>
              <a:rPr lang="en-US" sz="3200" dirty="0"/>
              <a:t>                                                = ৩০০০০ </a:t>
            </a:r>
            <a:r>
              <a:rPr lang="en-US" sz="3200" dirty="0" err="1"/>
              <a:t>টাকা</a:t>
            </a:r>
            <a:r>
              <a:rPr lang="en-US" sz="32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EAA82F-61A2-9C48-B9E2-25469E2145A4}"/>
              </a:ext>
            </a:extLst>
          </p:cNvPr>
          <p:cNvSpPr txBox="1"/>
          <p:nvPr/>
        </p:nvSpPr>
        <p:spPr>
          <a:xfrm>
            <a:off x="1161143" y="5780782"/>
            <a:ext cx="118654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উত্তরঃ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আয়তাকার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পার্কের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চারদিকে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বেড়া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দিতে</a:t>
            </a:r>
            <a:r>
              <a:rPr lang="en-US" sz="3200" dirty="0">
                <a:solidFill>
                  <a:schemeClr val="bg1"/>
                </a:solidFill>
              </a:rPr>
              <a:t> ৩০০০০ </a:t>
            </a:r>
            <a:r>
              <a:rPr lang="en-US" sz="3200" dirty="0" err="1">
                <a:solidFill>
                  <a:schemeClr val="bg1"/>
                </a:solidFill>
              </a:rPr>
              <a:t>টাকা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খরচ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লাগবে</a:t>
            </a:r>
            <a:r>
              <a:rPr lang="en-US" sz="3200" dirty="0">
                <a:solidFill>
                  <a:schemeClr val="bg1"/>
                </a:solidFill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157334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349</Words>
  <Application>Microsoft Office PowerPoint</Application>
  <PresentationFormat>Custom</PresentationFormat>
  <Paragraphs>57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lutfun.s02@gmail.com</dc:creator>
  <cp:lastModifiedBy>MD. RIDON</cp:lastModifiedBy>
  <cp:revision>19</cp:revision>
  <dcterms:created xsi:type="dcterms:W3CDTF">2020-10-24T14:17:59Z</dcterms:created>
  <dcterms:modified xsi:type="dcterms:W3CDTF">2020-11-04T17:07:56Z</dcterms:modified>
</cp:coreProperties>
</file>