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  <p:sldMasterId id="2147483660" r:id="rId2"/>
    <p:sldMasterId id="2147483661" r:id="rId3"/>
  </p:sldMasterIdLst>
  <p:notesMasterIdLst>
    <p:notesMasterId r:id="rId26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>
  <a:tblStyle styleId="{B8051827-EA3A-48D0-9C94-EFB8CC89E588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7" name="Google Shape;1117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18" name="Google Shape;1118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5" name="Google Shape;134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46" name="Google Shape;134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1" name="Google Shape;1411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12" name="Google Shape;1412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7" name="Google Shape;1417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18" name="Google Shape;1418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" name="Google Shape;1423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24" name="Google Shape;1424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9" name="Google Shape;1429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30" name="Google Shape;143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" name="Google Shape;1435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36" name="Google Shape;1436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5" name="Google Shape;1455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56" name="Google Shape;1456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2" name="Google Shape;1472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73" name="Google Shape;1473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3" name="Google Shape;1483;g5d4f636fd52d3942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4" name="Google Shape;1484;g5d4f636fd52d3942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" name="Google Shape;1587;g7486e7b371b1c13e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88" name="Google Shape;1588;g7486e7b371b1c13e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3" name="Google Shape;1593;g7486e7b371b1c13e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94" name="Google Shape;1594;g7486e7b371b1c13e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" name="Google Shape;135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52" name="Google Shape;135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8" name="Google Shape;1568;g1c2b8dead89d8f7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69" name="Google Shape;1569;g1c2b8dead89d8f7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" name="Google Shape;1576;g3766dc586c08dc14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77" name="Google Shape;1577;g3766dc586c08dc14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9" name="Google Shape;1489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90" name="Google Shape;1490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7" name="Google Shape;135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58" name="Google Shape;135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4" name="Google Shape;1364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65" name="Google Shape;136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0" name="Google Shape;137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71" name="Google Shape;137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6" name="Google Shape;137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77" name="Google Shape;137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" name="Google Shape;1382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83" name="Google Shape;138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8" name="Google Shape;1388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89" name="Google Shape;138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5" name="Google Shape;1405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06" name="Google Shape;140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" name="Google Shape;1126;p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7" name="Google Shape;1127;p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128" name="Google Shape;1128;p2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129" name="Google Shape;1129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0" name="Google Shape;1130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1" name="Google Shape;1131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s-I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3" name="Google Shape;118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4" name="Google Shape;1184;p11"/>
          <p:cNvSpPr txBox="1">
            <a:spLocks noGrp="1"/>
          </p:cNvSpPr>
          <p:nvPr>
            <p:ph type="body" idx="1"/>
          </p:nvPr>
        </p:nvSpPr>
        <p:spPr>
          <a:xfrm rot="5400000">
            <a:off x="2308950" y="-251550"/>
            <a:ext cx="45261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85" name="Google Shape;118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6" name="Google Shape;118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7" name="Google Shape;118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s-I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9" name="Google Shape;1189;p12"/>
          <p:cNvSpPr txBox="1">
            <a:spLocks noGrp="1"/>
          </p:cNvSpPr>
          <p:nvPr>
            <p:ph type="title"/>
          </p:nvPr>
        </p:nvSpPr>
        <p:spPr>
          <a:xfrm rot="5400000">
            <a:off x="4732350" y="2171688"/>
            <a:ext cx="58515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0" name="Google Shape;1190;p12"/>
          <p:cNvSpPr txBox="1">
            <a:spLocks noGrp="1"/>
          </p:cNvSpPr>
          <p:nvPr>
            <p:ph type="body" idx="1"/>
          </p:nvPr>
        </p:nvSpPr>
        <p:spPr>
          <a:xfrm rot="5400000">
            <a:off x="541350" y="190488"/>
            <a:ext cx="585150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91" name="Google Shape;119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2" name="Google Shape;119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3" name="Google Shape;119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s-I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6" name="Google Shape;1276;p2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D594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7" name="Google Shape;1277;p2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0289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▣"/>
              <a:defRPr/>
            </a:lvl1pPr>
            <a:lvl2pPr marL="914400" lvl="1" indent="-32004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◼"/>
              <a:defRPr/>
            </a:lvl2pPr>
            <a:lvl3pPr marL="1371600" lvl="2" indent="-33718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710"/>
              <a:buChar char="?"/>
              <a:defRPr/>
            </a:lvl3pPr>
            <a:lvl4pPr marL="182880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?"/>
              <a:defRPr/>
            </a:lvl4pPr>
            <a:lvl5pPr marL="228600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■"/>
              <a:defRPr/>
            </a:lvl5pPr>
            <a:lvl6pPr marL="274320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?"/>
              <a:defRPr/>
            </a:lvl6pPr>
            <a:lvl7pPr marL="320040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1278" name="Google Shape;1278;p26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9" name="Google Shape;1279;p26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0" name="Google Shape;1280;p26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s-I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2" name="Google Shape;1282;p27"/>
          <p:cNvSpPr txBox="1"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D594"/>
              </a:buClr>
              <a:buSzPts val="4800"/>
              <a:buFont typeface="Lucida Sans"/>
              <a:buNone/>
              <a:defRPr sz="4800" b="1" cap="none">
                <a:solidFill>
                  <a:srgbClr val="EAD594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3" name="Google Shape;1283;p27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4" name="Google Shape;1284;p27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5" name="Google Shape;1285;p27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s-I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1286" name="Google Shape;1286;p27"/>
          <p:cNvSpPr txBox="1"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820"/>
              <a:buNone/>
              <a:defRPr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2pPr>
            <a:lvl3pPr lvl="2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710"/>
              <a:buNone/>
              <a:defRPr/>
            </a:lvl3pPr>
            <a:lvl4pPr lvl="3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8" name="Google Shape;1288;p28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9" name="Google Shape;1289;p28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0" name="Google Shape;1290;p28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s-I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2" name="Google Shape;1292;p29"/>
          <p:cNvSpPr txBox="1"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CC577"/>
              </a:buClr>
              <a:buSzPts val="4800"/>
              <a:buFont typeface="Lucida Sans"/>
              <a:buNone/>
              <a:defRPr sz="4800" b="1" cap="none">
                <a:solidFill>
                  <a:srgbClr val="DCC577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3" name="Google Shape;1293;p29"/>
          <p:cNvSpPr txBox="1"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300"/>
              <a:buNone/>
              <a:defRPr sz="2000">
                <a:solidFill>
                  <a:schemeClr val="lt1"/>
                </a:solidFill>
              </a:defRPr>
            </a:lvl1pPr>
            <a:lvl2pPr marL="914400" lvl="1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52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marL="274320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?"/>
              <a:defRPr/>
            </a:lvl6pPr>
            <a:lvl7pPr marL="320040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1294" name="Google Shape;1294;p29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5" name="Google Shape;1295;p29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6" name="Google Shape;1296;p29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s-I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8" name="Google Shape;1298;p3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D594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9" name="Google Shape;1299;p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591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1690"/>
              <a:buChar char="▣"/>
              <a:defRPr sz="2600"/>
            </a:lvl1pPr>
            <a:lvl2pPr marL="914400" lvl="1" indent="-350519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920"/>
              <a:buChar char="◼"/>
              <a:defRPr sz="2400"/>
            </a:lvl2pPr>
            <a:lvl3pPr marL="1371600" lvl="2" indent="-3492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900"/>
              <a:buChar char="?"/>
              <a:defRPr sz="2000"/>
            </a:lvl3pPr>
            <a:lvl4pPr marL="182880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?"/>
              <a:defRPr sz="1800"/>
            </a:lvl4pPr>
            <a:lvl5pPr marL="228600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■"/>
              <a:defRPr sz="1800"/>
            </a:lvl5pPr>
            <a:lvl6pPr marL="274320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?"/>
              <a:defRPr/>
            </a:lvl6pPr>
            <a:lvl7pPr marL="320040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1300" name="Google Shape;1300;p3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591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1690"/>
              <a:buChar char="▣"/>
              <a:defRPr sz="2600"/>
            </a:lvl1pPr>
            <a:lvl2pPr marL="914400" lvl="1" indent="-350519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920"/>
              <a:buChar char="◼"/>
              <a:defRPr sz="2400"/>
            </a:lvl2pPr>
            <a:lvl3pPr marL="1371600" lvl="2" indent="-3492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900"/>
              <a:buChar char="?"/>
              <a:defRPr sz="2000"/>
            </a:lvl3pPr>
            <a:lvl4pPr marL="182880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?"/>
              <a:defRPr sz="1800"/>
            </a:lvl4pPr>
            <a:lvl5pPr marL="228600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■"/>
              <a:defRPr sz="1800"/>
            </a:lvl5pPr>
            <a:lvl6pPr marL="274320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?"/>
              <a:defRPr/>
            </a:lvl6pPr>
            <a:lvl7pPr marL="320040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1301" name="Google Shape;1301;p30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2" name="Google Shape;1302;p30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3" name="Google Shape;1303;p30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s-I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5" name="Google Shape;1305;p3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D594"/>
              </a:buClr>
              <a:buSzPts val="4100"/>
              <a:buFont typeface="Lucida Sans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6" name="Google Shape;1306;p31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00" cy="7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560"/>
              <a:buNone/>
              <a:defRPr sz="2400" b="0" cap="none">
                <a:solidFill>
                  <a:schemeClr val="lt1"/>
                </a:solidFill>
              </a:defRPr>
            </a:lvl1pPr>
            <a:lvl2pPr marL="91440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710"/>
              <a:buNone/>
              <a:defRPr sz="1800" b="1"/>
            </a:lvl3pPr>
            <a:lvl4pPr marL="1828800" lvl="3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?"/>
              <a:defRPr/>
            </a:lvl6pPr>
            <a:lvl7pPr marL="320040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1307" name="Google Shape;1307;p31"/>
          <p:cNvSpPr txBox="1">
            <a:spLocks noGrp="1"/>
          </p:cNvSpPr>
          <p:nvPr>
            <p:ph type="body" idx="2"/>
          </p:nvPr>
        </p:nvSpPr>
        <p:spPr>
          <a:xfrm>
            <a:off x="4645025" y="1535112"/>
            <a:ext cx="4041900" cy="7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560"/>
              <a:buNone/>
              <a:defRPr sz="2400" b="0" cap="none">
                <a:solidFill>
                  <a:schemeClr val="lt1"/>
                </a:solidFill>
              </a:defRPr>
            </a:lvl1pPr>
            <a:lvl2pPr marL="91440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710"/>
              <a:buNone/>
              <a:defRPr sz="1800" b="1"/>
            </a:lvl3pPr>
            <a:lvl4pPr marL="1828800" lvl="3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?"/>
              <a:defRPr/>
            </a:lvl6pPr>
            <a:lvl7pPr marL="320040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1308" name="Google Shape;1308;p31"/>
          <p:cNvSpPr txBox="1">
            <a:spLocks noGrp="1"/>
          </p:cNvSpPr>
          <p:nvPr>
            <p:ph type="body" idx="3"/>
          </p:nvPr>
        </p:nvSpPr>
        <p:spPr>
          <a:xfrm>
            <a:off x="457200" y="2362200"/>
            <a:ext cx="4040100" cy="37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766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560"/>
              <a:buChar char="▣"/>
              <a:defRPr sz="2400"/>
            </a:lvl1pPr>
            <a:lvl2pPr marL="914400" lvl="1" indent="-330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Char char="◼"/>
              <a:defRPr sz="2000"/>
            </a:lvl2pPr>
            <a:lvl3pPr marL="1371600" lvl="2" indent="-33718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710"/>
              <a:buChar char="?"/>
              <a:defRPr sz="1800"/>
            </a:lvl3pPr>
            <a:lvl4pPr marL="182880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?"/>
              <a:defRPr sz="1600"/>
            </a:lvl4pPr>
            <a:lvl5pPr marL="228600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■"/>
              <a:defRPr sz="1600"/>
            </a:lvl5pPr>
            <a:lvl6pPr marL="274320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?"/>
              <a:defRPr/>
            </a:lvl6pPr>
            <a:lvl7pPr marL="320040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1309" name="Google Shape;1309;p31"/>
          <p:cNvSpPr txBox="1">
            <a:spLocks noGrp="1"/>
          </p:cNvSpPr>
          <p:nvPr>
            <p:ph type="body" idx="4"/>
          </p:nvPr>
        </p:nvSpPr>
        <p:spPr>
          <a:xfrm>
            <a:off x="4645025" y="2362200"/>
            <a:ext cx="4041900" cy="37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766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560"/>
              <a:buChar char="▣"/>
              <a:defRPr sz="2400"/>
            </a:lvl1pPr>
            <a:lvl2pPr marL="914400" lvl="1" indent="-330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Char char="◼"/>
              <a:defRPr sz="2000"/>
            </a:lvl2pPr>
            <a:lvl3pPr marL="1371600" lvl="2" indent="-33718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710"/>
              <a:buChar char="?"/>
              <a:defRPr sz="1800"/>
            </a:lvl3pPr>
            <a:lvl4pPr marL="182880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?"/>
              <a:defRPr sz="1600"/>
            </a:lvl4pPr>
            <a:lvl5pPr marL="228600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■"/>
              <a:defRPr sz="1600"/>
            </a:lvl5pPr>
            <a:lvl6pPr marL="274320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?"/>
              <a:defRPr/>
            </a:lvl6pPr>
            <a:lvl7pPr marL="320040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1310" name="Google Shape;1310;p31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1" name="Google Shape;1311;p31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2" name="Google Shape;1312;p31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s-I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4" name="Google Shape;1314;p3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D594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5" name="Google Shape;1315;p32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6" name="Google Shape;1316;p32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7" name="Google Shape;1317;p32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s-I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9" name="Google Shape;1319;p33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400" cy="11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DB8A"/>
              </a:buClr>
              <a:buSzPts val="2200"/>
              <a:buFont typeface="Lucida Sans"/>
              <a:buNone/>
              <a:defRPr sz="2200" b="0">
                <a:solidFill>
                  <a:srgbClr val="F4DB8A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0" name="Google Shape;1320;p33"/>
          <p:cNvSpPr txBox="1">
            <a:spLocks noGrp="1"/>
          </p:cNvSpPr>
          <p:nvPr>
            <p:ph type="body" idx="1"/>
          </p:nvPr>
        </p:nvSpPr>
        <p:spPr>
          <a:xfrm>
            <a:off x="457200" y="1524000"/>
            <a:ext cx="3008400" cy="460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910"/>
              <a:buNone/>
              <a:defRPr sz="1400"/>
            </a:lvl1pPr>
            <a:lvl2pPr marL="914400" lvl="1" indent="-2286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960"/>
              <a:buNone/>
              <a:defRPr sz="1200"/>
            </a:lvl2pPr>
            <a:lvl3pPr marL="1371600" lvl="2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950"/>
              <a:buNone/>
              <a:defRPr sz="1000"/>
            </a:lvl3pPr>
            <a:lvl4pPr marL="1828800" lvl="3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?"/>
              <a:defRPr/>
            </a:lvl6pPr>
            <a:lvl7pPr marL="320040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1321" name="Google Shape;1321;p33"/>
          <p:cNvSpPr txBox="1">
            <a:spLocks noGrp="1"/>
          </p:cNvSpPr>
          <p:nvPr>
            <p:ph type="body" idx="2"/>
          </p:nvPr>
        </p:nvSpPr>
        <p:spPr>
          <a:xfrm>
            <a:off x="3575050" y="273050"/>
            <a:ext cx="5111700" cy="585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591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1690"/>
              <a:buChar char="▣"/>
              <a:defRPr sz="2600"/>
            </a:lvl1pPr>
            <a:lvl2pPr marL="914400" lvl="1" indent="-350519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920"/>
              <a:buChar char="◼"/>
              <a:defRPr sz="2400"/>
            </a:lvl2pPr>
            <a:lvl3pPr marL="1371600" lvl="2" indent="-361314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90"/>
              <a:buChar char="?"/>
              <a:defRPr sz="2200"/>
            </a:lvl3pPr>
            <a:lvl4pPr marL="182880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?"/>
              <a:defRPr sz="2000"/>
            </a:lvl4pPr>
            <a:lvl5pPr marL="228600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■"/>
              <a:defRPr sz="1800"/>
            </a:lvl5pPr>
            <a:lvl6pPr marL="274320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?"/>
              <a:defRPr/>
            </a:lvl6pPr>
            <a:lvl7pPr marL="320040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1322" name="Google Shape;1322;p33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3" name="Google Shape;1323;p33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4" name="Google Shape;1324;p33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s-I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3" name="Google Shape;1133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4" name="Google Shape;1134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35" name="Google Shape;1135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6" name="Google Shape;1136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7" name="Google Shape;1137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s-I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6" name="Google Shape;1326;p34"/>
          <p:cNvSpPr txBox="1">
            <a:spLocks noGrp="1"/>
          </p:cNvSpPr>
          <p:nvPr>
            <p:ph type="title"/>
          </p:nvPr>
        </p:nvSpPr>
        <p:spPr>
          <a:xfrm>
            <a:off x="1828800" y="609600"/>
            <a:ext cx="5486400" cy="52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0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D594"/>
              </a:buClr>
              <a:buSzPts val="2000"/>
              <a:buFont typeface="Lucida Sans"/>
              <a:buNone/>
              <a:defRPr sz="2000" b="1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7" name="Google Shape;1327;p34"/>
          <p:cNvSpPr>
            <a:spLocks noGrp="1"/>
          </p:cNvSpPr>
          <p:nvPr>
            <p:ph type="pic" idx="2"/>
          </p:nvPr>
        </p:nvSpPr>
        <p:spPr>
          <a:xfrm>
            <a:off x="1828800" y="1831975"/>
            <a:ext cx="5486400" cy="3962400"/>
          </a:xfrm>
          <a:prstGeom prst="rect">
            <a:avLst/>
          </a:prstGeom>
          <a:solidFill>
            <a:schemeClr val="dk2"/>
          </a:solidFill>
          <a:ln w="44450" cap="sq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190500" dist="228600" dir="2700000" sy="90000">
              <a:srgbClr val="000000">
                <a:alpha val="2471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marR="0" lvl="1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◼"/>
              <a:defRPr sz="24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marR="0" lvl="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🢭"/>
              <a:defRPr sz="22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🢝"/>
              <a:defRPr sz="20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20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marR="0" lvl="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🢝"/>
              <a:defRPr sz="1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marR="0" lvl="6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6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marR="0" lvl="7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marR="0" lvl="8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>
            <a:endParaRPr/>
          </a:p>
        </p:txBody>
      </p:sp>
      <p:sp>
        <p:nvSpPr>
          <p:cNvPr id="1328" name="Google Shape;1328;p34"/>
          <p:cNvSpPr txBox="1">
            <a:spLocks noGrp="1"/>
          </p:cNvSpPr>
          <p:nvPr>
            <p:ph type="body" idx="1"/>
          </p:nvPr>
        </p:nvSpPr>
        <p:spPr>
          <a:xfrm>
            <a:off x="1828800" y="1166787"/>
            <a:ext cx="5486400" cy="5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ctr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910"/>
              <a:buNone/>
              <a:defRPr sz="1400"/>
            </a:lvl1pPr>
            <a:lvl2pPr marL="914400" lvl="1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960"/>
              <a:buChar char="◼"/>
              <a:defRPr sz="1200"/>
            </a:lvl2pPr>
            <a:lvl3pPr marL="1371600" lvl="2" indent="-288925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950"/>
              <a:buChar char="?"/>
              <a:defRPr sz="1000"/>
            </a:lvl3pPr>
            <a:lvl4pPr marL="1828800" lvl="3" indent="-28575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Char char="?"/>
              <a:defRPr sz="900"/>
            </a:lvl4pPr>
            <a:lvl5pPr marL="2286000" lvl="4" indent="-28575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Char char="■"/>
              <a:defRPr sz="900"/>
            </a:lvl5pPr>
            <a:lvl6pPr marL="274320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?"/>
              <a:defRPr/>
            </a:lvl6pPr>
            <a:lvl7pPr marL="320040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1329" name="Google Shape;1329;p34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0" name="Google Shape;1330;p34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1" name="Google Shape;1331;p34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s-I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3" name="Google Shape;1333;p3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D594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4" name="Google Shape;1334;p35"/>
          <p:cNvSpPr txBox="1">
            <a:spLocks noGrp="1"/>
          </p:cNvSpPr>
          <p:nvPr>
            <p:ph type="body" idx="1"/>
          </p:nvPr>
        </p:nvSpPr>
        <p:spPr>
          <a:xfrm rot="5400000">
            <a:off x="2217450" y="-160050"/>
            <a:ext cx="47091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0289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▣"/>
              <a:defRPr/>
            </a:lvl1pPr>
            <a:lvl2pPr marL="914400" lvl="1" indent="-32004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◼"/>
              <a:defRPr/>
            </a:lvl2pPr>
            <a:lvl3pPr marL="1371600" lvl="2" indent="-33718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710"/>
              <a:buChar char="?"/>
              <a:defRPr/>
            </a:lvl3pPr>
            <a:lvl4pPr marL="182880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?"/>
              <a:defRPr/>
            </a:lvl4pPr>
            <a:lvl5pPr marL="228600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■"/>
              <a:defRPr/>
            </a:lvl5pPr>
            <a:lvl6pPr marL="274320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?"/>
              <a:defRPr/>
            </a:lvl6pPr>
            <a:lvl7pPr marL="320040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1335" name="Google Shape;1335;p35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6" name="Google Shape;1336;p35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7" name="Google Shape;1337;p35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s-I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9" name="Google Shape;1339;p36"/>
          <p:cNvSpPr txBox="1">
            <a:spLocks noGrp="1"/>
          </p:cNvSpPr>
          <p:nvPr>
            <p:ph type="title"/>
          </p:nvPr>
        </p:nvSpPr>
        <p:spPr>
          <a:xfrm rot="5400000">
            <a:off x="4732350" y="2171688"/>
            <a:ext cx="58515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D594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40" name="Google Shape;1340;p36"/>
          <p:cNvSpPr txBox="1">
            <a:spLocks noGrp="1"/>
          </p:cNvSpPr>
          <p:nvPr>
            <p:ph type="body" idx="1"/>
          </p:nvPr>
        </p:nvSpPr>
        <p:spPr>
          <a:xfrm rot="5400000">
            <a:off x="541350" y="190488"/>
            <a:ext cx="585150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0289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▣"/>
              <a:defRPr/>
            </a:lvl1pPr>
            <a:lvl2pPr marL="914400" lvl="1" indent="-32004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◼"/>
              <a:defRPr/>
            </a:lvl2pPr>
            <a:lvl3pPr marL="1371600" lvl="2" indent="-33718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710"/>
              <a:buChar char="?"/>
              <a:defRPr/>
            </a:lvl3pPr>
            <a:lvl4pPr marL="182880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?"/>
              <a:defRPr/>
            </a:lvl4pPr>
            <a:lvl5pPr marL="228600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■"/>
              <a:defRPr/>
            </a:lvl5pPr>
            <a:lvl6pPr marL="274320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?"/>
              <a:defRPr/>
            </a:lvl6pPr>
            <a:lvl7pPr marL="320040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1341" name="Google Shape;1341;p36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42" name="Google Shape;1342;p36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43" name="Google Shape;1343;p36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s-I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1" name="Google Shape;1521;p2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522" name="Google Shape;1522;p2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523" name="Google Shape;1523;p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s-I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" name="Google Shape;1525;p3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26" name="Google Shape;1526;p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s-I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8" name="Google Shape;1528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29" name="Google Shape;1529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530" name="Google Shape;1530;p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s-I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5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2" name="Google Shape;1532;p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33" name="Google Shape;1533;p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534" name="Google Shape;1534;p5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535" name="Google Shape;1535;p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s-I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" name="Google Shape;1537;p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38" name="Google Shape;1538;p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s-I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0" name="Google Shape;1540;p7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541" name="Google Shape;1541;p7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542" name="Google Shape;1542;p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s-I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15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4" name="Google Shape;1544;p8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545" name="Google Shape;1545;p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s-I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9" name="Google Shape;1139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0" name="Google Shape;1140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1" name="Google Shape;1141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s-I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7" name="Google Shape;1547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8" name="Google Shape;1548;p9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549" name="Google Shape;1549;p9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550" name="Google Shape;1550;p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551" name="Google Shape;1551;p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s-I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3" name="Google Shape;1553;p10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1554" name="Google Shape;1554;p1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s-I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" name="Google Shape;1556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557" name="Google Shape;1557;p11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558" name="Google Shape;1558;p1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s-I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5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0" name="Google Shape;1560;p1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s-I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3" name="Google Shape;1143;p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4" name="Google Shape;1144;p5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45" name="Google Shape;1145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6" name="Google Shape;1146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7" name="Google Shape;1147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s-I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9" name="Google Shape;1149;p6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0" name="Google Shape;1150;p6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51" name="Google Shape;1151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2" name="Google Shape;1152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3" name="Google Shape;1153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s-I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5" name="Google Shape;1155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6" name="Google Shape;1156;p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57" name="Google Shape;1157;p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00" cy="39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1158" name="Google Shape;1158;p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59" name="Google Shape;1159;p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1160" name="Google Shape;1160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1" name="Google Shape;1161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2" name="Google Shape;1162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s-I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4" name="Google Shape;1164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5" name="Google Shape;116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6" name="Google Shape;116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7" name="Google Shape;116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s-I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9" name="Google Shape;116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400" cy="11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0" name="Google Shape;117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00" cy="585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171" name="Google Shape;117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400" cy="46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172" name="Google Shape;117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3" name="Google Shape;117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4" name="Google Shape;117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s-I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6" name="Google Shape;117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7" name="Google Shape;117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78" name="Google Shape;117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179" name="Google Shape;117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0" name="Google Shape;118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1" name="Google Shape;118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s-I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0" name="Google Shape;112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21" name="Google Shape;112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22" name="Google Shape;112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23" name="Google Shape;112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24" name="Google Shape;112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s-I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1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0" name="Google Shape;1270;p2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D594"/>
              </a:buClr>
              <a:buSzPts val="4100"/>
              <a:buFont typeface="Lucida Sans"/>
              <a:buNone/>
              <a:defRPr sz="4100" b="1" i="0" u="none" strike="noStrike" cap="none">
                <a:solidFill>
                  <a:srgbClr val="EAD594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71" name="Google Shape;1271;p2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4417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  <a:defRPr sz="2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marL="914400" marR="0" lvl="1" indent="-350519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920"/>
              <a:buFont typeface="Noto Sans Symbols"/>
              <a:buChar char="◼"/>
              <a:defRPr sz="24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marL="1371600" marR="0" lvl="2" indent="-361314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2090"/>
              <a:buFont typeface="Noto Sans Symbols"/>
              <a:buChar char="🢭"/>
              <a:defRPr sz="22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🢝"/>
              <a:defRPr sz="20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🢝"/>
              <a:defRPr sz="1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●"/>
              <a:defRPr sz="16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oto Sans Symbols"/>
              <a:buChar char="●"/>
              <a:defRPr sz="14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oto Sans Symbols"/>
              <a:buChar char="●"/>
              <a:defRPr sz="14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>
            <a:endParaRPr/>
          </a:p>
        </p:txBody>
      </p:sp>
      <p:sp>
        <p:nvSpPr>
          <p:cNvPr id="1272" name="Google Shape;1272;p25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>
            <a:endParaRPr/>
          </a:p>
        </p:txBody>
      </p:sp>
      <p:sp>
        <p:nvSpPr>
          <p:cNvPr id="1273" name="Google Shape;1273;p25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>
            <a:endParaRPr/>
          </a:p>
        </p:txBody>
      </p:sp>
      <p:sp>
        <p:nvSpPr>
          <p:cNvPr id="1274" name="Google Shape;1274;p25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s-I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1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7" name="Google Shape;1517;p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518" name="Google Shape;1518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519" name="Google Shape;1519;p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s-I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" name="Google Shape;1495;p1"/>
          <p:cNvSpPr txBox="1">
            <a:spLocks noGrp="1"/>
          </p:cNvSpPr>
          <p:nvPr>
            <p:ph type="title"/>
          </p:nvPr>
        </p:nvSpPr>
        <p:spPr>
          <a:xfrm>
            <a:off x="3361400" y="0"/>
            <a:ext cx="5782800" cy="2574000"/>
          </a:xfrm>
          <a:prstGeom prst="rect">
            <a:avLst/>
          </a:prstGeom>
          <a:solidFill>
            <a:srgbClr val="538CD5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4400"/>
              <a:buFont typeface="Arial"/>
              <a:buNone/>
            </a:pPr>
            <a:r>
              <a:rPr lang="as-IN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হাতে খড়ি সিটি কর্পোরেশন স্কুল এন্ড কলেজ 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6" name="Google Shape;1496;p1"/>
          <p:cNvSpPr txBox="1">
            <a:spLocks noGrp="1"/>
          </p:cNvSpPr>
          <p:nvPr>
            <p:ph type="body" idx="1"/>
          </p:nvPr>
        </p:nvSpPr>
        <p:spPr>
          <a:xfrm>
            <a:off x="3361050" y="2574000"/>
            <a:ext cx="5782800" cy="4284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endParaRPr sz="4000"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as-IN" sz="4000">
                <a:latin typeface="Arial"/>
                <a:ea typeface="Arial"/>
                <a:cs typeface="Arial"/>
                <a:sym typeface="Arial"/>
              </a:rPr>
              <a:t>বিলকিস আরা বেগম</a:t>
            </a:r>
            <a:endParaRPr/>
          </a:p>
          <a:p>
            <a:pPr marL="342900" lvl="0" indent="-34290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as-IN" sz="4000">
                <a:latin typeface="Arial"/>
                <a:ea typeface="Arial"/>
                <a:cs typeface="Arial"/>
                <a:sym typeface="Arial"/>
              </a:rPr>
              <a:t>প্রভাষক</a:t>
            </a:r>
            <a:endParaRPr/>
          </a:p>
          <a:p>
            <a:pPr marL="342900" lvl="0" indent="-34290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as-IN" sz="4000">
                <a:latin typeface="Arial"/>
                <a:ea typeface="Arial"/>
                <a:cs typeface="Arial"/>
                <a:sym typeface="Arial"/>
              </a:rPr>
              <a:t>উৎপাদন ব্যবস্থাপনা ও বিপণন</a:t>
            </a:r>
            <a:endParaRPr sz="4000"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endParaRPr sz="40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97" name="Google Shape;1497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5" y="0"/>
            <a:ext cx="3361225" cy="6857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4" name="Google Shape;1414;p46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Arial"/>
              <a:buNone/>
            </a:pPr>
            <a:r>
              <a:rPr lang="as-IN" sz="3959" u="sng">
                <a:latin typeface="Arial"/>
                <a:ea typeface="Arial"/>
                <a:cs typeface="Arial"/>
                <a:sym typeface="Arial"/>
              </a:rPr>
              <a:t>স্থানগত  উপযোগ </a:t>
            </a:r>
            <a:br>
              <a:rPr lang="as-IN" sz="3959" u="sng">
                <a:latin typeface="Arial"/>
                <a:ea typeface="Arial"/>
                <a:cs typeface="Arial"/>
                <a:sym typeface="Arial"/>
              </a:rPr>
            </a:br>
            <a:r>
              <a:rPr lang="as-IN" sz="3959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এক স্থান থেকে দ্রব্যসামগ্রী অন্য স্থানে স্থানান্তর করার </a:t>
            </a:r>
            <a:r>
              <a:rPr lang="as-IN" sz="395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ফলে যে অতিরিক্ত উপযোগ সৃষ্টি হয় তাকে স্থানগত উপযোগ বলে</a:t>
            </a:r>
            <a:r>
              <a:rPr lang="as-IN" sz="3959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।</a:t>
            </a:r>
            <a:endParaRPr sz="3959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5" name="Google Shape;1415;p46" descr="C:\Users\LABPC\Desktop\5ZCA73KP51CA128C8SCAJBLTSMCA58NCQDCAFNIJ60CACSHI45CAV41AK8CAYWHU16CAA0NSOWCALK71V7CA9NVU67CA7Q45ODCAZQ8Y9FCAPRFSNQCAFR3QNCCACDH6GQCAPUMYC1CAEMQM3ICAP3TY5B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flipH="1">
            <a:off x="1676400" y="3581400"/>
            <a:ext cx="5410200" cy="304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2000" fill="hold"/>
                                        <p:tgtEl>
                                          <p:spTgt spid="14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0" name="Google Shape;1420;p47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9144000" cy="4343400"/>
          </a:xfrm>
          <a:prstGeom prst="rect">
            <a:avLst/>
          </a:prstGeom>
          <a:solidFill>
            <a:srgbClr val="F9CB9C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Arial"/>
              <a:buNone/>
            </a:pPr>
            <a:r>
              <a:rPr lang="as-IN" sz="3959" b="1" u="sng">
                <a:latin typeface="Arial"/>
                <a:ea typeface="Arial"/>
                <a:cs typeface="Arial"/>
                <a:sym typeface="Arial"/>
              </a:rPr>
              <a:t>সময়গত উপযোগ </a:t>
            </a:r>
            <a:br>
              <a:rPr lang="as-IN" sz="3959" b="1" u="sng">
                <a:latin typeface="Arial"/>
                <a:ea typeface="Arial"/>
                <a:cs typeface="Arial"/>
                <a:sym typeface="Arial"/>
              </a:rPr>
            </a:br>
            <a:r>
              <a:rPr lang="as-IN" sz="3959" b="1" u="sng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as-IN" sz="3959" b="1" u="sng">
                <a:latin typeface="Arial"/>
                <a:ea typeface="Arial"/>
                <a:cs typeface="Arial"/>
                <a:sym typeface="Arial"/>
              </a:rPr>
            </a:br>
            <a:r>
              <a:rPr lang="as-IN" sz="3959" b="1" u="sng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এক সময়ের উৎপাদিত পণ্য সংরক্ষণ করে রাখার</a:t>
            </a:r>
            <a:r>
              <a:rPr lang="as-IN" sz="3959" b="1" u="sng">
                <a:latin typeface="Arial"/>
                <a:ea typeface="Arial"/>
                <a:cs typeface="Arial"/>
                <a:sym typeface="Arial"/>
              </a:rPr>
              <a:t> ফলে অন্য সময়ে যে বাড়তি উপযোগ পাওয়া যায় তাকেই সময়গত উপযোগ বলে।</a:t>
            </a:r>
            <a:endParaRPr sz="3959" b="1" u="sng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21" name="Google Shape;1421;p47" descr="C:\Users\LABPC\Desktop\O9CAGKUFICCAG7V37XCAZX5FMPCAA40PT8CA6YYPLDCAQ0A4CTCAVN2KF1CAW2YR4WCA5L4T4LCAL5ZWQQCATPLKXPCATDO3DRCAN5L7DQCA81S9R7CA5PVC73CA8KUGPGCAP5PTHYCAE2JB3LCAM4CQXP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33600" y="4343400"/>
            <a:ext cx="4572000" cy="2514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6" name="Google Shape;1426;p48"/>
          <p:cNvSpPr txBox="1">
            <a:spLocks noGrp="1"/>
          </p:cNvSpPr>
          <p:nvPr>
            <p:ph type="ctrTitle"/>
          </p:nvPr>
        </p:nvSpPr>
        <p:spPr>
          <a:xfrm>
            <a:off x="193125" y="0"/>
            <a:ext cx="8950800" cy="3600600"/>
          </a:xfrm>
          <a:prstGeom prst="rect">
            <a:avLst/>
          </a:prstGeom>
          <a:solidFill>
            <a:srgbClr val="8E7CC3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770"/>
              <a:buFont typeface="Arial"/>
              <a:buNone/>
            </a:pPr>
            <a:r>
              <a:rPr lang="as-IN" sz="4770" b="1" u="sng">
                <a:latin typeface="Arial"/>
                <a:ea typeface="Arial"/>
                <a:cs typeface="Arial"/>
                <a:sym typeface="Arial"/>
              </a:rPr>
              <a:t>স্বত্বগত উপযোগ </a:t>
            </a:r>
            <a:r>
              <a:rPr lang="as-IN" sz="3959" b="1" u="sng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as-IN" sz="3959" b="1" u="sng">
                <a:latin typeface="Arial"/>
                <a:ea typeface="Arial"/>
                <a:cs typeface="Arial"/>
                <a:sym typeface="Arial"/>
              </a:rPr>
            </a:br>
            <a:r>
              <a:rPr lang="as-IN" sz="3959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as-IN" sz="441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পণ্যের</a:t>
            </a:r>
            <a:r>
              <a:rPr lang="as-IN" sz="441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মালিকানা পরিবর্তনের </a:t>
            </a:r>
            <a:r>
              <a:rPr lang="as-IN" sz="441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ফলে যে উপযোগ সৃষ্টি হয় তাকে স্বত্বগত উপযোগ বলে। </a:t>
            </a:r>
            <a:r>
              <a:rPr lang="as-IN" sz="3959" b="1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as-IN" sz="3959" b="1">
                <a:latin typeface="Arial"/>
                <a:ea typeface="Arial"/>
                <a:cs typeface="Arial"/>
                <a:sym typeface="Arial"/>
              </a:rPr>
            </a:br>
            <a:endParaRPr sz="3959" b="1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27" name="Google Shape;1427;p48" descr="C:\Users\LABPC\Desktop\UHCAVGVZXICABYG3PDCANZYT4ECAIDC8W3CAEZ47PLCAAIYTRPCAVAO9T8CA5PQZW3CA3FUV13CA0EIEEKCAQ51MR0CABEFQ13CARC64XRCARMUJGKCAUPQO1UCAG9A8CTCA83MG4FCAXQ5KX1CAQU20R4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flipH="1">
            <a:off x="2667000" y="3600600"/>
            <a:ext cx="4343400" cy="3257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2" name="Google Shape;1432;p49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33528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770"/>
              <a:buFont typeface="Arial"/>
              <a:buNone/>
            </a:pPr>
            <a:r>
              <a:rPr lang="as-IN" sz="4770" u="sng">
                <a:latin typeface="Arial"/>
                <a:ea typeface="Arial"/>
                <a:cs typeface="Arial"/>
                <a:sym typeface="Arial"/>
              </a:rPr>
              <a:t>সেবাগত উপযোগ </a:t>
            </a:r>
            <a:r>
              <a:rPr lang="as-IN" sz="3959" u="sng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as-IN" sz="3959" u="sng">
                <a:latin typeface="Arial"/>
                <a:ea typeface="Arial"/>
                <a:cs typeface="Arial"/>
                <a:sym typeface="Arial"/>
              </a:rPr>
            </a:br>
            <a:r>
              <a:rPr lang="as-IN" sz="441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গ্রাহকদের প্রয়োজন পূরণে সমর্থ এমন কোনো কাজ,সুবিধা বা তৃপ্তিকে </a:t>
            </a:r>
            <a:r>
              <a:rPr lang="as-IN" sz="441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সেবাগত উপযোগ বলে।</a:t>
            </a:r>
            <a:endParaRPr sz="441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3" name="Google Shape;1433;p49" descr="C:\Users\LABPC\Desktop\EXCA317U1SCAR4GIWECA5E8LADCACY7O8ACAT8HQZRCA9PF2OKCAWGZFUDCAP4C4O5CAXKKX0YCAKNO0GBCAS35IAFCAD0UOO9CAPO43I2CAPBIKM7CALIZHH4CA4HDNEJCAOS8BD3CAT87UV2CAU0OXK6.jp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2614300" y="3352800"/>
            <a:ext cx="4178400" cy="3505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2000" fill="hold"/>
                                        <p:tgtEl>
                                          <p:spTgt spid="14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8" name="Google Shape;1438;p50"/>
          <p:cNvSpPr txBox="1">
            <a:spLocks noGrp="1"/>
          </p:cNvSpPr>
          <p:nvPr>
            <p:ph type="ctrTitle"/>
          </p:nvPr>
        </p:nvSpPr>
        <p:spPr>
          <a:xfrm>
            <a:off x="0" y="1"/>
            <a:ext cx="9144000" cy="914400"/>
          </a:xfrm>
          <a:prstGeom prst="rect">
            <a:avLst/>
          </a:prstGeom>
          <a:solidFill>
            <a:srgbClr val="8CB3E3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as-IN" u="sng">
                <a:latin typeface="Arial"/>
                <a:ea typeface="Arial"/>
                <a:cs typeface="Arial"/>
                <a:sym typeface="Arial"/>
              </a:rPr>
              <a:t>কিভাবে বিভিন্ন প্রকার উপযোগ সৃষ্টি হয়?</a:t>
            </a:r>
            <a:endParaRPr u="sng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9" name="Google Shape;1439;p50"/>
          <p:cNvSpPr/>
          <p:nvPr/>
        </p:nvSpPr>
        <p:spPr>
          <a:xfrm>
            <a:off x="0" y="1219200"/>
            <a:ext cx="2514600" cy="838200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as-IN" sz="3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উৎপাদন</a:t>
            </a:r>
            <a:endParaRPr sz="32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0" name="Google Shape;1440;p50"/>
          <p:cNvSpPr/>
          <p:nvPr/>
        </p:nvSpPr>
        <p:spPr>
          <a:xfrm>
            <a:off x="2590800" y="1295400"/>
            <a:ext cx="1143000" cy="685800"/>
          </a:xfrm>
          <a:prstGeom prst="rightArrow">
            <a:avLst>
              <a:gd name="adj1" fmla="val 50000"/>
              <a:gd name="adj2" fmla="val 46154"/>
            </a:avLst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1" name="Google Shape;1441;p50"/>
          <p:cNvSpPr/>
          <p:nvPr/>
        </p:nvSpPr>
        <p:spPr>
          <a:xfrm>
            <a:off x="3810000" y="1066800"/>
            <a:ext cx="4114800" cy="1066800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as-IN" sz="3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রূপগত  উপযোগ</a:t>
            </a:r>
            <a:endParaRPr sz="32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2" name="Google Shape;1442;p50"/>
          <p:cNvSpPr/>
          <p:nvPr/>
        </p:nvSpPr>
        <p:spPr>
          <a:xfrm>
            <a:off x="0" y="2286000"/>
            <a:ext cx="3124200" cy="990600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as-IN" sz="3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পরিবহন</a:t>
            </a:r>
            <a:endParaRPr sz="36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3" name="Google Shape;1443;p50"/>
          <p:cNvSpPr/>
          <p:nvPr/>
        </p:nvSpPr>
        <p:spPr>
          <a:xfrm>
            <a:off x="3352800" y="2514600"/>
            <a:ext cx="1676400" cy="5334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4" name="Google Shape;1444;p50"/>
          <p:cNvSpPr/>
          <p:nvPr/>
        </p:nvSpPr>
        <p:spPr>
          <a:xfrm>
            <a:off x="5105400" y="2286000"/>
            <a:ext cx="4038600" cy="990600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as-IN" sz="3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স্থানগত উপযোগ</a:t>
            </a:r>
            <a:endParaRPr sz="32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5" name="Google Shape;1445;p50"/>
          <p:cNvSpPr/>
          <p:nvPr/>
        </p:nvSpPr>
        <p:spPr>
          <a:xfrm>
            <a:off x="0" y="3505200"/>
            <a:ext cx="4038600" cy="1066800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as-IN"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গুদামজাতকরণ</a:t>
            </a:r>
            <a:endParaRPr sz="2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6" name="Google Shape;1446;p50"/>
          <p:cNvSpPr/>
          <p:nvPr/>
        </p:nvSpPr>
        <p:spPr>
          <a:xfrm>
            <a:off x="5422875" y="3505200"/>
            <a:ext cx="3720900" cy="914400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as-IN"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সময়গত উপযোগ</a:t>
            </a:r>
            <a:endParaRPr sz="3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7" name="Google Shape;1447;p50"/>
          <p:cNvSpPr/>
          <p:nvPr/>
        </p:nvSpPr>
        <p:spPr>
          <a:xfrm>
            <a:off x="4953000" y="4648200"/>
            <a:ext cx="4191000" cy="838200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as-IN" sz="3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স্বত্বগত উপযোগ</a:t>
            </a:r>
            <a:endParaRPr sz="3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8" name="Google Shape;1448;p50"/>
          <p:cNvSpPr/>
          <p:nvPr/>
        </p:nvSpPr>
        <p:spPr>
          <a:xfrm>
            <a:off x="304800" y="4800600"/>
            <a:ext cx="2971800" cy="685800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as-IN"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ক্রয়-বিক্রয়</a:t>
            </a:r>
            <a:endParaRPr sz="3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9" name="Google Shape;1449;p50"/>
          <p:cNvSpPr/>
          <p:nvPr/>
        </p:nvSpPr>
        <p:spPr>
          <a:xfrm>
            <a:off x="3429000" y="4800600"/>
            <a:ext cx="1371600" cy="5334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0" name="Google Shape;1450;p50"/>
          <p:cNvSpPr/>
          <p:nvPr/>
        </p:nvSpPr>
        <p:spPr>
          <a:xfrm>
            <a:off x="0" y="5867400"/>
            <a:ext cx="4114800" cy="990600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as-IN"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কাজ,সেবা,তৃপ্তি</a:t>
            </a:r>
            <a:endParaRPr sz="3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1" name="Google Shape;1451;p50"/>
          <p:cNvSpPr/>
          <p:nvPr/>
        </p:nvSpPr>
        <p:spPr>
          <a:xfrm>
            <a:off x="4267200" y="6096000"/>
            <a:ext cx="762000" cy="4572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2" name="Google Shape;1452;p50"/>
          <p:cNvSpPr/>
          <p:nvPr/>
        </p:nvSpPr>
        <p:spPr>
          <a:xfrm>
            <a:off x="5029200" y="5638800"/>
            <a:ext cx="4114800" cy="1219200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as-IN"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সেবাগত উপযোগ</a:t>
            </a:r>
            <a:endParaRPr sz="3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3" name="Google Shape;1453;p50"/>
          <p:cNvSpPr/>
          <p:nvPr/>
        </p:nvSpPr>
        <p:spPr>
          <a:xfrm>
            <a:off x="4038600" y="3695700"/>
            <a:ext cx="1143000" cy="8382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8" name="Google Shape;1458;p51"/>
          <p:cNvSpPr/>
          <p:nvPr/>
        </p:nvSpPr>
        <p:spPr>
          <a:xfrm>
            <a:off x="2209800" y="533400"/>
            <a:ext cx="5638800" cy="1600200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as-IN" sz="4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উৎপাদনের খাত</a:t>
            </a:r>
            <a:endParaRPr sz="4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9" name="Google Shape;1459;p51"/>
          <p:cNvSpPr/>
          <p:nvPr/>
        </p:nvSpPr>
        <p:spPr>
          <a:xfrm flipH="1">
            <a:off x="4693799" y="2133600"/>
            <a:ext cx="792600" cy="12192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0" name="Google Shape;1460;p51"/>
          <p:cNvSpPr/>
          <p:nvPr/>
        </p:nvSpPr>
        <p:spPr>
          <a:xfrm>
            <a:off x="762000" y="3733800"/>
            <a:ext cx="2438400" cy="2133600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as-IN"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কৃষি খাত</a:t>
            </a:r>
            <a:endParaRPr sz="4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1" name="Google Shape;1461;p51"/>
          <p:cNvSpPr/>
          <p:nvPr/>
        </p:nvSpPr>
        <p:spPr>
          <a:xfrm>
            <a:off x="3733800" y="3733800"/>
            <a:ext cx="2362200" cy="2133600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as-IN"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শিল্প খাত </a:t>
            </a:r>
            <a:endParaRPr sz="4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2" name="Google Shape;1462;p51"/>
          <p:cNvSpPr/>
          <p:nvPr/>
        </p:nvSpPr>
        <p:spPr>
          <a:xfrm>
            <a:off x="6553200" y="3733800"/>
            <a:ext cx="2133600" cy="2057400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as-IN"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সেবা খাত</a:t>
            </a:r>
            <a:endParaRPr sz="4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5" name="Google Shape;1475;p53"/>
          <p:cNvSpPr txBox="1">
            <a:spLocks noGrp="1"/>
          </p:cNvSpPr>
          <p:nvPr>
            <p:ph type="title"/>
          </p:nvPr>
        </p:nvSpPr>
        <p:spPr>
          <a:xfrm flipH="1">
            <a:off x="-75" y="259775"/>
            <a:ext cx="9144000" cy="6507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Lucida Sans"/>
              <a:buNone/>
            </a:pPr>
            <a:r>
              <a:rPr lang="as-IN">
                <a:solidFill>
                  <a:schemeClr val="dk1"/>
                </a:solidFill>
              </a:rPr>
              <a:t>উৎপাদনের গুরুত্ব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476" name="Google Shape;1476;p53"/>
          <p:cNvSpPr txBox="1">
            <a:spLocks noGrp="1"/>
          </p:cNvSpPr>
          <p:nvPr>
            <p:ph type="body" idx="1"/>
          </p:nvPr>
        </p:nvSpPr>
        <p:spPr>
          <a:xfrm>
            <a:off x="193125" y="1417650"/>
            <a:ext cx="8743800" cy="4891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SzPts val="1820"/>
              <a:buNone/>
            </a:pPr>
            <a:endParaRPr/>
          </a:p>
        </p:txBody>
      </p:sp>
      <p:sp>
        <p:nvSpPr>
          <p:cNvPr id="1477" name="Google Shape;1477;p53"/>
          <p:cNvSpPr/>
          <p:nvPr/>
        </p:nvSpPr>
        <p:spPr>
          <a:xfrm>
            <a:off x="2355275" y="1600200"/>
            <a:ext cx="4433400" cy="1608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s-IN" sz="4000"/>
              <a:t>উৎপাদনের গুরুত্ব</a:t>
            </a:r>
            <a:endParaRPr sz="4000"/>
          </a:p>
        </p:txBody>
      </p:sp>
      <p:sp>
        <p:nvSpPr>
          <p:cNvPr id="1478" name="Google Shape;1478;p53"/>
          <p:cNvSpPr/>
          <p:nvPr/>
        </p:nvSpPr>
        <p:spPr>
          <a:xfrm>
            <a:off x="3997825" y="3208500"/>
            <a:ext cx="1356000" cy="650700"/>
          </a:xfrm>
          <a:prstGeom prst="downArrow">
            <a:avLst>
              <a:gd name="adj1" fmla="val 50000"/>
              <a:gd name="adj2" fmla="val 48454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9" name="Google Shape;1479;p53"/>
          <p:cNvSpPr/>
          <p:nvPr/>
        </p:nvSpPr>
        <p:spPr>
          <a:xfrm>
            <a:off x="457200" y="3859200"/>
            <a:ext cx="2822400" cy="21042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s-IN" sz="4000"/>
              <a:t>উৎপাদকের</a:t>
            </a:r>
            <a:endParaRPr sz="4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s-IN" sz="4000"/>
              <a:t>দৃষ্টিকোন হতে</a:t>
            </a:r>
            <a:endParaRPr sz="4000"/>
          </a:p>
        </p:txBody>
      </p:sp>
      <p:sp>
        <p:nvSpPr>
          <p:cNvPr id="1480" name="Google Shape;1480;p53"/>
          <p:cNvSpPr/>
          <p:nvPr/>
        </p:nvSpPr>
        <p:spPr>
          <a:xfrm>
            <a:off x="3498398" y="3859200"/>
            <a:ext cx="2551800" cy="21042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s-IN" sz="4000"/>
              <a:t>ভোক্তাদের</a:t>
            </a:r>
            <a:endParaRPr sz="4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s-IN" sz="4000"/>
              <a:t>দৃষ্টিকোন হতে</a:t>
            </a:r>
            <a:endParaRPr sz="4000"/>
          </a:p>
        </p:txBody>
      </p:sp>
      <p:sp>
        <p:nvSpPr>
          <p:cNvPr id="1481" name="Google Shape;1481;p53"/>
          <p:cNvSpPr/>
          <p:nvPr/>
        </p:nvSpPr>
        <p:spPr>
          <a:xfrm>
            <a:off x="6134975" y="3859200"/>
            <a:ext cx="2551800" cy="21042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s-IN" sz="4000"/>
              <a:t>অর্থনীতির </a:t>
            </a:r>
            <a:endParaRPr sz="4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s-IN" sz="4000"/>
              <a:t>দৃষ্টিকোণ  হতে</a:t>
            </a:r>
            <a:endParaRPr sz="40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4" name="Google Shape;1584;p1"/>
          <p:cNvSpPr/>
          <p:nvPr/>
        </p:nvSpPr>
        <p:spPr>
          <a:xfrm>
            <a:off x="2282250" y="245975"/>
            <a:ext cx="5312700" cy="11490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lang="as-IN" sz="3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উৎপাদকের দৃষ্টিকোন হতে</a:t>
            </a:r>
            <a:endParaRPr sz="3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5" name="Google Shape;1585;p1"/>
          <p:cNvSpPr txBox="1"/>
          <p:nvPr/>
        </p:nvSpPr>
        <p:spPr>
          <a:xfrm>
            <a:off x="663525" y="1687950"/>
            <a:ext cx="8024400" cy="4649400"/>
          </a:xfrm>
          <a:prstGeom prst="rect">
            <a:avLst/>
          </a:prstGeom>
          <a:solidFill>
            <a:srgbClr val="F9CB9C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50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Char char="●"/>
            </a:pPr>
            <a:r>
              <a:rPr lang="as-IN" sz="3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উদ্দেশ্য অর্জন</a:t>
            </a:r>
            <a:endParaRPr sz="3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0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Char char="●"/>
            </a:pPr>
            <a:r>
              <a:rPr lang="as-IN" sz="3500"/>
              <a:t>উপযোগ সৃষ্টি </a:t>
            </a:r>
            <a:endParaRPr sz="3500"/>
          </a:p>
          <a:p>
            <a:pPr marL="457200" marR="0" lvl="0" indent="-450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Char char="●"/>
            </a:pPr>
            <a:r>
              <a:rPr lang="as-IN" sz="3500"/>
              <a:t>অায়ের উৎস </a:t>
            </a:r>
            <a:endParaRPr sz="3500"/>
          </a:p>
          <a:p>
            <a:pPr marL="457200" marR="0" lvl="0" indent="-450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Char char="●"/>
            </a:pPr>
            <a:r>
              <a:rPr lang="as-IN" sz="3500"/>
              <a:t>প্রতিযোগিতায় টিকে থাকা </a:t>
            </a:r>
            <a:endParaRPr sz="3500"/>
          </a:p>
          <a:p>
            <a:pPr marL="457200" marR="0" lvl="0" indent="-450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Char char="●"/>
            </a:pPr>
            <a:r>
              <a:rPr lang="as-IN" sz="3500"/>
              <a:t>ব্যবসায় সম্প্রসারণ </a:t>
            </a:r>
            <a:endParaRPr sz="35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endParaRPr sz="3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0" name="Google Shape;1590;p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FCE5C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as-IN"/>
              <a:t>ভোক্তাদের দৃষ্টিকোন হতে</a:t>
            </a:r>
            <a:endParaRPr/>
          </a:p>
        </p:txBody>
      </p:sp>
      <p:sp>
        <p:nvSpPr>
          <p:cNvPr id="1591" name="Google Shape;1591;p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solidFill>
            <a:srgbClr val="A4C2F4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50850" algn="l" rtl="0">
              <a:spcBef>
                <a:spcPts val="360"/>
              </a:spcBef>
              <a:spcAft>
                <a:spcPts val="0"/>
              </a:spcAft>
              <a:buSzPts val="3500"/>
              <a:buChar char="•"/>
            </a:pPr>
            <a:r>
              <a:rPr lang="as-IN" sz="3500"/>
              <a:t>চাহিদা পূরণ</a:t>
            </a:r>
            <a:endParaRPr sz="3500"/>
          </a:p>
          <a:p>
            <a:pPr marL="457200" lvl="0" indent="-450850" algn="l" rtl="0">
              <a:spcBef>
                <a:spcPts val="0"/>
              </a:spcBef>
              <a:spcAft>
                <a:spcPts val="0"/>
              </a:spcAft>
              <a:buSzPts val="3500"/>
              <a:buChar char="•"/>
            </a:pPr>
            <a:r>
              <a:rPr lang="as-IN" sz="3500"/>
              <a:t>জীবনযাত্রার মান বৃদ্ধি </a:t>
            </a:r>
            <a:endParaRPr sz="3500"/>
          </a:p>
          <a:p>
            <a:pPr marL="457200" lvl="0" indent="-450850" algn="l" rtl="0">
              <a:spcBef>
                <a:spcPts val="0"/>
              </a:spcBef>
              <a:spcAft>
                <a:spcPts val="0"/>
              </a:spcAft>
              <a:buSzPts val="3500"/>
              <a:buChar char="•"/>
            </a:pPr>
            <a:r>
              <a:rPr lang="as-IN" sz="3500"/>
              <a:t>যথাসময়ে পণ্য প্রাপ্তি</a:t>
            </a:r>
            <a:endParaRPr sz="3500"/>
          </a:p>
          <a:p>
            <a:pPr marL="457200" lvl="0" indent="-450850" algn="l" rtl="0">
              <a:spcBef>
                <a:spcPts val="0"/>
              </a:spcBef>
              <a:spcAft>
                <a:spcPts val="0"/>
              </a:spcAft>
              <a:buSzPts val="3500"/>
              <a:buChar char="•"/>
            </a:pPr>
            <a:r>
              <a:rPr lang="as-IN" sz="3500"/>
              <a:t>সামাজিক মর্যাদা বৃদ্ধি </a:t>
            </a:r>
            <a:endParaRPr sz="3500"/>
          </a:p>
          <a:p>
            <a:pPr marL="457200" lvl="0" indent="-450850" algn="l" rtl="0">
              <a:spcBef>
                <a:spcPts val="0"/>
              </a:spcBef>
              <a:spcAft>
                <a:spcPts val="0"/>
              </a:spcAft>
              <a:buSzPts val="3500"/>
              <a:buChar char="•"/>
            </a:pPr>
            <a:r>
              <a:rPr lang="as-IN" sz="3500"/>
              <a:t>সভ্যতার সুফল ভোগ</a:t>
            </a:r>
            <a:endParaRPr sz="35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6" name="Google Shape;1596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B4A7D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as-IN"/>
              <a:t>অর্থনীতির দৃষ্টিকোন হতে</a:t>
            </a:r>
            <a:endParaRPr/>
          </a:p>
        </p:txBody>
      </p:sp>
      <p:sp>
        <p:nvSpPr>
          <p:cNvPr id="1597" name="Google Shape;1597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solidFill>
            <a:srgbClr val="D5A6BD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50850" algn="l" rtl="0">
              <a:spcBef>
                <a:spcPts val="360"/>
              </a:spcBef>
              <a:spcAft>
                <a:spcPts val="0"/>
              </a:spcAft>
              <a:buSzPts val="3500"/>
              <a:buChar char="•"/>
            </a:pPr>
            <a:r>
              <a:rPr lang="as-IN" sz="3500"/>
              <a:t>কর্মসংস্থান সৃষ্টি </a:t>
            </a:r>
            <a:endParaRPr sz="3500"/>
          </a:p>
          <a:p>
            <a:pPr marL="457200" lvl="0" indent="-450850" algn="l" rtl="0">
              <a:spcBef>
                <a:spcPts val="0"/>
              </a:spcBef>
              <a:spcAft>
                <a:spcPts val="0"/>
              </a:spcAft>
              <a:buSzPts val="3500"/>
              <a:buChar char="•"/>
            </a:pPr>
            <a:r>
              <a:rPr lang="as-IN" sz="3500"/>
              <a:t>শিল্পায়ন </a:t>
            </a:r>
            <a:endParaRPr sz="3500"/>
          </a:p>
          <a:p>
            <a:pPr marL="457200" lvl="0" indent="-450850" algn="l" rtl="0">
              <a:spcBef>
                <a:spcPts val="0"/>
              </a:spcBef>
              <a:spcAft>
                <a:spcPts val="0"/>
              </a:spcAft>
              <a:buSzPts val="3500"/>
              <a:buChar char="•"/>
            </a:pPr>
            <a:r>
              <a:rPr lang="as-IN" sz="3500"/>
              <a:t>সরকারের রাজস্ব বৃদ্ধি </a:t>
            </a:r>
            <a:endParaRPr sz="3500"/>
          </a:p>
          <a:p>
            <a:pPr marL="457200" lvl="0" indent="-450850" algn="l" rtl="0">
              <a:spcBef>
                <a:spcPts val="0"/>
              </a:spcBef>
              <a:spcAft>
                <a:spcPts val="0"/>
              </a:spcAft>
              <a:buSzPts val="3500"/>
              <a:buChar char="•"/>
            </a:pPr>
            <a:r>
              <a:rPr lang="as-IN" sz="3500"/>
              <a:t>সম্পদের সদ্ব্যবহার </a:t>
            </a:r>
            <a:endParaRPr sz="3500"/>
          </a:p>
          <a:p>
            <a:pPr marL="457200" lvl="0" indent="-450850" algn="l" rtl="0">
              <a:spcBef>
                <a:spcPts val="0"/>
              </a:spcBef>
              <a:spcAft>
                <a:spcPts val="0"/>
              </a:spcAft>
              <a:buSzPts val="3500"/>
              <a:buChar char="•"/>
            </a:pPr>
            <a:r>
              <a:rPr lang="as-IN" sz="3500"/>
              <a:t>অর্থনৈতিক প্রবৃদ্ধি অর্জন </a:t>
            </a:r>
            <a:endParaRPr sz="35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4" name="Google Shape;1354;p38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3124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as-IN" sz="4800"/>
              <a:t/>
            </a:r>
            <a:br>
              <a:rPr lang="as-IN" sz="4800"/>
            </a:br>
            <a:r>
              <a:rPr lang="as-IN" sz="4800">
                <a:solidFill>
                  <a:srgbClr val="FF0000"/>
                </a:solidFill>
              </a:rPr>
              <a:t> উৎপাদন ব্যবস্থাপনা ও বিপণন </a:t>
            </a:r>
            <a:br>
              <a:rPr lang="as-IN" sz="4800">
                <a:solidFill>
                  <a:srgbClr val="FF0000"/>
                </a:solidFill>
              </a:rPr>
            </a:br>
            <a:r>
              <a:rPr lang="as-IN" sz="4800">
                <a:solidFill>
                  <a:srgbClr val="FF0000"/>
                </a:solidFill>
              </a:rPr>
              <a:t>প্রথম পত্র </a:t>
            </a:r>
            <a:br>
              <a:rPr lang="as-IN" sz="4800">
                <a:solidFill>
                  <a:srgbClr val="FF0000"/>
                </a:solidFill>
              </a:rPr>
            </a:br>
            <a:endParaRPr sz="4800">
              <a:solidFill>
                <a:srgbClr val="FF0000"/>
              </a:solidFill>
            </a:endParaRPr>
          </a:p>
        </p:txBody>
      </p:sp>
      <p:sp>
        <p:nvSpPr>
          <p:cNvPr id="1355" name="Google Shape;1355;p38"/>
          <p:cNvSpPr txBox="1">
            <a:spLocks noGrp="1"/>
          </p:cNvSpPr>
          <p:nvPr>
            <p:ph type="body" idx="1"/>
          </p:nvPr>
        </p:nvSpPr>
        <p:spPr>
          <a:xfrm>
            <a:off x="0" y="3276600"/>
            <a:ext cx="9144000" cy="3581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</a:pPr>
            <a:r>
              <a:rPr lang="as-IN" sz="4400">
                <a:solidFill>
                  <a:schemeClr val="lt1"/>
                </a:solidFill>
              </a:rPr>
              <a:t>             প্রথম অধ্যায় : উৎপাদন </a:t>
            </a:r>
            <a:endParaRPr sz="4400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1" name="Google Shape;1571;p14"/>
          <p:cNvSpPr/>
          <p:nvPr/>
        </p:nvSpPr>
        <p:spPr>
          <a:xfrm>
            <a:off x="452425" y="0"/>
            <a:ext cx="6492312" cy="2931660"/>
          </a:xfrm>
          <a:prstGeom prst="irregularSeal1">
            <a:avLst/>
          </a:prstGeom>
          <a:solidFill>
            <a:srgbClr val="E0666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s-IN" sz="3500"/>
              <a:t>উৎপাদন কিভাবে জীবনযাত্রার মান উন্নয়ন করে??</a:t>
            </a:r>
            <a:endParaRPr sz="3500"/>
          </a:p>
        </p:txBody>
      </p:sp>
      <p:sp>
        <p:nvSpPr>
          <p:cNvPr id="1572" name="Google Shape;1572;p14"/>
          <p:cNvSpPr txBox="1"/>
          <p:nvPr/>
        </p:nvSpPr>
        <p:spPr>
          <a:xfrm>
            <a:off x="2019375" y="3167025"/>
            <a:ext cx="5437200" cy="1481400"/>
          </a:xfrm>
          <a:prstGeom prst="rect">
            <a:avLst/>
          </a:prstGeom>
          <a:solidFill>
            <a:srgbClr val="F9CB9C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457200" lvl="0" indent="-450850" algn="l" rtl="0">
              <a:spcBef>
                <a:spcPts val="0"/>
              </a:spcBef>
              <a:spcAft>
                <a:spcPts val="0"/>
              </a:spcAft>
              <a:buSzPts val="3500"/>
              <a:buChar char="●"/>
            </a:pPr>
            <a:r>
              <a:rPr lang="as-IN" sz="3500"/>
              <a:t>অায় বৃদ্ধি </a:t>
            </a:r>
            <a:endParaRPr sz="3500"/>
          </a:p>
          <a:p>
            <a:pPr marL="457200" lvl="0" indent="-450850" algn="l" rtl="0">
              <a:spcBef>
                <a:spcPts val="0"/>
              </a:spcBef>
              <a:spcAft>
                <a:spcPts val="0"/>
              </a:spcAft>
              <a:buSzPts val="3500"/>
              <a:buChar char="●"/>
            </a:pPr>
            <a:r>
              <a:rPr lang="as-IN" sz="3500"/>
              <a:t>ভোগ বৃদ্ধির মাধ্যমে</a:t>
            </a:r>
            <a:endParaRPr sz="3500"/>
          </a:p>
        </p:txBody>
      </p:sp>
      <p:sp>
        <p:nvSpPr>
          <p:cNvPr id="1573" name="Google Shape;1573;p14"/>
          <p:cNvSpPr txBox="1"/>
          <p:nvPr/>
        </p:nvSpPr>
        <p:spPr>
          <a:xfrm>
            <a:off x="452425" y="4883800"/>
            <a:ext cx="8235600" cy="16887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s-IN" sz="3500"/>
              <a:t>কর্মসংস্থানের সুযোগ সৃষ্টি &gt; অায় বৃদ্ধি &gt; ভোগ বৃদ্ধি &gt; জীবনযাত্রার মান উন্নয়ন </a:t>
            </a:r>
            <a:endParaRPr sz="35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9" name="Google Shape;1579;p1"/>
          <p:cNvSpPr/>
          <p:nvPr/>
        </p:nvSpPr>
        <p:spPr>
          <a:xfrm>
            <a:off x="1015225" y="0"/>
            <a:ext cx="5514600" cy="1796400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rgbClr val="8E7CC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s-IN" sz="3500"/>
              <a:t>উৎপাদন কিভাবে কর্মসংস্থান সৃষ্টি করে???? </a:t>
            </a:r>
            <a:endParaRPr sz="3500"/>
          </a:p>
        </p:txBody>
      </p:sp>
      <p:sp>
        <p:nvSpPr>
          <p:cNvPr id="1580" name="Google Shape;1580;p1"/>
          <p:cNvSpPr txBox="1"/>
          <p:nvPr/>
        </p:nvSpPr>
        <p:spPr>
          <a:xfrm>
            <a:off x="927275" y="1941848"/>
            <a:ext cx="5229000" cy="1283400"/>
          </a:xfrm>
          <a:prstGeom prst="rect">
            <a:avLst/>
          </a:prstGeom>
          <a:solidFill>
            <a:srgbClr val="BF90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457200" lvl="0" indent="-450850" algn="l" rtl="0">
              <a:spcBef>
                <a:spcPts val="0"/>
              </a:spcBef>
              <a:spcAft>
                <a:spcPts val="0"/>
              </a:spcAft>
              <a:buSzPts val="3500"/>
              <a:buChar char="●"/>
            </a:pPr>
            <a:r>
              <a:rPr lang="as-IN" sz="3500"/>
              <a:t>প্রত্যক্ষভাবে</a:t>
            </a:r>
            <a:endParaRPr sz="3500"/>
          </a:p>
          <a:p>
            <a:pPr marL="457200" lvl="0" indent="-450850" algn="l" rtl="0">
              <a:spcBef>
                <a:spcPts val="0"/>
              </a:spcBef>
              <a:spcAft>
                <a:spcPts val="0"/>
              </a:spcAft>
              <a:buSzPts val="3500"/>
              <a:buChar char="●"/>
            </a:pPr>
            <a:r>
              <a:rPr lang="as-IN" sz="3500"/>
              <a:t>পরোক্ষভাবে </a:t>
            </a:r>
            <a:endParaRPr sz="3500"/>
          </a:p>
        </p:txBody>
      </p:sp>
      <p:sp>
        <p:nvSpPr>
          <p:cNvPr id="1581" name="Google Shape;1581;p1"/>
          <p:cNvSpPr/>
          <p:nvPr/>
        </p:nvSpPr>
        <p:spPr>
          <a:xfrm>
            <a:off x="525175" y="3429000"/>
            <a:ext cx="8010900" cy="3429000"/>
          </a:xfrm>
          <a:prstGeom prst="verticalScroll">
            <a:avLst>
              <a:gd name="adj" fmla="val 12500"/>
            </a:avLst>
          </a:prstGeom>
          <a:solidFill>
            <a:srgbClr val="93C47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s-IN" sz="3500"/>
              <a:t>উৎপাদন &gt; অর্থনৈতিক অবস্থার পরিবর্তন &gt; শিল্পকারখানা &gt; কর্মসংস্থান </a:t>
            </a:r>
            <a:endParaRPr sz="35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0" name="Google Shape;1610;p2"/>
          <p:cNvSpPr/>
          <p:nvPr/>
        </p:nvSpPr>
        <p:spPr>
          <a:xfrm>
            <a:off x="0" y="0"/>
            <a:ext cx="9144000" cy="7043400"/>
          </a:xfrm>
          <a:prstGeom prst="bevel">
            <a:avLst>
              <a:gd name="adj" fmla="val 12500"/>
            </a:avLst>
          </a:prstGeom>
          <a:solidFill>
            <a:schemeClr val="accent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as-IN" sz="6800"/>
              <a:t>ধন্যবাদ</a:t>
            </a:r>
            <a:endParaRPr sz="6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9" name="Google Shape;1499;p2"/>
          <p:cNvSpPr/>
          <p:nvPr/>
        </p:nvSpPr>
        <p:spPr>
          <a:xfrm>
            <a:off x="838200" y="0"/>
            <a:ext cx="7315164" cy="1219212"/>
          </a:xfrm>
          <a:prstGeom prst="cloud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as-IN" sz="4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পাঠ ঘোষণা</a:t>
            </a:r>
            <a:endParaRPr sz="48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0" name="Google Shape;1500;p2"/>
          <p:cNvSpPr/>
          <p:nvPr/>
        </p:nvSpPr>
        <p:spPr>
          <a:xfrm>
            <a:off x="0" y="1905000"/>
            <a:ext cx="3276600" cy="1981200"/>
          </a:xfrm>
          <a:prstGeom prst="rightArrow">
            <a:avLst>
              <a:gd name="adj1" fmla="val 50000"/>
              <a:gd name="adj2" fmla="val 50000"/>
            </a:avLst>
          </a:prstGeom>
          <a:blipFill rotWithShape="1">
            <a:blip r:embed="rId4">
              <a:alphaModFix/>
            </a:blip>
            <a:stretch>
              <a:fillRect/>
            </a:stretch>
          </a:blip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lang="as-IN" sz="54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শিরোনাম</a:t>
            </a:r>
            <a:endParaRPr sz="5400" b="0" i="0" u="none" strike="noStrike" cap="none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1" name="Google Shape;1501;p2"/>
          <p:cNvSpPr/>
          <p:nvPr/>
        </p:nvSpPr>
        <p:spPr>
          <a:xfrm>
            <a:off x="4260950" y="2133600"/>
            <a:ext cx="5160300" cy="379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203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Noto Sans Symbols"/>
              <a:buChar char="▪"/>
            </a:pPr>
            <a:r>
              <a:rPr lang="as-IN" sz="32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উৎপাদনের ধারণা</a:t>
            </a:r>
            <a:endParaRPr sz="32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203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Noto Sans Symbols"/>
              <a:buChar char="▪"/>
            </a:pPr>
            <a:r>
              <a:rPr lang="as-IN" sz="32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উৎপাদনের খাত</a:t>
            </a:r>
            <a:endParaRPr sz="32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203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Noto Sans Symbols"/>
              <a:buChar char="▪"/>
            </a:pPr>
            <a:r>
              <a:rPr lang="as-IN" sz="32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উপযোগের ধারণা</a:t>
            </a:r>
            <a:endParaRPr sz="32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203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Noto Sans Symbols"/>
              <a:buChar char="▪"/>
            </a:pPr>
            <a:r>
              <a:rPr lang="as-IN" sz="32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উপযোগের প্রকারভেদ</a:t>
            </a:r>
            <a:endParaRPr sz="32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203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Noto Sans Symbols"/>
              <a:buChar char="▪"/>
            </a:pPr>
            <a:r>
              <a:rPr lang="as-IN" sz="32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কিভাবে বিভিন্ন প্রকার উপযোগ সৃষ্টি হয়</a:t>
            </a:r>
            <a:endParaRPr sz="32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203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Char char="▪"/>
            </a:pPr>
            <a:r>
              <a:rPr lang="as-IN" sz="3200" b="1" dirty="0">
                <a:solidFill>
                  <a:srgbClr val="FF0000"/>
                </a:solidFill>
              </a:rPr>
              <a:t>উৎপাদনের গুরুত্ব </a:t>
            </a:r>
            <a:endParaRPr sz="3200" b="1">
              <a:solidFill>
                <a:srgbClr val="FF000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None/>
            </a:pPr>
            <a:endParaRPr sz="32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1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3" name="Google Shape;1503;p3"/>
          <p:cNvSpPr/>
          <p:nvPr/>
        </p:nvSpPr>
        <p:spPr>
          <a:xfrm>
            <a:off x="1438450" y="-529800"/>
            <a:ext cx="6911100" cy="25110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as-IN" sz="4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শিখনফল</a:t>
            </a:r>
            <a:endParaRPr sz="4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4" name="Google Shape;1504;p3"/>
          <p:cNvSpPr txBox="1"/>
          <p:nvPr/>
        </p:nvSpPr>
        <p:spPr>
          <a:xfrm>
            <a:off x="0" y="2133600"/>
            <a:ext cx="9144000" cy="6986400"/>
          </a:xfrm>
          <a:prstGeom prst="rect">
            <a:avLst/>
          </a:prstGeom>
          <a:solidFill>
            <a:srgbClr val="93B3D7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as-IN" sz="4400" b="0" i="0" u="sng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এ পাঠ থেকে শিক্ষার্থীরা ব্যাখ্যা করতে পারবেঃ</a:t>
            </a:r>
            <a:endParaRPr sz="4400" b="0" i="0" u="sng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●"/>
            </a:pPr>
            <a:r>
              <a:rPr lang="as-IN" sz="4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উৎপাদনের ধারণা</a:t>
            </a:r>
            <a:endParaRPr sz="4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●"/>
            </a:pPr>
            <a:r>
              <a:rPr lang="as-IN" sz="4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উপযোগের ধারণা</a:t>
            </a:r>
            <a:endParaRPr sz="4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●"/>
            </a:pPr>
            <a:r>
              <a:rPr lang="as-IN" sz="4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উপযোগের প্রকারভেদ</a:t>
            </a:r>
            <a:endParaRPr sz="4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●"/>
            </a:pPr>
            <a:r>
              <a:rPr lang="as-IN" sz="3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কিভাবে বিভিন্ন প্রকারের উপযোগ সৃষ্টি হয়</a:t>
            </a:r>
            <a:endParaRPr sz="36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●"/>
            </a:pPr>
            <a:r>
              <a:rPr lang="as-IN" sz="3600" b="1" dirty="0">
                <a:solidFill>
                  <a:schemeClr val="dk1"/>
                </a:solidFill>
              </a:rPr>
              <a:t>উৎপাদনের গুরুত্ব </a:t>
            </a:r>
            <a:endParaRPr sz="3600" b="1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sz="4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sz="4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Noto Sans Symbols"/>
              <a:buNone/>
            </a:pPr>
            <a:endParaRPr sz="4000" b="1" i="0" u="sng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sz="4000" b="1" i="0" u="sng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sz="4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3" name="Google Shape;1373;p41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4175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as-IN" b="1" u="sng">
                <a:latin typeface="Arial"/>
                <a:ea typeface="Arial"/>
                <a:cs typeface="Arial"/>
                <a:sym typeface="Arial"/>
              </a:rPr>
              <a:t>উৎপাদনের ধারণা</a:t>
            </a:r>
            <a:endParaRPr b="1" u="sng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4" name="Google Shape;1374;p41"/>
          <p:cNvSpPr txBox="1">
            <a:spLocks noGrp="1"/>
          </p:cNvSpPr>
          <p:nvPr>
            <p:ph type="body" idx="1"/>
          </p:nvPr>
        </p:nvSpPr>
        <p:spPr>
          <a:xfrm>
            <a:off x="0" y="1447800"/>
            <a:ext cx="9144000" cy="5410200"/>
          </a:xfrm>
          <a:prstGeom prst="rect">
            <a:avLst/>
          </a:prstGeom>
          <a:solidFill>
            <a:srgbClr val="8CB3E3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as-IN" sz="3600">
                <a:latin typeface="Arial"/>
                <a:ea typeface="Arial"/>
                <a:cs typeface="Arial"/>
                <a:sym typeface="Arial"/>
              </a:rPr>
              <a:t>উৎপাদনের সমার্থক শব্দ হল উদ্ভাবন, সৃষ্টি।</a:t>
            </a:r>
            <a:endParaRPr sz="3600"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endParaRPr sz="3600"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as-IN" sz="3600">
                <a:latin typeface="Arial"/>
                <a:ea typeface="Arial"/>
                <a:cs typeface="Arial"/>
                <a:sym typeface="Arial"/>
              </a:rPr>
              <a:t>সাধারণ অর্থে </a:t>
            </a:r>
            <a:r>
              <a:rPr lang="as-IN" sz="3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নতুন কিছু সৃষ্টি করাকে</a:t>
            </a:r>
            <a:r>
              <a:rPr lang="as-IN" sz="3600">
                <a:latin typeface="Arial"/>
                <a:ea typeface="Arial"/>
                <a:cs typeface="Arial"/>
                <a:sym typeface="Arial"/>
              </a:rPr>
              <a:t> উৎপাদন বলে।</a:t>
            </a:r>
            <a:endParaRPr sz="3600"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endParaRPr sz="3600"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as-IN" sz="3600">
                <a:latin typeface="Arial"/>
                <a:ea typeface="Arial"/>
                <a:cs typeface="Arial"/>
                <a:sym typeface="Arial"/>
              </a:rPr>
              <a:t>ব্যাপক অর্থে </a:t>
            </a:r>
            <a:r>
              <a:rPr lang="as-IN" sz="3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প্রাকৃতিক সম্পদ</a:t>
            </a:r>
            <a:r>
              <a:rPr lang="as-IN" sz="3600">
                <a:latin typeface="Arial"/>
                <a:ea typeface="Arial"/>
                <a:cs typeface="Arial"/>
                <a:sym typeface="Arial"/>
              </a:rPr>
              <a:t> আহরণ করে মানুষ তার </a:t>
            </a:r>
            <a:r>
              <a:rPr lang="as-IN" sz="3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শ্রম ও বুদ্ধিমত্তা</a:t>
            </a:r>
            <a:r>
              <a:rPr lang="as-IN" sz="3600">
                <a:latin typeface="Arial"/>
                <a:ea typeface="Arial"/>
                <a:cs typeface="Arial"/>
                <a:sym typeface="Arial"/>
              </a:rPr>
              <a:t> দিয়ে </a:t>
            </a:r>
            <a:r>
              <a:rPr lang="as-IN" sz="3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বিনিময়যোগ্য</a:t>
            </a:r>
            <a:r>
              <a:rPr lang="as-IN" sz="36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as-IN" sz="3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বাড়তি উপযোগ</a:t>
            </a:r>
            <a:r>
              <a:rPr lang="as-IN" sz="3600">
                <a:latin typeface="Arial"/>
                <a:ea typeface="Arial"/>
                <a:cs typeface="Arial"/>
                <a:sym typeface="Arial"/>
              </a:rPr>
              <a:t> সৃষ্টি করে তাকে উৎপাদন বলে।</a:t>
            </a: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5" name="Google Shape;1605;p1"/>
          <p:cNvSpPr txBox="1">
            <a:spLocks noGrp="1"/>
          </p:cNvSpPr>
          <p:nvPr>
            <p:ph type="body" idx="1"/>
          </p:nvPr>
        </p:nvSpPr>
        <p:spPr>
          <a:xfrm>
            <a:off x="0" y="1676400"/>
            <a:ext cx="9144000" cy="5181600"/>
          </a:xfrm>
          <a:prstGeom prst="rect">
            <a:avLst/>
          </a:prstGeom>
          <a:solidFill>
            <a:srgbClr val="D99593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Char char="•"/>
            </a:pPr>
            <a:r>
              <a:rPr lang="as-IN" sz="4400" b="1">
                <a:latin typeface="Arial"/>
                <a:ea typeface="Arial"/>
                <a:cs typeface="Arial"/>
                <a:sym typeface="Arial"/>
              </a:rPr>
              <a:t>তুলা থেকে সুতা,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chemeClr val="dk1"/>
              </a:buClr>
              <a:buSzPts val="4400"/>
              <a:buChar char="•"/>
            </a:pPr>
            <a:r>
              <a:rPr lang="as-IN" sz="4400" b="1">
                <a:latin typeface="Arial"/>
                <a:ea typeface="Arial"/>
                <a:cs typeface="Arial"/>
                <a:sym typeface="Arial"/>
              </a:rPr>
              <a:t>সুতা থেকে কাপড়, </a:t>
            </a:r>
            <a:endParaRPr sz="4400" b="1"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chemeClr val="dk1"/>
              </a:buClr>
              <a:buSzPts val="4400"/>
              <a:buChar char="•"/>
            </a:pPr>
            <a:r>
              <a:rPr lang="as-IN" sz="4400" b="1">
                <a:latin typeface="Arial"/>
                <a:ea typeface="Arial"/>
                <a:cs typeface="Arial"/>
                <a:sym typeface="Arial"/>
              </a:rPr>
              <a:t>কাঠ থেকে আসবাবপত্র।</a:t>
            </a:r>
            <a:endParaRPr b="1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6" name="Google Shape;1606;p1"/>
          <p:cNvSpPr/>
          <p:nvPr/>
        </p:nvSpPr>
        <p:spPr>
          <a:xfrm>
            <a:off x="2209800" y="304800"/>
            <a:ext cx="5105400" cy="1295400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as-IN" sz="4400" b="1" i="0" u="sng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উদাহরণ</a:t>
            </a:r>
            <a:endParaRPr sz="4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07" name="Google Shape;1607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4357575"/>
            <a:ext cx="3920725" cy="2500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8" name="Google Shape;1608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60700" y="4357600"/>
            <a:ext cx="4883300" cy="2500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5" name="Google Shape;1385;p43"/>
          <p:cNvSpPr txBox="1">
            <a:spLocks noGrp="1"/>
          </p:cNvSpPr>
          <p:nvPr>
            <p:ph type="ctrTitle"/>
          </p:nvPr>
        </p:nvSpPr>
        <p:spPr>
          <a:xfrm>
            <a:off x="0" y="1"/>
            <a:ext cx="9144000" cy="1676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as-IN" b="1" u="sng">
                <a:latin typeface="Arial"/>
                <a:ea typeface="Arial"/>
                <a:cs typeface="Arial"/>
                <a:sym typeface="Arial"/>
              </a:rPr>
              <a:t>উপযোগ কি?</a:t>
            </a:r>
            <a:endParaRPr b="1" u="sng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6" name="Google Shape;1386;p43"/>
          <p:cNvSpPr txBox="1">
            <a:spLocks noGrp="1"/>
          </p:cNvSpPr>
          <p:nvPr>
            <p:ph type="subTitle" idx="1"/>
          </p:nvPr>
        </p:nvSpPr>
        <p:spPr>
          <a:xfrm>
            <a:off x="0" y="1752600"/>
            <a:ext cx="9144000" cy="5105400"/>
          </a:xfrm>
          <a:prstGeom prst="rect">
            <a:avLst/>
          </a:prstGeom>
          <a:solidFill>
            <a:srgbClr val="938953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as-IN" sz="4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সাধারণ অর্থে কোন কিছুর </a:t>
            </a:r>
            <a:r>
              <a:rPr lang="as-IN" sz="40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অভাব পূরণের</a:t>
            </a:r>
            <a:r>
              <a:rPr lang="as-IN" sz="4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as-IN" sz="40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ক্ষমতাকে</a:t>
            </a:r>
            <a:r>
              <a:rPr lang="as-IN" sz="4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উপযোগ বলে।</a:t>
            </a:r>
            <a:endParaRPr sz="40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rgbClr val="888888"/>
              </a:buClr>
              <a:buSzPts val="4400"/>
              <a:buNone/>
            </a:pPr>
            <a:endParaRPr sz="4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as-IN" sz="4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ব্যাপক অর্থে বিভিন্ন ধরণের </a:t>
            </a:r>
            <a:r>
              <a:rPr lang="as-IN" sz="40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বস্তুগত ও</a:t>
            </a:r>
            <a:r>
              <a:rPr lang="as-IN" sz="4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as-IN" sz="40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অবস্তুগত সামগ্রীর</a:t>
            </a:r>
            <a:r>
              <a:rPr lang="as-IN" sz="4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মধ্যে </a:t>
            </a:r>
            <a:r>
              <a:rPr lang="as-IN" sz="40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মানুষের অভাব</a:t>
            </a:r>
            <a:r>
              <a:rPr lang="as-IN" sz="4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as-IN" sz="40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পূরণের যে ক্ষমতা ও গুন</a:t>
            </a:r>
            <a:r>
              <a:rPr lang="as-IN" sz="4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বিদ্যমান থাকে তাকে ঐ সামগ্রীর উপযোগ বলে।</a:t>
            </a:r>
            <a:endParaRPr sz="40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91" name="Google Shape;1391;p44"/>
          <p:cNvGraphicFramePr/>
          <p:nvPr/>
        </p:nvGraphicFramePr>
        <p:xfrm>
          <a:off x="2286000" y="609600"/>
          <a:ext cx="5486400" cy="1295400"/>
        </p:xfrm>
        <a:graphic>
          <a:graphicData uri="http://schemas.openxmlformats.org/drawingml/2006/table">
            <a:tbl>
              <a:tblPr>
                <a:noFill/>
                <a:tableStyleId>{B8051827-EA3A-48D0-9C94-EFB8CC89E588}</a:tableStyleId>
              </a:tblPr>
              <a:tblGrid>
                <a:gridCol w="5486400"/>
              </a:tblGrid>
              <a:tr h="1295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400"/>
                        <a:buFont typeface="Arial"/>
                        <a:buNone/>
                      </a:pPr>
                      <a:r>
                        <a:rPr lang="as-IN" sz="44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উপযোগের প্রকারভেদ</a:t>
                      </a:r>
                      <a:endParaRPr sz="4400" b="1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92" name="Google Shape;1392;p44"/>
          <p:cNvGraphicFramePr/>
          <p:nvPr/>
        </p:nvGraphicFramePr>
        <p:xfrm>
          <a:off x="1" y="3428988"/>
          <a:ext cx="1752600" cy="1748800"/>
        </p:xfrm>
        <a:graphic>
          <a:graphicData uri="http://schemas.openxmlformats.org/drawingml/2006/table">
            <a:tbl>
              <a:tblPr>
                <a:noFill/>
                <a:tableStyleId>{B8051827-EA3A-48D0-9C94-EFB8CC89E588}</a:tableStyleId>
              </a:tblPr>
              <a:tblGrid>
                <a:gridCol w="1752600"/>
              </a:tblGrid>
              <a:tr h="1748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lang="as-IN" sz="36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রূপগত উপযোগ</a:t>
                      </a:r>
                      <a:endParaRPr sz="36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6923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93" name="Google Shape;1393;p44"/>
          <p:cNvGraphicFramePr/>
          <p:nvPr/>
        </p:nvGraphicFramePr>
        <p:xfrm>
          <a:off x="1752601" y="3429001"/>
          <a:ext cx="1905000" cy="1748800"/>
        </p:xfrm>
        <a:graphic>
          <a:graphicData uri="http://schemas.openxmlformats.org/drawingml/2006/table">
            <a:tbl>
              <a:tblPr>
                <a:noFill/>
                <a:tableStyleId>{B8051827-EA3A-48D0-9C94-EFB8CC89E588}</a:tableStyleId>
              </a:tblPr>
              <a:tblGrid>
                <a:gridCol w="1905000"/>
              </a:tblGrid>
              <a:tr h="1748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lang="as-IN" sz="36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স্থানগত উপযোগ</a:t>
                      </a:r>
                      <a:endParaRPr sz="36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1859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94" name="Google Shape;1394;p44"/>
          <p:cNvGraphicFramePr/>
          <p:nvPr/>
        </p:nvGraphicFramePr>
        <p:xfrm>
          <a:off x="3657600" y="3399692"/>
          <a:ext cx="2307175" cy="1748800"/>
        </p:xfrm>
        <a:graphic>
          <a:graphicData uri="http://schemas.openxmlformats.org/drawingml/2006/table">
            <a:tbl>
              <a:tblPr>
                <a:noFill/>
                <a:tableStyleId>{B8051827-EA3A-48D0-9C94-EFB8CC89E588}</a:tableStyleId>
              </a:tblPr>
              <a:tblGrid>
                <a:gridCol w="2307175"/>
              </a:tblGrid>
              <a:tr h="1748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lang="as-IN" sz="36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সময়গত উপযোগ</a:t>
                      </a:r>
                      <a:endParaRPr sz="36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959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95" name="Google Shape;1395;p44"/>
          <p:cNvGraphicFramePr/>
          <p:nvPr/>
        </p:nvGraphicFramePr>
        <p:xfrm>
          <a:off x="5410200" y="3429000"/>
          <a:ext cx="2307175" cy="1748800"/>
        </p:xfrm>
        <a:graphic>
          <a:graphicData uri="http://schemas.openxmlformats.org/drawingml/2006/table">
            <a:tbl>
              <a:tblPr>
                <a:noFill/>
                <a:tableStyleId>{B8051827-EA3A-48D0-9C94-EFB8CC89E588}</a:tableStyleId>
              </a:tblPr>
              <a:tblGrid>
                <a:gridCol w="2307175"/>
              </a:tblGrid>
              <a:tr h="1748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lang="as-IN" sz="36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স্বত্বগত উপযোগ</a:t>
                      </a:r>
                      <a:endParaRPr sz="36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5F497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96" name="Google Shape;1396;p44"/>
          <p:cNvGraphicFramePr/>
          <p:nvPr/>
        </p:nvGraphicFramePr>
        <p:xfrm>
          <a:off x="7391401" y="3429000"/>
          <a:ext cx="1752600" cy="1554475"/>
        </p:xfrm>
        <a:graphic>
          <a:graphicData uri="http://schemas.openxmlformats.org/drawingml/2006/table">
            <a:tbl>
              <a:tblPr>
                <a:noFill/>
                <a:tableStyleId>{B8051827-EA3A-48D0-9C94-EFB8CC89E588}</a:tableStyleId>
              </a:tblPr>
              <a:tblGrid>
                <a:gridCol w="1752600"/>
              </a:tblGrid>
              <a:tr h="1554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lang="as-IN" sz="36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সেবাগত উপযোগ</a:t>
                      </a:r>
                      <a:endParaRPr sz="36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cxnSp>
        <p:nvCxnSpPr>
          <p:cNvPr id="1397" name="Google Shape;1397;p44"/>
          <p:cNvCxnSpPr>
            <a:stCxn id="1398" idx="0"/>
            <a:endCxn id="1399" idx="0"/>
          </p:cNvCxnSpPr>
          <p:nvPr/>
        </p:nvCxnSpPr>
        <p:spPr>
          <a:xfrm rot="10800000" flipH="1">
            <a:off x="1104900" y="2590800"/>
            <a:ext cx="7391400" cy="76200"/>
          </a:xfrm>
          <a:prstGeom prst="straightConnector1">
            <a:avLst/>
          </a:prstGeom>
          <a:noFill/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98" name="Google Shape;1398;p44"/>
          <p:cNvSpPr/>
          <p:nvPr/>
        </p:nvSpPr>
        <p:spPr>
          <a:xfrm>
            <a:off x="990600" y="2667000"/>
            <a:ext cx="228600" cy="6858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0" name="Google Shape;1400;p44"/>
          <p:cNvSpPr/>
          <p:nvPr/>
        </p:nvSpPr>
        <p:spPr>
          <a:xfrm flipH="1">
            <a:off x="2667000" y="2667000"/>
            <a:ext cx="228600" cy="6858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1" name="Google Shape;1401;p44"/>
          <p:cNvSpPr/>
          <p:nvPr/>
        </p:nvSpPr>
        <p:spPr>
          <a:xfrm flipH="1">
            <a:off x="4343400" y="2590800"/>
            <a:ext cx="228600" cy="8382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2" name="Google Shape;1402;p44"/>
          <p:cNvSpPr/>
          <p:nvPr/>
        </p:nvSpPr>
        <p:spPr>
          <a:xfrm>
            <a:off x="6248400" y="2590800"/>
            <a:ext cx="228600" cy="8382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9" name="Google Shape;1399;p44"/>
          <p:cNvSpPr/>
          <p:nvPr/>
        </p:nvSpPr>
        <p:spPr>
          <a:xfrm>
            <a:off x="8382000" y="2590800"/>
            <a:ext cx="228600" cy="8382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3" name="Google Shape;1403;p44"/>
          <p:cNvSpPr/>
          <p:nvPr/>
        </p:nvSpPr>
        <p:spPr>
          <a:xfrm>
            <a:off x="4267200" y="1905000"/>
            <a:ext cx="381000" cy="7620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6" name="Google Shape;1506;p4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9144000" cy="3962400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Arial"/>
              <a:buNone/>
            </a:pPr>
            <a:r>
              <a:rPr lang="as-IN" sz="3959" b="1" u="sng">
                <a:latin typeface="Arial"/>
                <a:ea typeface="Arial"/>
                <a:cs typeface="Arial"/>
                <a:sym typeface="Arial"/>
              </a:rPr>
              <a:t>রূপগত উপযোগ </a:t>
            </a:r>
            <a:br>
              <a:rPr lang="as-IN" sz="3959" b="1" u="sng">
                <a:latin typeface="Arial"/>
                <a:ea typeface="Arial"/>
                <a:cs typeface="Arial"/>
                <a:sym typeface="Arial"/>
              </a:rPr>
            </a:br>
            <a:r>
              <a:rPr lang="as-IN" sz="3959" b="1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as-IN" sz="3959">
                <a:latin typeface="Arial"/>
                <a:ea typeface="Arial"/>
                <a:cs typeface="Arial"/>
                <a:sym typeface="Arial"/>
              </a:rPr>
              <a:t>কোন জিনিসের </a:t>
            </a:r>
            <a:r>
              <a:rPr lang="as-IN" sz="3959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আকার আকৃতি</a:t>
            </a:r>
            <a:r>
              <a:rPr lang="as-IN" sz="3959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as-IN" sz="3959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পরিবর্তন করে</a:t>
            </a:r>
            <a:r>
              <a:rPr lang="as-IN" sz="3959">
                <a:latin typeface="Arial"/>
                <a:ea typeface="Arial"/>
                <a:cs typeface="Arial"/>
                <a:sym typeface="Arial"/>
              </a:rPr>
              <a:t> যে বাড়তি উপযোগ সৃষ্টি করা হয় তাকে রূপগত উপযোগ বলে।</a:t>
            </a:r>
            <a:br>
              <a:rPr lang="as-IN" sz="3959">
                <a:latin typeface="Arial"/>
                <a:ea typeface="Arial"/>
                <a:cs typeface="Arial"/>
                <a:sym typeface="Arial"/>
              </a:rPr>
            </a:br>
            <a:r>
              <a:rPr lang="as-IN" sz="3959">
                <a:latin typeface="Arial"/>
                <a:ea typeface="Arial"/>
                <a:cs typeface="Arial"/>
                <a:sym typeface="Arial"/>
              </a:rPr>
              <a:t>যেমনঃ কাঠ থেকে আসবাবপত্র, মাটি থেকে ইট। </a:t>
            </a:r>
            <a:r>
              <a:rPr lang="as-IN" sz="3959" b="1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as-IN" sz="3959" b="1">
                <a:latin typeface="Arial"/>
                <a:ea typeface="Arial"/>
                <a:cs typeface="Arial"/>
                <a:sym typeface="Arial"/>
              </a:rPr>
            </a:br>
            <a:endParaRPr sz="3959" b="1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7" name="Google Shape;1507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3962400"/>
            <a:ext cx="5561224" cy="2895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8" name="Google Shape;1508;p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61225" y="3962400"/>
            <a:ext cx="3582775" cy="2895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pex">
  <a:themeElements>
    <a:clrScheme name="Apex">
      <a:dk1>
        <a:srgbClr val="000000"/>
      </a:dk1>
      <a:lt1>
        <a:srgbClr val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310</Words>
  <PresentationFormat>On-screen Show (4:3)</PresentationFormat>
  <Paragraphs>101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Office Theme</vt:lpstr>
      <vt:lpstr>Apex</vt:lpstr>
      <vt:lpstr>simple-light-2</vt:lpstr>
      <vt:lpstr>হাতে খড়ি সিটি কর্পোরেশন স্কুল এন্ড কলেজ </vt:lpstr>
      <vt:lpstr>  উৎপাদন ব্যবস্থাপনা ও বিপণন  প্রথম পত্র  </vt:lpstr>
      <vt:lpstr>Slide 3</vt:lpstr>
      <vt:lpstr>Slide 4</vt:lpstr>
      <vt:lpstr>উৎপাদনের ধারণা</vt:lpstr>
      <vt:lpstr>Slide 6</vt:lpstr>
      <vt:lpstr>উপযোগ কি?</vt:lpstr>
      <vt:lpstr>Slide 8</vt:lpstr>
      <vt:lpstr>রূপগত উপযোগ   কোন জিনিসের আকার আকৃতি পরিবর্তন করে যে বাড়তি উপযোগ সৃষ্টি করা হয় তাকে রূপগত উপযোগ বলে। যেমনঃ কাঠ থেকে আসবাবপত্র, মাটি থেকে ইট।  </vt:lpstr>
      <vt:lpstr>স্থানগত  উপযোগ  এক স্থান থেকে দ্রব্যসামগ্রী অন্য স্থানে স্থানান্তর করার ফলে যে অতিরিক্ত উপযোগ সৃষ্টি হয় তাকে স্থানগত উপযোগ বলে।</vt:lpstr>
      <vt:lpstr>সময়গত উপযোগ   এক সময়ের উৎপাদিত পণ্য সংরক্ষণ করে রাখার ফলে অন্য সময়ে যে বাড়তি উপযোগ পাওয়া যায় তাকেই সময়গত উপযোগ বলে।</vt:lpstr>
      <vt:lpstr>স্বত্বগত উপযোগ   পণ্যের মালিকানা পরিবর্তনের ফলে যে উপযোগ সৃষ্টি হয় তাকে স্বত্বগত উপযোগ বলে।  </vt:lpstr>
      <vt:lpstr>সেবাগত উপযোগ  গ্রাহকদের প্রয়োজন পূরণে সমর্থ এমন কোনো কাজ,সুবিধা বা তৃপ্তিকে সেবাগত উপযোগ বলে।</vt:lpstr>
      <vt:lpstr>কিভাবে বিভিন্ন প্রকার উপযোগ সৃষ্টি হয়?</vt:lpstr>
      <vt:lpstr>Slide 15</vt:lpstr>
      <vt:lpstr>উৎপাদনের গুরুত্ব</vt:lpstr>
      <vt:lpstr>Slide 17</vt:lpstr>
      <vt:lpstr>ভোক্তাদের দৃষ্টিকোন হতে</vt:lpstr>
      <vt:lpstr>অর্থনীতির দৃষ্টিকোন হতে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হাতে খড়ি সিটি কর্পোরেশন স্কুল এন্ড কলেজ </dc:title>
  <cp:lastModifiedBy>Bilkis</cp:lastModifiedBy>
  <cp:revision>2</cp:revision>
  <dcterms:modified xsi:type="dcterms:W3CDTF">2020-11-05T08:16:31Z</dcterms:modified>
</cp:coreProperties>
</file>