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1" r:id="rId2"/>
    <p:sldId id="272" r:id="rId3"/>
    <p:sldId id="256" r:id="rId4"/>
    <p:sldId id="257" r:id="rId5"/>
    <p:sldId id="258" r:id="rId6"/>
    <p:sldId id="259" r:id="rId7"/>
    <p:sldId id="261"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90"/>
      </p:cViewPr>
      <p:guideLst/>
    </p:cSldViewPr>
  </p:slideViewPr>
  <p:outlineViewPr>
    <p:cViewPr>
      <p:scale>
        <a:sx n="33" d="100"/>
        <a:sy n="33" d="100"/>
      </p:scale>
      <p:origin x="0" y="-111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23-Oct-20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23-Oct-20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23-Oct-20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23-Oct-20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23-Oct-20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ma"/><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media10.wma"/><Relationship Id="rId2" Type="http://schemas.microsoft.com/office/2007/relationships/media" Target="../media/media10.wma"/><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2" Type="http://schemas.microsoft.com/office/2007/relationships/media" Target="../media/media11.wma"/><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2" Type="http://schemas.microsoft.com/office/2007/relationships/media" Target="../media/media12.wma"/><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2" Type="http://schemas.microsoft.com/office/2007/relationships/media" Target="../media/media13.wma"/><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image" Target="../media/image9.jp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4.wma"/><Relationship Id="rId2" Type="http://schemas.microsoft.com/office/2007/relationships/media" Target="../media/media14.wma"/><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media15.wma"/><Relationship Id="rId2" Type="http://schemas.microsoft.com/office/2007/relationships/media" Target="../media/media15.wma"/><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10.jpg"/><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audio" Target="../media/media2.wma"/><Relationship Id="rId2" Type="http://schemas.microsoft.com/office/2007/relationships/media" Target="../media/media2.wm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2" Type="http://schemas.microsoft.com/office/2007/relationships/media" Target="../media/media3.wma"/><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7" Type="http://schemas.openxmlformats.org/officeDocument/2006/relationships/image" Target="../media/image2.png"/><Relationship Id="rId2" Type="http://schemas.microsoft.com/office/2007/relationships/media" Target="../media/media4.wma"/><Relationship Id="rId1" Type="http://schemas.openxmlformats.org/officeDocument/2006/relationships/tags" Target="../tags/tag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2" Type="http://schemas.microsoft.com/office/2007/relationships/media" Target="../media/media5.wma"/><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2" Type="http://schemas.microsoft.com/office/2007/relationships/media" Target="../media/media7.wma"/><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wma"/><Relationship Id="rId2" Type="http://schemas.microsoft.com/office/2007/relationships/media" Target="../media/media8.wma"/><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70.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media9.wma"/><Relationship Id="rId2" Type="http://schemas.microsoft.com/office/2007/relationships/media" Target="../media/media9.wma"/><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image" Target="../media/image80.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514901"/>
          </a:xfrm>
          <a:solidFill>
            <a:schemeClr val="accent6">
              <a:lumMod val="60000"/>
              <a:lumOff val="40000"/>
            </a:schemeClr>
          </a:solidFill>
        </p:spPr>
        <p:txBody>
          <a:bodyPr>
            <a:normAutofit/>
          </a:bodyPr>
          <a:lstStyle/>
          <a:p>
            <a:pPr algn="ctr"/>
            <a:r>
              <a:rPr lang="en-US" sz="4400" dirty="0" err="1" smtClean="0">
                <a:latin typeface="SutonnyOMJ" panose="01010600010101010101" pitchFamily="2" charset="0"/>
                <a:cs typeface="SutonnyOMJ" panose="01010600010101010101" pitchFamily="2" charset="0"/>
              </a:rPr>
              <a:t>অনলাইন</a:t>
            </a:r>
            <a:r>
              <a:rPr lang="en-US" sz="4400" dirty="0" smtClean="0">
                <a:latin typeface="SutonnyOMJ" panose="01010600010101010101" pitchFamily="2" charset="0"/>
                <a:cs typeface="SutonnyOMJ" panose="01010600010101010101" pitchFamily="2" charset="0"/>
              </a:rPr>
              <a:t> </a:t>
            </a:r>
            <a:r>
              <a:rPr lang="en-US" sz="4400" dirty="0" err="1" smtClean="0">
                <a:latin typeface="SutonnyOMJ" panose="01010600010101010101" pitchFamily="2" charset="0"/>
                <a:cs typeface="SutonnyOMJ" panose="01010600010101010101" pitchFamily="2" charset="0"/>
              </a:rPr>
              <a:t>ক্লাস</a:t>
            </a:r>
            <a:r>
              <a:rPr lang="en-US" sz="4000" dirty="0" smtClean="0">
                <a:latin typeface="SutonnyOMJ" panose="01010600010101010101" pitchFamily="2" charset="0"/>
                <a:cs typeface="SutonnyOMJ" panose="01010600010101010101" pitchFamily="2" charset="0"/>
              </a:rPr>
              <a:t/>
            </a:r>
            <a:br>
              <a:rPr lang="en-US" sz="4000" dirty="0" smtClean="0">
                <a:latin typeface="SutonnyOMJ" panose="01010600010101010101" pitchFamily="2" charset="0"/>
                <a:cs typeface="SutonnyOMJ" panose="01010600010101010101" pitchFamily="2" charset="0"/>
              </a:rPr>
            </a:br>
            <a:r>
              <a:rPr lang="en-US" sz="4000" dirty="0" err="1" smtClean="0">
                <a:latin typeface="SutonnyOMJ" panose="01010600010101010101" pitchFamily="2" charset="0"/>
                <a:cs typeface="SutonnyOMJ" panose="01010600010101010101" pitchFamily="2" charset="0"/>
              </a:rPr>
              <a:t>শেখ</a:t>
            </a:r>
            <a:r>
              <a:rPr lang="en-US" sz="4000" dirty="0" smtClean="0">
                <a:latin typeface="SutonnyOMJ" panose="01010600010101010101" pitchFamily="2" charset="0"/>
                <a:cs typeface="SutonnyOMJ" panose="01010600010101010101" pitchFamily="2" charset="0"/>
              </a:rPr>
              <a:t> </a:t>
            </a:r>
            <a:r>
              <a:rPr lang="en-US" sz="4000" dirty="0" err="1" smtClean="0">
                <a:latin typeface="SutonnyOMJ" panose="01010600010101010101" pitchFamily="2" charset="0"/>
                <a:cs typeface="SutonnyOMJ" panose="01010600010101010101" pitchFamily="2" charset="0"/>
              </a:rPr>
              <a:t>ফজিলাতুন্নেছা</a:t>
            </a:r>
            <a:r>
              <a:rPr lang="en-US" sz="4000" dirty="0" smtClean="0">
                <a:latin typeface="SutonnyOMJ" panose="01010600010101010101" pitchFamily="2" charset="0"/>
                <a:cs typeface="SutonnyOMJ" panose="01010600010101010101" pitchFamily="2" charset="0"/>
              </a:rPr>
              <a:t> </a:t>
            </a:r>
            <a:r>
              <a:rPr lang="en-US" sz="4000" dirty="0" err="1" smtClean="0">
                <a:latin typeface="SutonnyOMJ" panose="01010600010101010101" pitchFamily="2" charset="0"/>
                <a:cs typeface="SutonnyOMJ" panose="01010600010101010101" pitchFamily="2" charset="0"/>
              </a:rPr>
              <a:t>মহিলা</a:t>
            </a:r>
            <a:r>
              <a:rPr lang="en-US" sz="4000" dirty="0" smtClean="0">
                <a:latin typeface="SutonnyOMJ" panose="01010600010101010101" pitchFamily="2" charset="0"/>
                <a:cs typeface="SutonnyOMJ" panose="01010600010101010101" pitchFamily="2" charset="0"/>
              </a:rPr>
              <a:t> </a:t>
            </a:r>
            <a:r>
              <a:rPr lang="en-US" sz="4000" dirty="0" err="1" smtClean="0">
                <a:latin typeface="SutonnyOMJ" panose="01010600010101010101" pitchFamily="2" charset="0"/>
                <a:cs typeface="SutonnyOMJ" panose="01010600010101010101" pitchFamily="2" charset="0"/>
              </a:rPr>
              <a:t>কলেজ</a:t>
            </a:r>
            <a:endParaRPr lang="en-US" sz="4000" dirty="0">
              <a:latin typeface="SutonnyOMJ" panose="01010600010101010101" pitchFamily="2" charset="0"/>
              <a:cs typeface="SutonnyOMJ" panose="01010600010101010101" pitchFamily="2" charset="0"/>
            </a:endParaRPr>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011605" y="1514901"/>
            <a:ext cx="6168787" cy="4899546"/>
          </a:xfrm>
          <a:solidFill>
            <a:schemeClr val="accent6">
              <a:lumMod val="60000"/>
              <a:lumOff val="40000"/>
            </a:schemeClr>
          </a:solidFill>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33791790"/>
      </p:ext>
    </p:extLst>
  </p:cSld>
  <p:clrMapOvr>
    <a:masterClrMapping/>
  </p:clrMapOvr>
  <mc:AlternateContent xmlns:mc="http://schemas.openxmlformats.org/markup-compatibility/2006">
    <mc:Choice xmlns:p14="http://schemas.microsoft.com/office/powerpoint/2010/main" Requires="p14">
      <p:transition spd="slow" p14:dur="1500" advTm="17966">
        <p14:window dir="vert"/>
      </p:transition>
    </mc:Choice>
    <mc:Fallback>
      <p:transition spd="slow" advTm="179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004" y="0"/>
            <a:ext cx="12287003" cy="6858000"/>
          </a:xfrm>
          <a:solidFill>
            <a:schemeClr val="accent6">
              <a:lumMod val="60000"/>
              <a:lumOff val="40000"/>
            </a:schemeClr>
          </a:solidFill>
        </p:spPr>
        <p:txBody>
          <a:bodyPr>
            <a:normAutofit/>
          </a:bodyPr>
          <a:lstStyle/>
          <a:p>
            <a:r>
              <a:rPr lang="en-US" sz="2800" dirty="0" err="1">
                <a:latin typeface="SutonnyOMJ" panose="01010600010101010101" pitchFamily="2" charset="0"/>
                <a:cs typeface="SutonnyOMJ" panose="01010600010101010101" pitchFamily="2" charset="0"/>
              </a:rPr>
              <a:t>সৃজনশীল</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প্রশ্ন</a:t>
            </a:r>
            <a:r>
              <a:rPr lang="en-US" sz="2800" dirty="0">
                <a:latin typeface="SutonnyOMJ" panose="01010600010101010101" pitchFamily="2" charset="0"/>
                <a:cs typeface="SutonnyOMJ" panose="01010600010101010101" pitchFamily="2" charset="0"/>
              </a:rPr>
              <a:t>: </a:t>
            </a:r>
            <a:r>
              <a:rPr lang="en-US" sz="2400" dirty="0">
                <a:latin typeface="SutonnyOMJ" panose="01010600010101010101" pitchFamily="2" charset="0"/>
                <a:cs typeface="SutonnyOMJ" panose="01010600010101010101" pitchFamily="2" charset="0"/>
              </a:rPr>
              <a:t/>
            </a:r>
            <a:br>
              <a:rPr lang="en-US" sz="2400" dirty="0">
                <a:latin typeface="SutonnyOMJ" panose="01010600010101010101" pitchFamily="2" charset="0"/>
                <a:cs typeface="SutonnyOMJ" panose="01010600010101010101" pitchFamily="2" charset="0"/>
              </a:rPr>
            </a:br>
            <a:r>
              <a:rPr lang="en-US" sz="2400" dirty="0" err="1">
                <a:latin typeface="SutonnyOMJ" panose="01010600010101010101" pitchFamily="2" charset="0"/>
                <a:cs typeface="SutonnyOMJ" panose="01010600010101010101" pitchFamily="2" charset="0"/>
              </a:rPr>
              <a:t>নিচের</a:t>
            </a:r>
            <a:r>
              <a:rPr lang="en-US" sz="2400" dirty="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সারণিতে</a:t>
            </a:r>
            <a:r>
              <a:rPr lang="en-US" sz="2400" dirty="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একটি</a:t>
            </a:r>
            <a:r>
              <a:rPr lang="en-US" sz="2400" dirty="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প্রতিষ্ঠানের</a:t>
            </a:r>
            <a:r>
              <a:rPr lang="en-US" sz="2400" dirty="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দুই</a:t>
            </a:r>
            <a:r>
              <a:rPr lang="en-US" sz="2400" dirty="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মাসের</a:t>
            </a:r>
            <a:r>
              <a:rPr lang="en-US" sz="2400" dirty="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কিছু</a:t>
            </a:r>
            <a:r>
              <a:rPr lang="en-US" sz="2400" dirty="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তথ্য</a:t>
            </a:r>
            <a:r>
              <a:rPr lang="en-US" sz="2400" dirty="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দেওয়া</a:t>
            </a:r>
            <a:r>
              <a:rPr lang="en-US" sz="2400" dirty="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হলো</a:t>
            </a:r>
            <a:r>
              <a:rPr lang="en-US" sz="2400" dirty="0">
                <a:latin typeface="SutonnyOMJ" panose="01010600010101010101" pitchFamily="2" charset="0"/>
                <a:cs typeface="SutonnyOMJ" panose="01010600010101010101" pitchFamily="2" charset="0"/>
              </a:rPr>
              <a:t>-</a:t>
            </a:r>
          </a:p>
          <a:p>
            <a:pPr marL="0" indent="0">
              <a:buNone/>
            </a:pPr>
            <a:endParaRPr lang="en-US" sz="2400" dirty="0" smtClean="0">
              <a:latin typeface="SutonnyOMJ" panose="01010600010101010101" pitchFamily="2" charset="0"/>
              <a:cs typeface="SutonnyOMJ" panose="01010600010101010101" pitchFamily="2" charset="0"/>
            </a:endParaRPr>
          </a:p>
          <a:p>
            <a:pPr marL="0" indent="0">
              <a:buNone/>
            </a:pPr>
            <a:endParaRPr lang="en-US" sz="2400" dirty="0">
              <a:latin typeface="SutonnyOMJ" panose="01010600010101010101" pitchFamily="2" charset="0"/>
              <a:cs typeface="SutonnyOMJ" panose="01010600010101010101" pitchFamily="2" charset="0"/>
            </a:endParaRPr>
          </a:p>
          <a:p>
            <a:pPr marL="0" indent="0">
              <a:buNone/>
            </a:pPr>
            <a:endParaRPr lang="en-US" sz="2400" dirty="0" smtClean="0">
              <a:latin typeface="SutonnyOMJ" panose="01010600010101010101" pitchFamily="2" charset="0"/>
              <a:cs typeface="SutonnyOMJ" panose="01010600010101010101" pitchFamily="2" charset="0"/>
            </a:endParaRPr>
          </a:p>
          <a:p>
            <a:pPr marL="0" indent="0">
              <a:buNone/>
            </a:pPr>
            <a:endParaRPr lang="en-US" sz="2400" dirty="0">
              <a:latin typeface="SutonnyOMJ" panose="01010600010101010101" pitchFamily="2" charset="0"/>
              <a:cs typeface="SutonnyOMJ" panose="01010600010101010101" pitchFamily="2" charset="0"/>
            </a:endParaRPr>
          </a:p>
          <a:p>
            <a:pPr marL="0" indent="0">
              <a:buNone/>
            </a:pPr>
            <a:endParaRPr lang="en-US" sz="2400" dirty="0" smtClean="0">
              <a:latin typeface="SutonnyOMJ" panose="01010600010101010101" pitchFamily="2" charset="0"/>
              <a:cs typeface="SutonnyOMJ" panose="01010600010101010101" pitchFamily="2" charset="0"/>
            </a:endParaRPr>
          </a:p>
          <a:p>
            <a:pPr marL="0" indent="0">
              <a:buNone/>
            </a:pPr>
            <a:endParaRPr lang="en-US" sz="2400" dirty="0">
              <a:latin typeface="SutonnyOMJ" panose="01010600010101010101" pitchFamily="2" charset="0"/>
              <a:cs typeface="SutonnyOMJ" panose="01010600010101010101" pitchFamily="2" charset="0"/>
            </a:endParaRPr>
          </a:p>
          <a:p>
            <a:pPr marL="0" indent="0">
              <a:buNone/>
            </a:pPr>
            <a:endParaRPr lang="en-US" sz="2400" dirty="0" smtClean="0">
              <a:latin typeface="SutonnyOMJ" panose="01010600010101010101" pitchFamily="2" charset="0"/>
              <a:cs typeface="SutonnyOMJ" panose="01010600010101010101" pitchFamily="2" charset="0"/>
            </a:endParaRPr>
          </a:p>
          <a:p>
            <a:pPr marL="0" indent="0">
              <a:buNone/>
            </a:pPr>
            <a:r>
              <a:rPr lang="en-US" sz="2400" dirty="0" smtClean="0">
                <a:latin typeface="SutonnyOMJ" panose="01010600010101010101" pitchFamily="2" charset="0"/>
                <a:cs typeface="SutonnyOMJ" panose="01010600010101010101" pitchFamily="2" charset="0"/>
              </a:rPr>
              <a:t>ক. </a:t>
            </a:r>
            <a:r>
              <a:rPr lang="en-US" sz="2400" dirty="0" err="1" smtClean="0">
                <a:latin typeface="SutonnyOMJ" panose="01010600010101010101" pitchFamily="2" charset="0"/>
                <a:cs typeface="SutonnyOMJ" panose="01010600010101010101" pitchFamily="2" charset="0"/>
              </a:rPr>
              <a:t>সময়গত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উপযোগ</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a:t>
            </a:r>
            <a:r>
              <a:rPr lang="en-US" sz="2400" dirty="0" smtClean="0">
                <a:latin typeface="SutonnyOMJ" panose="01010600010101010101" pitchFamily="2" charset="0"/>
                <a:cs typeface="SutonnyOMJ" panose="01010600010101010101" pitchFamily="2" charset="0"/>
              </a:rPr>
              <a:t>?</a:t>
            </a:r>
          </a:p>
          <a:p>
            <a:pPr marL="0" indent="0">
              <a:buNone/>
            </a:pPr>
            <a:r>
              <a:rPr lang="en-US" sz="2400" dirty="0" smtClean="0">
                <a:latin typeface="SutonnyOMJ" panose="01010600010101010101" pitchFamily="2" charset="0"/>
                <a:cs typeface="SutonnyOMJ" panose="01010600010101010101" pitchFamily="2" charset="0"/>
              </a:rPr>
              <a:t>খ. </a:t>
            </a:r>
            <a:r>
              <a:rPr lang="en-US" sz="2400" dirty="0" err="1" smtClean="0">
                <a:latin typeface="SutonnyOMJ" panose="01010600010101010101" pitchFamily="2" charset="0"/>
                <a:cs typeface="SutonnyOMJ" panose="01010600010101010101" pitchFamily="2" charset="0"/>
              </a:rPr>
              <a:t>উৎপাদন</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কীভাবে</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কর্মসংস্থানের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সুযোগ</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সৃষ্টি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ব্যাখ্যা</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a:t>
            </a:r>
            <a:r>
              <a:rPr lang="en-US" sz="2400" dirty="0" smtClean="0">
                <a:latin typeface="SutonnyOMJ" panose="01010600010101010101" pitchFamily="2" charset="0"/>
                <a:cs typeface="SutonnyOMJ" panose="01010600010101010101" pitchFamily="2" charset="0"/>
              </a:rPr>
              <a:t>।</a:t>
            </a:r>
          </a:p>
          <a:p>
            <a:pPr marL="0" indent="0">
              <a:buNone/>
            </a:pPr>
            <a:r>
              <a:rPr lang="en-US" sz="2400" dirty="0" smtClean="0">
                <a:latin typeface="SutonnyOMJ" panose="01010600010101010101" pitchFamily="2" charset="0"/>
                <a:cs typeface="SutonnyOMJ" panose="01010600010101010101" pitchFamily="2" charset="0"/>
              </a:rPr>
              <a:t>গ. </a:t>
            </a:r>
            <a:r>
              <a:rPr lang="en-US" sz="2400" dirty="0" err="1" smtClean="0">
                <a:latin typeface="SutonnyOMJ" panose="01010600010101010101" pitchFamily="2" charset="0"/>
                <a:cs typeface="SutonnyOMJ" panose="01010600010101010101" pitchFamily="2" charset="0"/>
              </a:rPr>
              <a:t>উদ্দীপকের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আলোকে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প্রথম</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মাসের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শ্রম</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নির্ণয়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a:t>
            </a:r>
            <a:r>
              <a:rPr lang="en-US" sz="2400" dirty="0" smtClean="0">
                <a:latin typeface="SutonnyOMJ" panose="01010600010101010101" pitchFamily="2" charset="0"/>
                <a:cs typeface="SutonnyOMJ" panose="01010600010101010101" pitchFamily="2" charset="0"/>
              </a:rPr>
              <a:t>।</a:t>
            </a:r>
          </a:p>
          <a:p>
            <a:pPr marL="0" indent="0">
              <a:buNone/>
            </a:pPr>
            <a:r>
              <a:rPr lang="en-US" sz="2400" dirty="0" smtClean="0">
                <a:latin typeface="SutonnyOMJ" panose="01010600010101010101" pitchFamily="2" charset="0"/>
                <a:cs typeface="SutonnyOMJ" panose="01010600010101010101" pitchFamily="2" charset="0"/>
              </a:rPr>
              <a:t>ঘ. ১ম ও ২য় </a:t>
            </a:r>
            <a:r>
              <a:rPr lang="en-US" sz="2400" dirty="0" err="1" smtClean="0">
                <a:latin typeface="SutonnyOMJ" panose="01010600010101010101" pitchFamily="2" charset="0"/>
                <a:cs typeface="SutonnyOMJ" panose="01010600010101010101" pitchFamily="2" charset="0"/>
              </a:rPr>
              <a:t>মাসের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ভিত্তিতে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উদ্দীপকের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প্রতিষ্ঠানটির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অগ্রগতি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মূল্যায়ন</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a:t>
            </a:r>
            <a:r>
              <a:rPr lang="en-US" sz="2400" dirty="0" smtClean="0">
                <a:latin typeface="SutonnyOMJ" panose="01010600010101010101" pitchFamily="2" charset="0"/>
                <a:cs typeface="SutonnyOMJ" panose="01010600010101010101" pitchFamily="2" charset="0"/>
              </a:rPr>
              <a:t>।</a:t>
            </a:r>
            <a:endParaRPr lang="en-US" sz="2400" dirty="0">
              <a:latin typeface="SutonnyOMJ" panose="01010600010101010101" pitchFamily="2" charset="0"/>
              <a:cs typeface="SutonnyOMJ" panose="01010600010101010101"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11398412"/>
              </p:ext>
            </p:extLst>
          </p:nvPr>
        </p:nvGraphicFramePr>
        <p:xfrm>
          <a:off x="1200728" y="909672"/>
          <a:ext cx="8127999" cy="2743200"/>
        </p:xfrm>
        <a:graphic>
          <a:graphicData uri="http://schemas.openxmlformats.org/drawingml/2006/table">
            <a:tbl>
              <a:tblPr firstRow="1" bandRow="1">
                <a:tableStyleId>{2D5ABB26-0587-4C30-8999-92F81FD0307C}</a:tableStyleId>
              </a:tblPr>
              <a:tblGrid>
                <a:gridCol w="3050639"/>
                <a:gridCol w="2368027"/>
                <a:gridCol w="2709333"/>
              </a:tblGrid>
              <a:tr h="370840">
                <a:tc>
                  <a:txBody>
                    <a:bodyPr/>
                    <a:lstStyle/>
                    <a:p>
                      <a:pPr algn="ctr"/>
                      <a:r>
                        <a:rPr lang="en-US" sz="2400" dirty="0" err="1" smtClean="0">
                          <a:latin typeface="SutonnyOMJ" panose="01010600010101010101" pitchFamily="2" charset="0"/>
                          <a:cs typeface="SutonnyOMJ" panose="01010600010101010101" pitchFamily="2" charset="0"/>
                        </a:rPr>
                        <a:t>বিবরণ</a:t>
                      </a:r>
                      <a:endParaRPr lang="en-US" sz="2400"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err="1" smtClean="0">
                          <a:latin typeface="SutonnyOMJ" panose="01010600010101010101" pitchFamily="2" charset="0"/>
                          <a:cs typeface="SutonnyOMJ" panose="01010600010101010101" pitchFamily="2" charset="0"/>
                        </a:rPr>
                        <a:t>প্রথম</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মাস</a:t>
                      </a:r>
                      <a:endParaRPr lang="en-US" sz="2400"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smtClean="0">
                          <a:latin typeface="SutonnyOMJ" panose="01010600010101010101" pitchFamily="2" charset="0"/>
                          <a:cs typeface="SutonnyOMJ" panose="01010600010101010101" pitchFamily="2" charset="0"/>
                        </a:rPr>
                        <a:t>দ্বিতীয়</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মাস</a:t>
                      </a:r>
                      <a:endParaRPr lang="en-US" sz="2400"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sz="2400" dirty="0" err="1" smtClean="0">
                          <a:latin typeface="SutonnyOMJ" panose="01010600010101010101" pitchFamily="2" charset="0"/>
                          <a:cs typeface="SutonnyOMJ" panose="01010600010101010101" pitchFamily="2" charset="0"/>
                        </a:rPr>
                        <a:t>উৎপাদনের</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পরিমাণ</a:t>
                      </a:r>
                      <a:endParaRPr lang="en-US" sz="2400"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SutonnyOMJ" panose="01010600010101010101" pitchFamily="2" charset="0"/>
                          <a:cs typeface="SutonnyOMJ" panose="01010600010101010101" pitchFamily="2" charset="0"/>
                        </a:rPr>
                        <a:t>৮০০০ </a:t>
                      </a:r>
                      <a:r>
                        <a:rPr lang="en-US" sz="2400" dirty="0" err="1" smtClean="0">
                          <a:latin typeface="SutonnyOMJ" panose="01010600010101010101" pitchFamily="2" charset="0"/>
                          <a:cs typeface="SutonnyOMJ" panose="01010600010101010101" pitchFamily="2" charset="0"/>
                        </a:rPr>
                        <a:t>একক</a:t>
                      </a:r>
                      <a:endParaRPr lang="en-US" sz="2400"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SutonnyOMJ" panose="01010600010101010101" pitchFamily="2" charset="0"/>
                          <a:cs typeface="SutonnyOMJ" panose="01010600010101010101" pitchFamily="2" charset="0"/>
                        </a:rPr>
                        <a:t>৯০০০ </a:t>
                      </a:r>
                      <a:r>
                        <a:rPr lang="en-US" sz="2400" dirty="0" err="1" smtClean="0">
                          <a:latin typeface="SutonnyOMJ" panose="01010600010101010101" pitchFamily="2" charset="0"/>
                          <a:cs typeface="SutonnyOMJ" panose="01010600010101010101" pitchFamily="2" charset="0"/>
                        </a:rPr>
                        <a:t>একক</a:t>
                      </a:r>
                      <a:endParaRPr lang="en-US" sz="2400"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sz="2400" dirty="0" err="1" smtClean="0">
                          <a:latin typeface="SutonnyOMJ" panose="01010600010101010101" pitchFamily="2" charset="0"/>
                          <a:cs typeface="SutonnyOMJ" panose="01010600010101010101" pitchFamily="2" charset="0"/>
                        </a:rPr>
                        <a:t>বিক্রয়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মূল্য</a:t>
                      </a:r>
                      <a:r>
                        <a:rPr lang="en-US" sz="2400" dirty="0" smtClean="0">
                          <a:latin typeface="SutonnyOMJ" panose="01010600010101010101" pitchFamily="2" charset="0"/>
                          <a:cs typeface="SutonnyOMJ" panose="01010600010101010101" pitchFamily="2" charset="0"/>
                        </a:rPr>
                        <a:t> ( </a:t>
                      </a:r>
                      <a:r>
                        <a:rPr lang="en-US" sz="2400" dirty="0" err="1" smtClean="0">
                          <a:latin typeface="SutonnyOMJ" panose="01010600010101010101" pitchFamily="2" charset="0"/>
                          <a:cs typeface="SutonnyOMJ" panose="01010600010101010101" pitchFamily="2" charset="0"/>
                        </a:rPr>
                        <a:t>একক</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প্রতি</a:t>
                      </a:r>
                      <a:r>
                        <a:rPr lang="en-US" sz="2400" baseline="0" dirty="0" smtClean="0">
                          <a:latin typeface="SutonnyOMJ" panose="01010600010101010101" pitchFamily="2" charset="0"/>
                          <a:cs typeface="SutonnyOMJ" panose="01010600010101010101" pitchFamily="2" charset="0"/>
                        </a:rPr>
                        <a:t>)</a:t>
                      </a:r>
                      <a:endParaRPr lang="en-US" sz="2400"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SutonnyOMJ" panose="01010600010101010101" pitchFamily="2" charset="0"/>
                          <a:cs typeface="SutonnyOMJ" panose="01010600010101010101" pitchFamily="2" charset="0"/>
                        </a:rPr>
                        <a:t>৩০ </a:t>
                      </a:r>
                      <a:r>
                        <a:rPr lang="en-US" sz="240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SutonnyOMJ" panose="01010600010101010101" pitchFamily="2" charset="0"/>
                          <a:cs typeface="SutonnyOMJ" panose="01010600010101010101" pitchFamily="2" charset="0"/>
                        </a:rPr>
                        <a:t>৪০ </a:t>
                      </a:r>
                      <a:r>
                        <a:rPr lang="en-US" sz="240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sz="2400" dirty="0" err="1" smtClean="0">
                          <a:latin typeface="SutonnyOMJ" panose="01010600010101010101" pitchFamily="2" charset="0"/>
                          <a:cs typeface="SutonnyOMJ" panose="01010600010101010101" pitchFamily="2" charset="0"/>
                        </a:rPr>
                        <a:t>কাঁচামালের</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ব্যয়</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একক</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প্রতি</a:t>
                      </a:r>
                      <a:r>
                        <a:rPr lang="en-US" sz="2400" baseline="0" dirty="0" smtClean="0">
                          <a:latin typeface="SutonnyOMJ" panose="01010600010101010101" pitchFamily="2" charset="0"/>
                          <a:cs typeface="SutonnyOMJ" panose="01010600010101010101" pitchFamily="2" charset="0"/>
                        </a:rPr>
                        <a:t>)</a:t>
                      </a:r>
                      <a:endParaRPr lang="en-US" sz="2400"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SutonnyOMJ" panose="01010600010101010101" pitchFamily="2" charset="0"/>
                          <a:cs typeface="SutonnyOMJ" panose="01010600010101010101" pitchFamily="2" charset="0"/>
                        </a:rPr>
                        <a:t>৮ </a:t>
                      </a:r>
                      <a:r>
                        <a:rPr lang="en-US" sz="240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SutonnyOMJ" panose="01010600010101010101" pitchFamily="2" charset="0"/>
                          <a:cs typeface="SutonnyOMJ" panose="01010600010101010101" pitchFamily="2" charset="0"/>
                        </a:rPr>
                        <a:t>৭ </a:t>
                      </a:r>
                      <a:r>
                        <a:rPr lang="en-US" sz="240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sz="2400" dirty="0" err="1" smtClean="0">
                          <a:latin typeface="SutonnyOMJ" panose="01010600010101010101" pitchFamily="2" charset="0"/>
                          <a:cs typeface="SutonnyOMJ" panose="01010600010101010101" pitchFamily="2" charset="0"/>
                        </a:rPr>
                        <a:t>শ্রম</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বাবদ</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ব্যয়</a:t>
                      </a:r>
                      <a:r>
                        <a:rPr lang="en-US" sz="2400" dirty="0" smtClean="0">
                          <a:latin typeface="SutonnyOMJ" panose="01010600010101010101" pitchFamily="2" charset="0"/>
                          <a:cs typeface="SutonnyOMJ" panose="01010600010101010101" pitchFamily="2" charset="0"/>
                        </a:rPr>
                        <a:t> ( </a:t>
                      </a:r>
                      <a:r>
                        <a:rPr lang="en-US" sz="2400" dirty="0" err="1" smtClean="0">
                          <a:latin typeface="SutonnyOMJ" panose="01010600010101010101" pitchFamily="2" charset="0"/>
                          <a:cs typeface="SutonnyOMJ" panose="01010600010101010101" pitchFamily="2" charset="0"/>
                        </a:rPr>
                        <a:t>একক</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প্রতি</a:t>
                      </a:r>
                      <a:r>
                        <a:rPr lang="en-US" sz="2400" baseline="0" dirty="0" smtClean="0">
                          <a:latin typeface="SutonnyOMJ" panose="01010600010101010101" pitchFamily="2" charset="0"/>
                          <a:cs typeface="SutonnyOMJ" panose="01010600010101010101" pitchFamily="2" charset="0"/>
                        </a:rPr>
                        <a:t>)</a:t>
                      </a:r>
                      <a:endParaRPr lang="en-US" sz="2400"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SutonnyOMJ" panose="01010600010101010101" pitchFamily="2" charset="0"/>
                          <a:cs typeface="SutonnyOMJ" panose="01010600010101010101" pitchFamily="2" charset="0"/>
                        </a:rPr>
                        <a:t>১০ </a:t>
                      </a:r>
                      <a:r>
                        <a:rPr lang="en-US" sz="240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SutonnyOMJ" panose="01010600010101010101" pitchFamily="2" charset="0"/>
                          <a:cs typeface="SutonnyOMJ" panose="01010600010101010101" pitchFamily="2" charset="0"/>
                        </a:rPr>
                        <a:t>১২ </a:t>
                      </a:r>
                      <a:r>
                        <a:rPr lang="en-US" sz="240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sz="2400" dirty="0" err="1" smtClean="0">
                          <a:latin typeface="SutonnyOMJ" panose="01010600010101010101" pitchFamily="2" charset="0"/>
                          <a:cs typeface="SutonnyOMJ" panose="01010600010101010101" pitchFamily="2" charset="0"/>
                        </a:rPr>
                        <a:t>অন্যান্য</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ব্যয়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a:t>
                      </a:r>
                      <a:endParaRPr lang="en-US" sz="2400"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SutonnyOMJ" panose="01010600010101010101" pitchFamily="2" charset="0"/>
                          <a:cs typeface="SutonnyOMJ" panose="01010600010101010101" pitchFamily="2" charset="0"/>
                        </a:rPr>
                        <a:t>১০,০০০ </a:t>
                      </a:r>
                      <a:r>
                        <a:rPr lang="en-US" sz="240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SutonnyOMJ" panose="01010600010101010101" pitchFamily="2" charset="0"/>
                          <a:cs typeface="SutonnyOMJ" panose="01010600010101010101" pitchFamily="2" charset="0"/>
                        </a:rPr>
                        <a:t>১১,০০০ </a:t>
                      </a:r>
                      <a:r>
                        <a:rPr lang="en-US" sz="240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858460321"/>
      </p:ext>
    </p:extLst>
  </p:cSld>
  <p:clrMapOvr>
    <a:masterClrMapping/>
  </p:clrMapOvr>
  <mc:AlternateContent xmlns:mc="http://schemas.openxmlformats.org/markup-compatibility/2006">
    <mc:Choice xmlns:p14="http://schemas.microsoft.com/office/powerpoint/2010/main" Requires="p14">
      <p:transition spd="slow" p14:dur="1500" advTm="41141">
        <p14:window dir="vert"/>
      </p:transition>
    </mc:Choice>
    <mc:Fallback>
      <p:transition spd="slow" advTm="4114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p:cTn id="2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p:cTn id="2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p:cTn id="35"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p:cTn id="41"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a:solidFill>
                <a:schemeClr val="accent6">
                  <a:lumMod val="60000"/>
                  <a:lumOff val="40000"/>
                </a:schemeClr>
              </a:solidFill>
            </p:spPr>
            <p:txBody>
              <a:bodyPr>
                <a:normAutofit/>
              </a:bodyPr>
              <a:lstStyle/>
              <a:p>
                <a:r>
                  <a:rPr lang="en-US" sz="2800" dirty="0" smtClean="0">
                    <a:latin typeface="SutonnyOMJ" panose="01010600010101010101" pitchFamily="2" charset="0"/>
                    <a:cs typeface="SutonnyOMJ" panose="01010600010101010101" pitchFamily="2" charset="0"/>
                  </a:rPr>
                  <a:t>সৃজনশীল</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প্রশ্নের</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সমাধান</a:t>
                </a:r>
                <a:r>
                  <a:rPr lang="en-US" sz="2800" dirty="0" smtClean="0">
                    <a:latin typeface="SutonnyOMJ" panose="01010600010101010101" pitchFamily="2" charset="0"/>
                    <a:cs typeface="SutonnyOMJ" panose="01010600010101010101" pitchFamily="2" charset="0"/>
                  </a:rPr>
                  <a:t>: </a:t>
                </a:r>
                <a:endParaRPr lang="en-US" sz="2400" dirty="0" smtClean="0">
                  <a:latin typeface="SutonnyOMJ" panose="01010600010101010101" pitchFamily="2" charset="0"/>
                  <a:cs typeface="SutonnyOMJ" panose="01010600010101010101" pitchFamily="2" charset="0"/>
                </a:endParaRPr>
              </a:p>
              <a:p>
                <a:pPr marL="0" indent="0">
                  <a:buNone/>
                </a:pPr>
                <a:r>
                  <a:rPr lang="en-US" sz="2400" dirty="0" smtClean="0">
                    <a:latin typeface="SutonnyOMJ" panose="01010600010101010101" pitchFamily="2" charset="0"/>
                    <a:cs typeface="SutonnyOMJ" panose="01010600010101010101" pitchFamily="2" charset="0"/>
                  </a:rPr>
                  <a:t>ক. </a:t>
                </a:r>
                <a:r>
                  <a:rPr lang="en-US" sz="2400" dirty="0" err="1" smtClean="0">
                    <a:latin typeface="SutonnyOMJ" panose="01010600010101010101" pitchFamily="2" charset="0"/>
                    <a:cs typeface="SutonnyOMJ" panose="01010600010101010101" pitchFamily="2" charset="0"/>
                  </a:rPr>
                  <a:t>এক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সময়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পণ্য</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অন্য</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সময়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পর্যন্ত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সংরক্ষণ</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মানুষের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অভাব</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পূরণের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ক্ষমতাকে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সময়গত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উপযোগ</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বলে</a:t>
                </a:r>
                <a:r>
                  <a:rPr lang="en-US" sz="2400" dirty="0" smtClean="0">
                    <a:latin typeface="SutonnyOMJ" panose="01010600010101010101" pitchFamily="2" charset="0"/>
                    <a:cs typeface="SutonnyOMJ" panose="01010600010101010101" pitchFamily="2" charset="0"/>
                  </a:rPr>
                  <a:t>।</a:t>
                </a:r>
              </a:p>
              <a:p>
                <a:pPr marL="0" indent="0">
                  <a:buNone/>
                </a:pPr>
                <a:r>
                  <a:rPr lang="en-US" sz="2400" dirty="0" smtClean="0">
                    <a:latin typeface="SutonnyOMJ" panose="01010600010101010101" pitchFamily="2" charset="0"/>
                    <a:cs typeface="SutonnyOMJ" panose="01010600010101010101" pitchFamily="2" charset="0"/>
                  </a:rPr>
                  <a:t>খ. </a:t>
                </a:r>
                <a:r>
                  <a:rPr lang="en-US" sz="2400" dirty="0" err="1" smtClean="0">
                    <a:latin typeface="SutonnyOMJ" panose="01010600010101010101" pitchFamily="2" charset="0"/>
                    <a:cs typeface="SutonnyOMJ" panose="01010600010101010101" pitchFamily="2" charset="0"/>
                  </a:rPr>
                  <a:t>মানুষের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জ্ঞান</a:t>
                </a:r>
                <a:r>
                  <a:rPr lang="en-US" sz="2400" dirty="0" smtClean="0">
                    <a:latin typeface="SutonnyOMJ" panose="01010600010101010101" pitchFamily="2" charset="0"/>
                    <a:cs typeface="SutonnyOMJ" panose="01010600010101010101" pitchFamily="2" charset="0"/>
                  </a:rPr>
                  <a:t> ও </a:t>
                </a:r>
                <a:r>
                  <a:rPr lang="en-US" sz="2400" dirty="0" err="1" smtClean="0">
                    <a:latin typeface="SutonnyOMJ" panose="01010600010101010101" pitchFamily="2" charset="0"/>
                    <a:cs typeface="SutonnyOMJ" panose="01010600010101010101" pitchFamily="2" charset="0"/>
                  </a:rPr>
                  <a:t>বুদ্ধিমত্তা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দিয়ে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প্রাকৃতিক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সম্পদের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সাহায্যে</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উপযোগ</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সৃষ্টি</a:t>
                </a:r>
                <a:r>
                  <a:rPr lang="en-US" sz="2400" dirty="0" smtClean="0">
                    <a:latin typeface="SutonnyOMJ" panose="01010600010101010101" pitchFamily="2" charset="0"/>
                    <a:cs typeface="SutonnyOMJ" panose="01010600010101010101" pitchFamily="2" charset="0"/>
                  </a:rPr>
                  <a:t> ও </a:t>
                </a:r>
                <a:r>
                  <a:rPr lang="en-US" sz="2400" dirty="0" err="1" smtClean="0">
                    <a:latin typeface="SutonnyOMJ" panose="01010600010101010101" pitchFamily="2" charset="0"/>
                    <a:cs typeface="SutonnyOMJ" panose="01010600010101010101" pitchFamily="2" charset="0"/>
                  </a:rPr>
                  <a:t>পণ্য</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তৈরি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বলে</a:t>
                </a:r>
                <a:r>
                  <a:rPr lang="en-US" sz="2400" dirty="0" smtClean="0">
                    <a:latin typeface="SutonnyOMJ" panose="01010600010101010101" pitchFamily="2" charset="0"/>
                    <a:cs typeface="SutonnyOMJ" panose="01010600010101010101" pitchFamily="2" charset="0"/>
                  </a:rPr>
                  <a:t>। </a:t>
                </a:r>
              </a:p>
              <a:p>
                <a:pPr marL="0" indent="0">
                  <a:buNone/>
                </a:pPr>
                <a:r>
                  <a:rPr lang="en-US" sz="2400" dirty="0" err="1" smtClean="0">
                    <a:latin typeface="SutonnyOMJ" panose="01010600010101010101" pitchFamily="2" charset="0"/>
                    <a:cs typeface="SutonnyOMJ" panose="01010600010101010101" pitchFamily="2" charset="0"/>
                  </a:rPr>
                  <a:t>উৎপাদনের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উপকরণ</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সমুহ</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সংগ্রহ</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সংরক্ষণ</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ব্যবহার</a:t>
                </a:r>
                <a:r>
                  <a:rPr lang="en-US" sz="2400" dirty="0" smtClean="0">
                    <a:latin typeface="SutonnyOMJ" panose="01010600010101010101" pitchFamily="2" charset="0"/>
                    <a:cs typeface="SutonnyOMJ" panose="01010600010101010101" pitchFamily="2" charset="0"/>
                  </a:rPr>
                  <a:t> ও </a:t>
                </a:r>
                <a:r>
                  <a:rPr lang="en-US" sz="2400" dirty="0" err="1" smtClean="0">
                    <a:latin typeface="SutonnyOMJ" panose="01010600010101010101" pitchFamily="2" charset="0"/>
                    <a:cs typeface="SutonnyOMJ" panose="01010600010101010101" pitchFamily="2" charset="0"/>
                  </a:rPr>
                  <a:t>চুড়ান্ত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পণ্য</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সাথে</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অনেক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মানুষ</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জড়িত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থাকে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কার্যাবলির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প্রতিটি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পর্যায়ে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এসব</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মানুষের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কর্মসংস্থান</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সৃষ্টি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হয়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এটি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দেশে</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নতুন</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নতুন</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কলকারখানা</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প্রতিষ্ঠিত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হয়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এর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মাধ্যমে</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মানুষ</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তার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জীবিকা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অর্জনের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পথ</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খুঁজে</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এভাবেই</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কর্মসংস্থানের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সুযোগ</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সৃষ্টি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a:t>
                </a:r>
                <a:r>
                  <a:rPr lang="en-US" sz="2400" dirty="0" smtClean="0">
                    <a:latin typeface="SutonnyOMJ" panose="01010600010101010101" pitchFamily="2" charset="0"/>
                    <a:cs typeface="SutonnyOMJ" panose="01010600010101010101" pitchFamily="2" charset="0"/>
                  </a:rPr>
                  <a:t>।</a:t>
                </a:r>
              </a:p>
              <a:p>
                <a:pPr marL="0" indent="0">
                  <a:buNone/>
                </a:pPr>
                <a:r>
                  <a:rPr lang="en-US" sz="2400" dirty="0" smtClean="0">
                    <a:latin typeface="SutonnyOMJ" panose="01010600010101010101" pitchFamily="2" charset="0"/>
                    <a:cs typeface="SutonnyOMJ" panose="01010600010101010101" pitchFamily="2" charset="0"/>
                  </a:rPr>
                  <a:t>গ.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আর্থিক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মূল্য</a:t>
                </a:r>
                <a:r>
                  <a:rPr lang="en-US" sz="2400" dirty="0" smtClean="0">
                    <a:latin typeface="SutonnyOMJ" panose="01010600010101010101" pitchFamily="2" charset="0"/>
                    <a:cs typeface="SutonnyOMJ" panose="01010600010101010101" pitchFamily="2" charset="0"/>
                  </a:rPr>
                  <a:t> ও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শ্রম</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ব্যয়ের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পরিমাণের</a:t>
                </a:r>
                <a:r>
                  <a:rPr lang="en-US" sz="2400" dirty="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অনুপাতকে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শ্রমের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বলে</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পরিমাণ</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শ্রম</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ব্যয়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পরিমাণ</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সম্ভব</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তার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ওপর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শ্রমের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নির্ভর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উদ্দীপকের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প্রতিষ্ঠানটির</a:t>
                </a:r>
                <a:r>
                  <a:rPr lang="en-US" sz="2400" dirty="0" smtClean="0">
                    <a:latin typeface="SutonnyOMJ" panose="01010600010101010101" pitchFamily="2" charset="0"/>
                    <a:cs typeface="SutonnyOMJ" panose="01010600010101010101" pitchFamily="2" charset="0"/>
                  </a:rPr>
                  <a:t> ১ম </a:t>
                </a:r>
                <a:r>
                  <a:rPr lang="en-US" sz="2400" dirty="0" err="1" smtClean="0">
                    <a:latin typeface="SutonnyOMJ" panose="01010600010101010101" pitchFamily="2" charset="0"/>
                    <a:cs typeface="SutonnyOMJ" panose="01010600010101010101" pitchFamily="2" charset="0"/>
                  </a:rPr>
                  <a:t>মাসে</a:t>
                </a:r>
                <a:r>
                  <a:rPr lang="en-US" sz="2400" dirty="0" smtClean="0">
                    <a:latin typeface="SutonnyOMJ" panose="01010600010101010101" pitchFamily="2" charset="0"/>
                    <a:cs typeface="SutonnyOMJ" panose="01010600010101010101" pitchFamily="2" charset="0"/>
                  </a:rPr>
                  <a:t>,</a:t>
                </a:r>
              </a:p>
              <a:p>
                <a:pPr marL="0" indent="0">
                  <a:buNone/>
                </a:pP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পরিমাণ</a:t>
                </a:r>
                <a:r>
                  <a:rPr lang="en-US" sz="2400" dirty="0" smtClean="0">
                    <a:latin typeface="SutonnyOMJ" panose="01010600010101010101" pitchFamily="2" charset="0"/>
                    <a:cs typeface="SutonnyOMJ" panose="01010600010101010101" pitchFamily="2" charset="0"/>
                  </a:rPr>
                  <a:t> = (৮০০০ </a:t>
                </a:r>
                <a:r>
                  <a:rPr lang="en-US" sz="2400" dirty="0" err="1" smtClean="0">
                    <a:latin typeface="SutonnyOMJ" panose="01010600010101010101" pitchFamily="2" charset="0"/>
                    <a:cs typeface="SutonnyOMJ" panose="01010600010101010101" pitchFamily="2" charset="0"/>
                  </a:rPr>
                  <a:t>একক</a:t>
                </a:r>
                <a:r>
                  <a:rPr lang="en-US" sz="2400" dirty="0" smtClean="0">
                    <a:latin typeface="SutonnyOMJ" panose="01010600010101010101" pitchFamily="2" charset="0"/>
                    <a:cs typeface="SutonnyOMJ" panose="01010600010101010101" pitchFamily="2" charset="0"/>
                  </a:rPr>
                  <a:t> </a:t>
                </a:r>
                <a:r>
                  <a:rPr lang="en-US" sz="2400" dirty="0" smtClean="0">
                    <a:latin typeface="Times New Roman" panose="02020603050405020304" pitchFamily="18" charset="0"/>
                    <a:cs typeface="Times New Roman" panose="02020603050405020304" pitchFamily="18" charset="0"/>
                  </a:rPr>
                  <a:t>× </a:t>
                </a:r>
                <a:r>
                  <a:rPr lang="en-US" sz="2400" dirty="0" smtClean="0">
                    <a:latin typeface="SutonnyOMJ" panose="01010600010101010101" pitchFamily="2" charset="0"/>
                    <a:cs typeface="SutonnyOMJ" panose="01010600010101010101" pitchFamily="2" charset="0"/>
                  </a:rPr>
                  <a:t>৩০ </a:t>
                </a:r>
                <a:r>
                  <a:rPr lang="en-US" sz="2400" dirty="0" err="1" smtClean="0">
                    <a:latin typeface="SutonnyOMJ" panose="01010600010101010101" pitchFamily="2" charset="0"/>
                    <a:cs typeface="SutonnyOMJ" panose="01010600010101010101" pitchFamily="2" charset="0"/>
                  </a:rPr>
                  <a:t>টাকা</a:t>
                </a:r>
                <a:r>
                  <a:rPr lang="en-US" sz="2400" dirty="0" smtClean="0">
                    <a:latin typeface="SutonnyOMJ" panose="01010600010101010101" pitchFamily="2" charset="0"/>
                    <a:cs typeface="SutonnyOMJ" panose="01010600010101010101" pitchFamily="2" charset="0"/>
                  </a:rPr>
                  <a:t>)	 = ২, ৪০,০০০ </a:t>
                </a:r>
                <a:r>
                  <a:rPr lang="en-US" sz="2400" dirty="0" err="1" smtClean="0">
                    <a:latin typeface="SutonnyOMJ" panose="01010600010101010101" pitchFamily="2" charset="0"/>
                    <a:cs typeface="SutonnyOMJ" panose="01010600010101010101" pitchFamily="2" charset="0"/>
                  </a:rPr>
                  <a:t>টাকা</a:t>
                </a:r>
                <a:endParaRPr lang="en-US" sz="2400" dirty="0" smtClean="0">
                  <a:latin typeface="SutonnyOMJ" panose="01010600010101010101" pitchFamily="2" charset="0"/>
                  <a:cs typeface="SutonnyOMJ" panose="01010600010101010101" pitchFamily="2" charset="0"/>
                </a:endParaRPr>
              </a:p>
              <a:p>
                <a:pPr marL="0" indent="0">
                  <a:buNone/>
                </a:pP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শ্রম</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বাবদ</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ব্যয়</a:t>
                </a:r>
                <a:r>
                  <a:rPr lang="en-US" sz="2400" dirty="0" smtClean="0">
                    <a:latin typeface="SutonnyOMJ" panose="01010600010101010101" pitchFamily="2" charset="0"/>
                    <a:cs typeface="SutonnyOMJ" panose="01010600010101010101" pitchFamily="2" charset="0"/>
                  </a:rPr>
                  <a:t>  = (৮০০০ </a:t>
                </a:r>
                <a:r>
                  <a:rPr lang="en-US" sz="2400" dirty="0" err="1">
                    <a:latin typeface="SutonnyOMJ" panose="01010600010101010101" pitchFamily="2" charset="0"/>
                    <a:cs typeface="SutonnyOMJ" panose="01010600010101010101" pitchFamily="2" charset="0"/>
                  </a:rPr>
                  <a:t>একক</a:t>
                </a:r>
                <a:r>
                  <a:rPr lang="en-US" sz="2400" dirty="0">
                    <a:latin typeface="SutonnyOMJ" panose="01010600010101010101" pitchFamily="2" charset="0"/>
                    <a:cs typeface="SutonnyOMJ" panose="01010600010101010101" pitchFamily="2" charset="0"/>
                  </a:rPr>
                  <a:t> </a:t>
                </a:r>
                <a:r>
                  <a:rPr lang="en-US" sz="2400" dirty="0">
                    <a:latin typeface="Times New Roman" panose="02020603050405020304" pitchFamily="18" charset="0"/>
                    <a:cs typeface="Times New Roman" panose="02020603050405020304" pitchFamily="18" charset="0"/>
                  </a:rPr>
                  <a:t>× </a:t>
                </a:r>
                <a:r>
                  <a:rPr lang="en-US" sz="2400" dirty="0" smtClean="0">
                    <a:latin typeface="SutonnyOMJ" panose="01010600010101010101" pitchFamily="2" charset="0"/>
                    <a:cs typeface="SutonnyOMJ" panose="01010600010101010101" pitchFamily="2" charset="0"/>
                  </a:rPr>
                  <a:t>১০ </a:t>
                </a:r>
                <a:r>
                  <a:rPr lang="en-US" sz="2400" dirty="0" err="1" smtClean="0">
                    <a:latin typeface="SutonnyOMJ" panose="01010600010101010101" pitchFamily="2" charset="0"/>
                    <a:cs typeface="SutonnyOMJ" panose="01010600010101010101" pitchFamily="2" charset="0"/>
                  </a:rPr>
                  <a:t>টাকা</a:t>
                </a:r>
                <a:r>
                  <a:rPr lang="en-US" sz="2400" dirty="0" smtClean="0">
                    <a:latin typeface="SutonnyOMJ" panose="01010600010101010101" pitchFamily="2" charset="0"/>
                    <a:cs typeface="SutonnyOMJ" panose="01010600010101010101" pitchFamily="2" charset="0"/>
                  </a:rPr>
                  <a:t>)	 = ৮০,০০০ </a:t>
                </a:r>
                <a:r>
                  <a:rPr lang="en-US" sz="2400" dirty="0" err="1" smtClean="0">
                    <a:latin typeface="SutonnyOMJ" panose="01010600010101010101" pitchFamily="2" charset="0"/>
                    <a:cs typeface="SutonnyOMJ" panose="01010600010101010101" pitchFamily="2" charset="0"/>
                  </a:rPr>
                  <a:t>টাকা</a:t>
                </a:r>
                <a:endParaRPr lang="en-US" sz="2400" dirty="0" smtClean="0">
                  <a:latin typeface="SutonnyOMJ" panose="01010600010101010101" pitchFamily="2" charset="0"/>
                  <a:cs typeface="SutonnyOMJ" panose="01010600010101010101" pitchFamily="2" charset="0"/>
                </a:endParaRPr>
              </a:p>
              <a:p>
                <a:pPr marL="0" indent="0">
                  <a:buNone/>
                </a:pPr>
                <a:r>
                  <a:rPr lang="en-US" sz="2400" dirty="0" err="1" smtClean="0">
                    <a:latin typeface="SutonnyOMJ" panose="01010600010101010101" pitchFamily="2" charset="0"/>
                    <a:cs typeface="SutonnyOMJ" panose="01010600010101010101" pitchFamily="2" charset="0"/>
                  </a:rPr>
                  <a:t>অতএব</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প্রতিষ্ঠানটির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শ্রমের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 </a:t>
                </a:r>
                <a14:m>
                  <m:oMath xmlns:m="http://schemas.openxmlformats.org/officeDocument/2006/math">
                    <m:f>
                      <m:fPr>
                        <m:ctrlPr>
                          <a:rPr lang="en-US" sz="2400" i="1" smtClean="0">
                            <a:latin typeface="Cambria Math" panose="02040503050406030204" pitchFamily="18" charset="0"/>
                            <a:cs typeface="SutonnyOMJ" panose="01010600010101010101" pitchFamily="2" charset="0"/>
                          </a:rPr>
                        </m:ctrlPr>
                      </m:fPr>
                      <m:num>
                        <m:r>
                          <a:rPr lang="en-US" sz="2400" b="0" i="1" smtClean="0">
                            <a:latin typeface="Cambria Math" panose="02040503050406030204" pitchFamily="18" charset="0"/>
                            <a:cs typeface="SutonnyOMJ" panose="01010600010101010101" pitchFamily="2" charset="0"/>
                          </a:rPr>
                          <m:t>মোট</m:t>
                        </m:r>
                        <m:r>
                          <a:rPr lang="en-US" sz="2400" b="0" i="1" smtClean="0">
                            <a:latin typeface="Cambria Math" panose="02040503050406030204" pitchFamily="18" charset="0"/>
                            <a:cs typeface="SutonnyOMJ" panose="01010600010101010101" pitchFamily="2" charset="0"/>
                          </a:rPr>
                          <m:t> </m:t>
                        </m:r>
                        <m:r>
                          <a:rPr lang="en-US" sz="2400" b="0" i="1" smtClean="0">
                            <a:latin typeface="Cambria Math" panose="02040503050406030204" pitchFamily="18" charset="0"/>
                            <a:cs typeface="SutonnyOMJ" panose="01010600010101010101" pitchFamily="2" charset="0"/>
                          </a:rPr>
                          <m:t>উৎপাদনের</m:t>
                        </m:r>
                        <m:r>
                          <a:rPr lang="en-US" sz="2400" b="0" i="1" smtClean="0">
                            <a:latin typeface="Cambria Math" panose="02040503050406030204" pitchFamily="18" charset="0"/>
                            <a:cs typeface="SutonnyOMJ" panose="01010600010101010101" pitchFamily="2" charset="0"/>
                          </a:rPr>
                          <m:t> </m:t>
                        </m:r>
                        <m:r>
                          <a:rPr lang="en-US" sz="2400" b="0" i="1" smtClean="0">
                            <a:latin typeface="Cambria Math" panose="02040503050406030204" pitchFamily="18" charset="0"/>
                            <a:cs typeface="SutonnyOMJ" panose="01010600010101010101" pitchFamily="2" charset="0"/>
                          </a:rPr>
                          <m:t>মূল্য</m:t>
                        </m:r>
                        <m:r>
                          <a:rPr lang="en-US" sz="2400" b="0" i="1" smtClean="0">
                            <a:latin typeface="Cambria Math" panose="02040503050406030204" pitchFamily="18" charset="0"/>
                            <a:cs typeface="SutonnyOMJ" panose="01010600010101010101" pitchFamily="2" charset="0"/>
                          </a:rPr>
                          <m:t> </m:t>
                        </m:r>
                      </m:num>
                      <m:den>
                        <m:r>
                          <a:rPr lang="en-US" sz="2400" b="0" i="1" smtClean="0">
                            <a:latin typeface="Cambria Math" panose="02040503050406030204" pitchFamily="18" charset="0"/>
                            <a:cs typeface="SutonnyOMJ" panose="01010600010101010101" pitchFamily="2" charset="0"/>
                          </a:rPr>
                          <m:t>মোট</m:t>
                        </m:r>
                        <m:r>
                          <a:rPr lang="en-US" sz="2400" b="0" i="1" smtClean="0">
                            <a:latin typeface="Cambria Math" panose="02040503050406030204" pitchFamily="18" charset="0"/>
                            <a:cs typeface="SutonnyOMJ" panose="01010600010101010101" pitchFamily="2" charset="0"/>
                          </a:rPr>
                          <m:t> </m:t>
                        </m:r>
                        <m:r>
                          <a:rPr lang="en-US" sz="2400" b="0" i="1" smtClean="0">
                            <a:latin typeface="Cambria Math" panose="02040503050406030204" pitchFamily="18" charset="0"/>
                            <a:cs typeface="SutonnyOMJ" panose="01010600010101010101" pitchFamily="2" charset="0"/>
                          </a:rPr>
                          <m:t>শ্রম</m:t>
                        </m:r>
                        <m:r>
                          <a:rPr lang="en-US" sz="2400" b="0" i="1" smtClean="0">
                            <a:latin typeface="Cambria Math" panose="02040503050406030204" pitchFamily="18" charset="0"/>
                            <a:cs typeface="SutonnyOMJ" panose="01010600010101010101" pitchFamily="2" charset="0"/>
                          </a:rPr>
                          <m:t> </m:t>
                        </m:r>
                        <m:r>
                          <a:rPr lang="en-US" sz="2400" b="0" i="1" smtClean="0">
                            <a:latin typeface="Cambria Math" panose="02040503050406030204" pitchFamily="18" charset="0"/>
                            <a:cs typeface="SutonnyOMJ" panose="01010600010101010101" pitchFamily="2" charset="0"/>
                          </a:rPr>
                          <m:t>ব্যয়ের</m:t>
                        </m:r>
                        <m:r>
                          <a:rPr lang="en-US" sz="2400" b="0" i="1" smtClean="0">
                            <a:latin typeface="Cambria Math" panose="02040503050406030204" pitchFamily="18" charset="0"/>
                            <a:cs typeface="SutonnyOMJ" panose="01010600010101010101" pitchFamily="2" charset="0"/>
                          </a:rPr>
                          <m:t> </m:t>
                        </m:r>
                        <m:r>
                          <a:rPr lang="en-US" sz="2400" b="0" i="1" smtClean="0">
                            <a:latin typeface="Cambria Math" panose="02040503050406030204" pitchFamily="18" charset="0"/>
                            <a:cs typeface="SutonnyOMJ" panose="01010600010101010101" pitchFamily="2" charset="0"/>
                          </a:rPr>
                          <m:t>পরিমাণ</m:t>
                        </m:r>
                      </m:den>
                    </m:f>
                  </m:oMath>
                </a14:m>
                <a:endParaRPr lang="en-US" sz="2800" dirty="0" smtClean="0">
                  <a:latin typeface="SutonnyOMJ" panose="01010600010101010101" pitchFamily="2" charset="0"/>
                  <a:cs typeface="SutonnyOMJ" panose="01010600010101010101" pitchFamily="2" charset="0"/>
                </a:endParaRPr>
              </a:p>
              <a:p>
                <a:pPr marL="0" indent="0">
                  <a:buNone/>
                </a:pPr>
                <a:r>
                  <a:rPr lang="en-US" sz="2800" dirty="0">
                    <a:latin typeface="SutonnyOMJ" panose="01010600010101010101" pitchFamily="2" charset="0"/>
                    <a:cs typeface="SutonnyOMJ" panose="01010600010101010101" pitchFamily="2" charset="0"/>
                  </a:rPr>
                  <a:t>	</a:t>
                </a:r>
                <a:r>
                  <a:rPr lang="en-US" sz="2800" dirty="0" smtClean="0">
                    <a:latin typeface="SutonnyOMJ" panose="01010600010101010101" pitchFamily="2" charset="0"/>
                    <a:cs typeface="SutonnyOMJ" panose="01010600010101010101" pitchFamily="2" charset="0"/>
                  </a:rPr>
                  <a:t>							    </a:t>
                </a:r>
                <a:r>
                  <a:rPr lang="en-US" sz="2400" dirty="0" smtClean="0">
                    <a:latin typeface="SutonnyOMJ" panose="01010600010101010101" pitchFamily="2" charset="0"/>
                    <a:cs typeface="SutonnyOMJ" panose="01010600010101010101" pitchFamily="2" charset="0"/>
                  </a:rPr>
                  <a:t>=</a:t>
                </a:r>
                <a14:m>
                  <m:oMath xmlns:m="http://schemas.openxmlformats.org/officeDocument/2006/math">
                    <m:f>
                      <m:fPr>
                        <m:ctrlPr>
                          <a:rPr lang="en-US" sz="2400" i="1" smtClean="0">
                            <a:latin typeface="Cambria Math" panose="02040503050406030204" pitchFamily="18" charset="0"/>
                            <a:cs typeface="SutonnyOMJ" panose="01010600010101010101" pitchFamily="2" charset="0"/>
                          </a:rPr>
                        </m:ctrlPr>
                      </m:fPr>
                      <m:num>
                        <m:r>
                          <a:rPr lang="en-US" sz="2400" b="0" i="1" smtClean="0">
                            <a:latin typeface="Cambria Math" panose="02040503050406030204" pitchFamily="18" charset="0"/>
                            <a:cs typeface="SutonnyOMJ" panose="01010600010101010101" pitchFamily="2" charset="0"/>
                          </a:rPr>
                          <m:t>২</m:t>
                        </m:r>
                        <m:r>
                          <a:rPr lang="en-US" sz="2400" b="0" i="1" smtClean="0">
                            <a:latin typeface="Cambria Math" panose="02040503050406030204" pitchFamily="18" charset="0"/>
                            <a:cs typeface="SutonnyOMJ" panose="01010600010101010101" pitchFamily="2" charset="0"/>
                          </a:rPr>
                          <m:t>,</m:t>
                        </m:r>
                        <m:r>
                          <a:rPr lang="en-US" sz="2400" b="0" i="1" smtClean="0">
                            <a:latin typeface="Cambria Math" panose="02040503050406030204" pitchFamily="18" charset="0"/>
                            <a:cs typeface="SutonnyOMJ" panose="01010600010101010101" pitchFamily="2" charset="0"/>
                          </a:rPr>
                          <m:t>৪০</m:t>
                        </m:r>
                        <m:r>
                          <a:rPr lang="en-US" sz="2400" b="0" i="1" smtClean="0">
                            <a:latin typeface="Cambria Math" panose="02040503050406030204" pitchFamily="18" charset="0"/>
                            <a:cs typeface="SutonnyOMJ" panose="01010600010101010101" pitchFamily="2" charset="0"/>
                          </a:rPr>
                          <m:t>,</m:t>
                        </m:r>
                        <m:r>
                          <a:rPr lang="en-US" sz="2400" b="0" i="1" smtClean="0">
                            <a:latin typeface="Cambria Math" panose="02040503050406030204" pitchFamily="18" charset="0"/>
                            <a:cs typeface="SutonnyOMJ" panose="01010600010101010101" pitchFamily="2" charset="0"/>
                          </a:rPr>
                          <m:t>০০০</m:t>
                        </m:r>
                        <m:r>
                          <a:rPr lang="en-US" sz="2400" b="0" i="1" smtClean="0">
                            <a:latin typeface="Cambria Math" panose="02040503050406030204" pitchFamily="18" charset="0"/>
                            <a:cs typeface="SutonnyOMJ" panose="01010600010101010101" pitchFamily="2" charset="0"/>
                          </a:rPr>
                          <m:t> </m:t>
                        </m:r>
                        <m:r>
                          <a:rPr lang="en-US" sz="2400" b="0" i="1" smtClean="0">
                            <a:latin typeface="Cambria Math" panose="02040503050406030204" pitchFamily="18" charset="0"/>
                            <a:cs typeface="SutonnyOMJ" panose="01010600010101010101" pitchFamily="2" charset="0"/>
                          </a:rPr>
                          <m:t>টাকা</m:t>
                        </m:r>
                      </m:num>
                      <m:den>
                        <m:r>
                          <a:rPr lang="en-US" sz="2400" b="0" i="1" smtClean="0">
                            <a:latin typeface="Cambria Math" panose="02040503050406030204" pitchFamily="18" charset="0"/>
                            <a:cs typeface="SutonnyOMJ" panose="01010600010101010101" pitchFamily="2" charset="0"/>
                          </a:rPr>
                          <m:t>৮০</m:t>
                        </m:r>
                        <m:r>
                          <a:rPr lang="en-US" sz="2400" b="0" i="1" smtClean="0">
                            <a:latin typeface="Cambria Math" panose="02040503050406030204" pitchFamily="18" charset="0"/>
                            <a:cs typeface="SutonnyOMJ" panose="01010600010101010101" pitchFamily="2" charset="0"/>
                          </a:rPr>
                          <m:t>,</m:t>
                        </m:r>
                        <m:r>
                          <a:rPr lang="en-US" sz="2400" b="0" i="1" smtClean="0">
                            <a:latin typeface="Cambria Math" panose="02040503050406030204" pitchFamily="18" charset="0"/>
                            <a:cs typeface="SutonnyOMJ" panose="01010600010101010101" pitchFamily="2" charset="0"/>
                          </a:rPr>
                          <m:t>০০০</m:t>
                        </m:r>
                        <m:r>
                          <a:rPr lang="en-US" sz="2400" b="0" i="1" smtClean="0">
                            <a:latin typeface="Cambria Math" panose="02040503050406030204" pitchFamily="18" charset="0"/>
                            <a:cs typeface="SutonnyOMJ" panose="01010600010101010101" pitchFamily="2" charset="0"/>
                          </a:rPr>
                          <m:t> </m:t>
                        </m:r>
                        <m:r>
                          <a:rPr lang="en-US" sz="2400" b="0" i="1" smtClean="0">
                            <a:latin typeface="Cambria Math" panose="02040503050406030204" pitchFamily="18" charset="0"/>
                            <a:cs typeface="SutonnyOMJ" panose="01010600010101010101" pitchFamily="2" charset="0"/>
                          </a:rPr>
                          <m:t>টাকা</m:t>
                        </m:r>
                      </m:den>
                    </m:f>
                  </m:oMath>
                </a14:m>
                <a:r>
                  <a:rPr lang="en-US" sz="2400" dirty="0" smtClean="0">
                    <a:latin typeface="SutonnyOMJ" panose="01010600010101010101" pitchFamily="2" charset="0"/>
                    <a:cs typeface="SutonnyOMJ" panose="01010600010101010101" pitchFamily="2" charset="0"/>
                  </a:rPr>
                  <a:t> =  ৩</a:t>
                </a:r>
              </a:p>
              <a:p>
                <a:pPr marL="0" indent="0">
                  <a:buNone/>
                </a:pPr>
                <a:r>
                  <a:rPr lang="en-US" sz="2400" dirty="0" err="1" smtClean="0">
                    <a:latin typeface="SutonnyOMJ" panose="01010600010101010101" pitchFamily="2" charset="0"/>
                    <a:cs typeface="SutonnyOMJ" panose="01010600010101010101" pitchFamily="2" charset="0"/>
                  </a:rPr>
                  <a:t>সুতরাং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উদ্দীপকের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প্রতিষ্ঠানটির</a:t>
                </a:r>
                <a:r>
                  <a:rPr lang="en-US" sz="2400" dirty="0" smtClean="0">
                    <a:latin typeface="SutonnyOMJ" panose="01010600010101010101" pitchFamily="2" charset="0"/>
                    <a:cs typeface="SutonnyOMJ" panose="01010600010101010101" pitchFamily="2" charset="0"/>
                  </a:rPr>
                  <a:t> ১ম </a:t>
                </a:r>
                <a:r>
                  <a:rPr lang="en-US" sz="2400" dirty="0" err="1" smtClean="0">
                    <a:latin typeface="SutonnyOMJ" panose="01010600010101010101" pitchFamily="2" charset="0"/>
                    <a:cs typeface="SutonnyOMJ" panose="01010600010101010101" pitchFamily="2" charset="0"/>
                  </a:rPr>
                  <a:t>মাসের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শ্রমের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৩ ।</a:t>
                </a:r>
              </a:p>
              <a:p>
                <a:pPr marL="0" indent="0">
                  <a:buNone/>
                </a:pPr>
                <a:endParaRPr lang="en-US" sz="2400" dirty="0" smtClean="0">
                  <a:latin typeface="SutonnyOMJ" panose="01010600010101010101" pitchFamily="2" charset="0"/>
                  <a:cs typeface="SutonnyOMJ" panose="01010600010101010101" pitchFamily="2" charset="0"/>
                </a:endParaRPr>
              </a:p>
              <a:p>
                <a:pPr marL="0" indent="0">
                  <a:buNone/>
                </a:pPr>
                <a:endParaRPr lang="en-US" sz="2800" dirty="0">
                  <a:latin typeface="SutonnyOMJ" panose="01010600010101010101" pitchFamily="2" charset="0"/>
                  <a:cs typeface="SutonnyOMJ" panose="01010600010101010101" pitchFamily="2"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rotWithShape="0">
                <a:blip r:embed="rId5"/>
                <a:stretch>
                  <a:fillRect l="-900" t="-1067"/>
                </a:stretch>
              </a:blipFill>
            </p:spPr>
            <p:txBody>
              <a:bodyPr/>
              <a:lstStyle/>
              <a:p>
                <a:r>
                  <a:rPr lang="en-US">
                    <a:noFill/>
                  </a:rPr>
                  <a:t> </a:t>
                </a:r>
              </a:p>
            </p:txBody>
          </p:sp>
        </mc:Fallback>
      </mc:AlternateContent>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601173845"/>
      </p:ext>
    </p:extLst>
  </p:cSld>
  <p:clrMapOvr>
    <a:masterClrMapping/>
  </p:clrMapOvr>
  <mc:AlternateContent xmlns:mc="http://schemas.openxmlformats.org/markup-compatibility/2006">
    <mc:Choice xmlns:p14="http://schemas.microsoft.com/office/powerpoint/2010/main" Requires="p14">
      <p:transition spd="slow" p14:dur="1500" advTm="91408">
        <p14:window dir="vert"/>
      </p:transition>
    </mc:Choice>
    <mc:Fallback>
      <p:transition spd="slow" advTm="914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8" presetClass="entr" presetSubtype="0" accel="50000" fill="hold" nodeType="click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set>
                                      <p:cBhvr>
                                        <p:cTn id="19" dur="455" fill="hold">
                                          <p:stCondLst>
                                            <p:cond delay="0"/>
                                          </p:stCondLst>
                                        </p:cTn>
                                        <p:tgtEl>
                                          <p:spTgt spid="3">
                                            <p:txEl>
                                              <p:pRg st="1" end="1"/>
                                            </p:txEl>
                                          </p:spTgt>
                                        </p:tgtEl>
                                        <p:attrNameLst>
                                          <p:attrName>style.rotation</p:attrName>
                                        </p:attrNameLst>
                                      </p:cBhvr>
                                      <p:to>
                                        <p:strVal val="-45.0"/>
                                      </p:to>
                                    </p:set>
                                    <p:anim calcmode="lin" valueType="num">
                                      <p:cBhvr>
                                        <p:cTn id="20"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nodeType="clickEffect">
                                  <p:stCondLst>
                                    <p:cond delay="0"/>
                                  </p:stCondLst>
                                  <p:iterate type="lt">
                                    <p:tmPct val="10000"/>
                                  </p:iterate>
                                  <p:childTnLst>
                                    <p:set>
                                      <p:cBhvr>
                                        <p:cTn id="27" dur="1" fill="hold">
                                          <p:stCondLst>
                                            <p:cond delay="0"/>
                                          </p:stCondLst>
                                        </p:cTn>
                                        <p:tgtEl>
                                          <p:spTgt spid="3">
                                            <p:txEl>
                                              <p:pRg st="2" end="2"/>
                                            </p:txEl>
                                          </p:spTgt>
                                        </p:tgtEl>
                                        <p:attrNameLst>
                                          <p:attrName>style.visibility</p:attrName>
                                        </p:attrNameLst>
                                      </p:cBhvr>
                                      <p:to>
                                        <p:strVal val="visible"/>
                                      </p:to>
                                    </p:set>
                                    <p:anim by="(-#ppt_w*2)" calcmode="lin" valueType="num">
                                      <p:cBhvr rctx="PPT">
                                        <p:cTn id="28" dur="500" autoRev="1" fill="hold">
                                          <p:stCondLst>
                                            <p:cond delay="0"/>
                                          </p:stCondLst>
                                        </p:cTn>
                                        <p:tgtEl>
                                          <p:spTgt spid="3">
                                            <p:txEl>
                                              <p:pRg st="2" end="2"/>
                                            </p:txEl>
                                          </p:spTgt>
                                        </p:tgtEl>
                                        <p:attrNameLst>
                                          <p:attrName>ppt_w</p:attrName>
                                        </p:attrNameLst>
                                      </p:cBhvr>
                                    </p:anim>
                                    <p:anim by="(#ppt_w*0.50)" calcmode="lin" valueType="num">
                                      <p:cBhvr>
                                        <p:cTn id="29" dur="500" decel="50000" autoRev="1" fill="hold">
                                          <p:stCondLst>
                                            <p:cond delay="0"/>
                                          </p:stCondLst>
                                        </p:cTn>
                                        <p:tgtEl>
                                          <p:spTgt spid="3">
                                            <p:txEl>
                                              <p:pRg st="2" end="2"/>
                                            </p:txEl>
                                          </p:spTgt>
                                        </p:tgtEl>
                                        <p:attrNameLst>
                                          <p:attrName>ppt_x</p:attrName>
                                        </p:attrNameLst>
                                      </p:cBhvr>
                                    </p:anim>
                                    <p:anim from="(-#ppt_h/2)" to="(#ppt_y)" calcmode="lin" valueType="num">
                                      <p:cBhvr>
                                        <p:cTn id="30" dur="1000" fill="hold">
                                          <p:stCondLst>
                                            <p:cond delay="0"/>
                                          </p:stCondLst>
                                        </p:cTn>
                                        <p:tgtEl>
                                          <p:spTgt spid="3">
                                            <p:txEl>
                                              <p:pRg st="2" end="2"/>
                                            </p:txEl>
                                          </p:spTgt>
                                        </p:tgtEl>
                                        <p:attrNameLst>
                                          <p:attrName>ppt_y</p:attrName>
                                        </p:attrNameLst>
                                      </p:cBhvr>
                                    </p:anim>
                                    <p:animRot by="21600000">
                                      <p:cBhvr>
                                        <p:cTn id="31" dur="1000" fill="hold">
                                          <p:stCondLst>
                                            <p:cond delay="0"/>
                                          </p:stCondLst>
                                        </p:cTn>
                                        <p:tgtEl>
                                          <p:spTgt spid="3">
                                            <p:txEl>
                                              <p:pRg st="2" end="2"/>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nodeType="clickEffect">
                                  <p:stCondLst>
                                    <p:cond delay="0"/>
                                  </p:stCondLst>
                                  <p:iterate type="lt">
                                    <p:tmPct val="10000"/>
                                  </p:iterate>
                                  <p:childTnLst>
                                    <p:set>
                                      <p:cBhvr>
                                        <p:cTn id="35" dur="1" fill="hold">
                                          <p:stCondLst>
                                            <p:cond delay="0"/>
                                          </p:stCondLst>
                                        </p:cTn>
                                        <p:tgtEl>
                                          <p:spTgt spid="3">
                                            <p:txEl>
                                              <p:pRg st="3" end="3"/>
                                            </p:txEl>
                                          </p:spTgt>
                                        </p:tgtEl>
                                        <p:attrNameLst>
                                          <p:attrName>style.visibility</p:attrName>
                                        </p:attrNameLst>
                                      </p:cBhvr>
                                      <p:to>
                                        <p:strVal val="visible"/>
                                      </p:to>
                                    </p:set>
                                    <p:anim by="(-#ppt_w*2)" calcmode="lin" valueType="num">
                                      <p:cBhvr rctx="PPT">
                                        <p:cTn id="36" dur="500" autoRev="1" fill="hold">
                                          <p:stCondLst>
                                            <p:cond delay="0"/>
                                          </p:stCondLst>
                                        </p:cTn>
                                        <p:tgtEl>
                                          <p:spTgt spid="3">
                                            <p:txEl>
                                              <p:pRg st="3" end="3"/>
                                            </p:txEl>
                                          </p:spTgt>
                                        </p:tgtEl>
                                        <p:attrNameLst>
                                          <p:attrName>ppt_w</p:attrName>
                                        </p:attrNameLst>
                                      </p:cBhvr>
                                    </p:anim>
                                    <p:anim by="(#ppt_w*0.50)" calcmode="lin" valueType="num">
                                      <p:cBhvr>
                                        <p:cTn id="37" dur="500" decel="50000" autoRev="1" fill="hold">
                                          <p:stCondLst>
                                            <p:cond delay="0"/>
                                          </p:stCondLst>
                                        </p:cTn>
                                        <p:tgtEl>
                                          <p:spTgt spid="3">
                                            <p:txEl>
                                              <p:pRg st="3" end="3"/>
                                            </p:txEl>
                                          </p:spTgt>
                                        </p:tgtEl>
                                        <p:attrNameLst>
                                          <p:attrName>ppt_x</p:attrName>
                                        </p:attrNameLst>
                                      </p:cBhvr>
                                    </p:anim>
                                    <p:anim from="(-#ppt_h/2)" to="(#ppt_y)" calcmode="lin" valueType="num">
                                      <p:cBhvr>
                                        <p:cTn id="38" dur="1000" fill="hold">
                                          <p:stCondLst>
                                            <p:cond delay="0"/>
                                          </p:stCondLst>
                                        </p:cTn>
                                        <p:tgtEl>
                                          <p:spTgt spid="3">
                                            <p:txEl>
                                              <p:pRg st="3" end="3"/>
                                            </p:txEl>
                                          </p:spTgt>
                                        </p:tgtEl>
                                        <p:attrNameLst>
                                          <p:attrName>ppt_y</p:attrName>
                                        </p:attrNameLst>
                                      </p:cBhvr>
                                    </p:anim>
                                    <p:animRot by="21600000">
                                      <p:cBhvr>
                                        <p:cTn id="39" dur="1000" fill="hold">
                                          <p:stCondLst>
                                            <p:cond delay="0"/>
                                          </p:stCondLst>
                                        </p:cTn>
                                        <p:tgtEl>
                                          <p:spTgt spid="3">
                                            <p:txEl>
                                              <p:pRg st="3" end="3"/>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4" end="4"/>
                                            </p:txEl>
                                          </p:spTgt>
                                        </p:tgtEl>
                                      </p:cBhvr>
                                    </p:animEffect>
                                  </p:childTnLst>
                                </p:cTn>
                              </p:par>
                              <p:par>
                                <p:cTn id="52" presetID="25" presetClass="entr" presetSubtype="0" fill="hold" nodeType="with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57"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
                                            <p:txEl>
                                              <p:pRg st="5" end="5"/>
                                            </p:txEl>
                                          </p:spTgt>
                                        </p:tgtEl>
                                      </p:cBhvr>
                                    </p:animEffect>
                                  </p:childTnLst>
                                </p:cTn>
                              </p:par>
                              <p:par>
                                <p:cTn id="62" presetID="25" presetClass="entr" presetSubtype="0" fill="hold" nodeType="with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 calcmode="lin" valueType="num">
                                      <p:cBhvr>
                                        <p:cTn id="64"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67"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3">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12" fill="hold" nodeType="click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animEffect transition="in" filter="strips(downLeft)">
                                      <p:cBhvr>
                                        <p:cTn id="76" dur="500"/>
                                        <p:tgtEl>
                                          <p:spTgt spid="3">
                                            <p:txEl>
                                              <p:pRg st="7" end="7"/>
                                            </p:txEl>
                                          </p:spTgt>
                                        </p:tgtEl>
                                      </p:cBhvr>
                                    </p:animEffect>
                                  </p:childTnLst>
                                </p:cTn>
                              </p:par>
                              <p:par>
                                <p:cTn id="77" presetID="18" presetClass="entr" presetSubtype="12" fill="hold" nodeType="with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strips(downLeft)">
                                      <p:cBhvr>
                                        <p:cTn id="79" dur="500"/>
                                        <p:tgtEl>
                                          <p:spTgt spid="3">
                                            <p:txEl>
                                              <p:pRg st="8" end="8"/>
                                            </p:txEl>
                                          </p:spTgt>
                                        </p:tgtEl>
                                      </p:cBhvr>
                                    </p:animEffect>
                                  </p:childTnLst>
                                </p:cTn>
                              </p:par>
                              <p:par>
                                <p:cTn id="80" presetID="18" presetClass="entr" presetSubtype="12" fill="hold" nodeType="with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Effect transition="in" filter="strips(downLeft)">
                                      <p:cBhvr>
                                        <p:cTn id="8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3"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a:solidFill>
                <a:schemeClr val="accent6">
                  <a:lumMod val="60000"/>
                  <a:lumOff val="40000"/>
                </a:schemeClr>
              </a:solidFill>
            </p:spPr>
            <p:txBody>
              <a:bodyPr>
                <a:normAutofit/>
              </a:bodyPr>
              <a:lstStyle/>
              <a:p>
                <a:pPr marL="0" indent="0">
                  <a:buNone/>
                </a:pPr>
                <a:r>
                  <a:rPr lang="en-US" sz="2400" dirty="0" smtClean="0">
                    <a:latin typeface="SutonnyOMJ" panose="01010600010101010101" pitchFamily="2" charset="0"/>
                    <a:cs typeface="SutonnyOMJ" panose="01010600010101010101" pitchFamily="2" charset="0"/>
                  </a:rPr>
                  <a:t>ঘ. </a:t>
                </a:r>
                <a:r>
                  <a:rPr lang="en-US" sz="2400" dirty="0" err="1" smtClean="0">
                    <a:latin typeface="SutonnyOMJ" panose="01010600010101010101" pitchFamily="2" charset="0"/>
                    <a:cs typeface="SutonnyOMJ" panose="01010600010101010101" pitchFamily="2" charset="0"/>
                  </a:rPr>
                  <a:t>প্রতিষ্ঠানের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পণ্যের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মূল্য</a:t>
                </a:r>
                <a:r>
                  <a:rPr lang="en-US" sz="2400" dirty="0" smtClean="0">
                    <a:latin typeface="SutonnyOMJ" panose="01010600010101010101" pitchFamily="2" charset="0"/>
                    <a:cs typeface="SutonnyOMJ" panose="01010600010101010101" pitchFamily="2" charset="0"/>
                  </a:rPr>
                  <a:t> ও </a:t>
                </a:r>
                <a:r>
                  <a:rPr lang="en-US" sz="2400" dirty="0" err="1" smtClean="0">
                    <a:latin typeface="SutonnyOMJ" panose="01010600010101010101" pitchFamily="2" charset="0"/>
                    <a:cs typeface="SutonnyOMJ" panose="01010600010101010101" pitchFamily="2" charset="0"/>
                  </a:rPr>
                  <a:t>উৎপাদনে</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ব্যবহৃত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উপকেরণের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মূল্যের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অনুপাতকে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বলে</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এটি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বাড়লে</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প্রতিষ্ঠানের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a:t>
                </a:r>
                <a:r>
                  <a:rPr lang="en-US" sz="2400" dirty="0" smtClean="0">
                    <a:latin typeface="SutonnyOMJ" panose="01010600010101010101" pitchFamily="2" charset="0"/>
                    <a:cs typeface="SutonnyOMJ" panose="01010600010101010101" pitchFamily="2" charset="0"/>
                  </a:rPr>
                  <a:t> ও </a:t>
                </a:r>
                <a:r>
                  <a:rPr lang="en-US" sz="2400" dirty="0" err="1" smtClean="0">
                    <a:latin typeface="SutonnyOMJ" panose="01010600010101010101" pitchFamily="2" charset="0"/>
                    <a:cs typeface="SutonnyOMJ" panose="01010600010101010101" pitchFamily="2" charset="0"/>
                  </a:rPr>
                  <a:t>মুনাফা</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বাড়ে</a:t>
                </a:r>
                <a:r>
                  <a:rPr lang="en-US" sz="2400" dirty="0" smtClean="0">
                    <a:latin typeface="SutonnyOMJ" panose="01010600010101010101" pitchFamily="2" charset="0"/>
                    <a:cs typeface="SutonnyOMJ" panose="01010600010101010101" pitchFamily="2" charset="0"/>
                  </a:rPr>
                  <a:t>।</a:t>
                </a:r>
              </a:p>
              <a:p>
                <a:pPr marL="0" indent="0">
                  <a:buNone/>
                </a:pPr>
                <a:r>
                  <a:rPr lang="en-US" sz="2400" dirty="0" err="1" smtClean="0">
                    <a:latin typeface="SutonnyOMJ" panose="01010600010101010101" pitchFamily="2" charset="0"/>
                    <a:cs typeface="SutonnyOMJ" panose="01010600010101010101" pitchFamily="2" charset="0"/>
                  </a:rPr>
                  <a:t>উদ্দীপকের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প্রতিষ্ঠানটির</a:t>
                </a:r>
                <a:r>
                  <a:rPr lang="en-US" sz="2400" dirty="0" smtClean="0">
                    <a:latin typeface="SutonnyOMJ" panose="01010600010101010101" pitchFamily="2" charset="0"/>
                    <a:cs typeface="SutonnyOMJ" panose="01010600010101010101" pitchFamily="2" charset="0"/>
                  </a:rPr>
                  <a:t>, </a:t>
                </a:r>
              </a:p>
              <a:p>
                <a:pPr marL="0" indent="0">
                  <a:buNone/>
                </a:pPr>
                <a:r>
                  <a:rPr lang="en-US" sz="2400" dirty="0" smtClean="0">
                    <a:latin typeface="SutonnyOMJ" panose="01010600010101010101" pitchFamily="2" charset="0"/>
                    <a:cs typeface="SutonnyOMJ" panose="01010600010101010101" pitchFamily="2" charset="0"/>
                  </a:rPr>
                  <a:t>১ম </a:t>
                </a:r>
                <a:r>
                  <a:rPr lang="en-US" sz="2400" dirty="0" err="1" smtClean="0">
                    <a:latin typeface="SutonnyOMJ" panose="01010600010101010101" pitchFamily="2" charset="0"/>
                    <a:cs typeface="SutonnyOMJ" panose="01010600010101010101" pitchFamily="2" charset="0"/>
                  </a:rPr>
                  <a:t>মাসের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পণ্যের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মূল্য</a:t>
                </a:r>
                <a:r>
                  <a:rPr lang="en-US" sz="2400" dirty="0" smtClean="0">
                    <a:latin typeface="SutonnyOMJ" panose="01010600010101010101" pitchFamily="2" charset="0"/>
                    <a:cs typeface="SutonnyOMJ" panose="01010600010101010101" pitchFamily="2" charset="0"/>
                  </a:rPr>
                  <a:t>   = ২,৪০,০০০ </a:t>
                </a:r>
                <a:r>
                  <a:rPr lang="en-US" sz="2400" dirty="0" err="1" smtClean="0">
                    <a:latin typeface="SutonnyOMJ" panose="01010600010101010101" pitchFamily="2" charset="0"/>
                    <a:cs typeface="SutonnyOMJ" panose="01010600010101010101" pitchFamily="2" charset="0"/>
                  </a:rPr>
                  <a:t>টাকা</a:t>
                </a:r>
                <a:r>
                  <a:rPr lang="en-US" sz="2400" dirty="0" smtClean="0">
                    <a:latin typeface="SutonnyOMJ" panose="01010600010101010101" pitchFamily="2" charset="0"/>
                    <a:cs typeface="SutonnyOMJ" panose="01010600010101010101" pitchFamily="2" charset="0"/>
                  </a:rPr>
                  <a:t> ( গ </a:t>
                </a:r>
                <a:r>
                  <a:rPr lang="en-US" sz="2400" dirty="0" err="1" smtClean="0">
                    <a:latin typeface="SutonnyOMJ" panose="01010600010101010101" pitchFamily="2" charset="0"/>
                    <a:cs typeface="SutonnyOMJ" panose="01010600010101010101" pitchFamily="2" charset="0"/>
                  </a:rPr>
                  <a:t>হতে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পাপ্ত</a:t>
                </a:r>
                <a:r>
                  <a:rPr lang="en-US" sz="2400" dirty="0" smtClean="0">
                    <a:latin typeface="SutonnyOMJ" panose="01010600010101010101" pitchFamily="2" charset="0"/>
                    <a:cs typeface="SutonnyOMJ" panose="01010600010101010101" pitchFamily="2" charset="0"/>
                  </a:rPr>
                  <a:t>)</a:t>
                </a:r>
              </a:p>
              <a:p>
                <a:pPr marL="0" indent="0">
                  <a:buNone/>
                </a:pPr>
                <a:r>
                  <a:rPr lang="en-US" sz="2400" dirty="0" err="1" smtClean="0">
                    <a:latin typeface="SutonnyOMJ" panose="01010600010101010101" pitchFamily="2" charset="0"/>
                    <a:cs typeface="SutonnyOMJ" panose="01010600010101010101" pitchFamily="2" charset="0"/>
                  </a:rPr>
                  <a:t>কাঁমাল</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ব্যয়</a:t>
                </a:r>
                <a:r>
                  <a:rPr lang="en-US" sz="2400" dirty="0" smtClean="0">
                    <a:latin typeface="SutonnyOMJ" panose="01010600010101010101" pitchFamily="2" charset="0"/>
                    <a:cs typeface="SutonnyOMJ" panose="01010600010101010101" pitchFamily="2" charset="0"/>
                  </a:rPr>
                  <a:t> =(৮০০০ </a:t>
                </a:r>
                <a:r>
                  <a:rPr lang="en-US" sz="2400" dirty="0" err="1">
                    <a:latin typeface="SutonnyOMJ" panose="01010600010101010101" pitchFamily="2" charset="0"/>
                    <a:cs typeface="SutonnyOMJ" panose="01010600010101010101" pitchFamily="2" charset="0"/>
                  </a:rPr>
                  <a:t>একক</a:t>
                </a:r>
                <a:r>
                  <a:rPr lang="en-US" sz="2400" dirty="0">
                    <a:latin typeface="SutonnyOMJ" panose="01010600010101010101" pitchFamily="2" charset="0"/>
                    <a:cs typeface="SutonnyOMJ" panose="01010600010101010101" pitchFamily="2" charset="0"/>
                  </a:rPr>
                  <a:t> </a:t>
                </a:r>
                <a:r>
                  <a:rPr lang="en-US" sz="2400" dirty="0">
                    <a:latin typeface="Times New Roman" panose="02020603050405020304" pitchFamily="18" charset="0"/>
                    <a:cs typeface="Times New Roman" panose="02020603050405020304" pitchFamily="18" charset="0"/>
                  </a:rPr>
                  <a:t>× </a:t>
                </a:r>
                <a:r>
                  <a:rPr lang="en-US" sz="2400" dirty="0" smtClean="0">
                    <a:latin typeface="SutonnyOMJ" panose="01010600010101010101" pitchFamily="2" charset="0"/>
                    <a:cs typeface="SutonnyOMJ" panose="01010600010101010101" pitchFamily="2" charset="0"/>
                  </a:rPr>
                  <a:t>৮ </a:t>
                </a:r>
                <a:r>
                  <a:rPr lang="en-US" sz="2400" dirty="0" err="1">
                    <a:latin typeface="SutonnyOMJ" panose="01010600010101010101" pitchFamily="2" charset="0"/>
                    <a:cs typeface="SutonnyOMJ" panose="01010600010101010101" pitchFamily="2" charset="0"/>
                  </a:rPr>
                  <a:t>টাকা</a:t>
                </a:r>
                <a:r>
                  <a:rPr lang="en-US" sz="2400" dirty="0" smtClean="0">
                    <a:latin typeface="SutonnyOMJ" panose="01010600010101010101" pitchFamily="2" charset="0"/>
                    <a:cs typeface="SutonnyOMJ" panose="01010600010101010101" pitchFamily="2" charset="0"/>
                  </a:rPr>
                  <a:t>) = ৬৪,০০০ </a:t>
                </a:r>
                <a:r>
                  <a:rPr lang="en-US" sz="2400" dirty="0" err="1" smtClean="0">
                    <a:latin typeface="SutonnyOMJ" panose="01010600010101010101" pitchFamily="2" charset="0"/>
                    <a:cs typeface="SutonnyOMJ" panose="01010600010101010101" pitchFamily="2" charset="0"/>
                  </a:rPr>
                  <a:t>টাকা</a:t>
                </a:r>
                <a:endParaRPr lang="en-US" sz="2400" dirty="0" smtClean="0">
                  <a:latin typeface="SutonnyOMJ" panose="01010600010101010101" pitchFamily="2" charset="0"/>
                  <a:cs typeface="SutonnyOMJ" panose="01010600010101010101" pitchFamily="2" charset="0"/>
                </a:endParaRPr>
              </a:p>
              <a:p>
                <a:pPr marL="0" indent="0">
                  <a:buNone/>
                </a:pPr>
                <a:r>
                  <a:rPr lang="en-US" sz="2400" dirty="0" err="1" smtClean="0">
                    <a:latin typeface="SutonnyOMJ" panose="01010600010101010101" pitchFamily="2" charset="0"/>
                    <a:cs typeface="SutonnyOMJ" panose="01010600010101010101" pitchFamily="2" charset="0"/>
                  </a:rPr>
                  <a:t>শ্রম</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ব্যয়</a:t>
                </a:r>
                <a:r>
                  <a:rPr lang="en-US" sz="2400" dirty="0" smtClean="0">
                    <a:latin typeface="SutonnyOMJ" panose="01010600010101010101" pitchFamily="2" charset="0"/>
                    <a:cs typeface="SutonnyOMJ" panose="01010600010101010101" pitchFamily="2" charset="0"/>
                  </a:rPr>
                  <a:t> = ৮০,০০০ </a:t>
                </a:r>
                <a:r>
                  <a:rPr lang="en-US" sz="2400" dirty="0" err="1" smtClean="0">
                    <a:latin typeface="SutonnyOMJ" panose="01010600010101010101" pitchFamily="2" charset="0"/>
                    <a:cs typeface="SutonnyOMJ" panose="01010600010101010101" pitchFamily="2" charset="0"/>
                  </a:rPr>
                  <a:t>টাকা</a:t>
                </a:r>
                <a:r>
                  <a:rPr lang="en-US" sz="2400" dirty="0" smtClean="0">
                    <a:latin typeface="SutonnyOMJ" panose="01010600010101010101" pitchFamily="2" charset="0"/>
                    <a:cs typeface="SutonnyOMJ" panose="01010600010101010101" pitchFamily="2" charset="0"/>
                  </a:rPr>
                  <a:t> ( গ </a:t>
                </a:r>
                <a:r>
                  <a:rPr lang="en-US" sz="2400" dirty="0" err="1" smtClean="0">
                    <a:latin typeface="SutonnyOMJ" panose="01010600010101010101" pitchFamily="2" charset="0"/>
                    <a:cs typeface="SutonnyOMJ" panose="01010600010101010101" pitchFamily="2" charset="0"/>
                  </a:rPr>
                  <a:t>হতে</a:t>
                </a:r>
                <a:r>
                  <a:rPr lang="en-US" sz="2400" dirty="0" smtClean="0">
                    <a:latin typeface="SutonnyOMJ" panose="01010600010101010101" pitchFamily="2" charset="0"/>
                    <a:cs typeface="SutonnyOMJ" panose="01010600010101010101" pitchFamily="2" charset="0"/>
                  </a:rPr>
                  <a:t>)</a:t>
                </a:r>
              </a:p>
              <a:p>
                <a:pPr marL="0" indent="0">
                  <a:buNone/>
                </a:pPr>
                <a:r>
                  <a:rPr lang="en-US" sz="2400" dirty="0" err="1" smtClean="0">
                    <a:latin typeface="SutonnyOMJ" panose="01010600010101010101" pitchFamily="2" charset="0"/>
                    <a:cs typeface="SutonnyOMJ" panose="01010600010101010101" pitchFamily="2" charset="0"/>
                  </a:rPr>
                  <a:t>অন্যান্য</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ব্যয়</a:t>
                </a:r>
                <a:r>
                  <a:rPr lang="en-US" sz="2400" dirty="0" smtClean="0">
                    <a:latin typeface="SutonnyOMJ" panose="01010600010101010101" pitchFamily="2" charset="0"/>
                    <a:cs typeface="SutonnyOMJ" panose="01010600010101010101" pitchFamily="2" charset="0"/>
                  </a:rPr>
                  <a:t>= ১০,০০০ </a:t>
                </a:r>
                <a:r>
                  <a:rPr lang="en-US" sz="2400" dirty="0" err="1" smtClean="0">
                    <a:latin typeface="SutonnyOMJ" panose="01010600010101010101" pitchFamily="2" charset="0"/>
                    <a:cs typeface="SutonnyOMJ" panose="01010600010101010101" pitchFamily="2" charset="0"/>
                  </a:rPr>
                  <a:t>টাকা</a:t>
                </a:r>
                <a:endParaRPr lang="en-US" sz="2400" dirty="0" smtClean="0">
                  <a:latin typeface="SutonnyOMJ" panose="01010600010101010101" pitchFamily="2" charset="0"/>
                  <a:cs typeface="SutonnyOMJ" panose="01010600010101010101" pitchFamily="2" charset="0"/>
                </a:endParaRPr>
              </a:p>
              <a:p>
                <a:pPr marL="0" indent="0">
                  <a:buNone/>
                </a:pPr>
                <a:r>
                  <a:rPr lang="en-US" sz="2400" dirty="0" err="1" smtClean="0">
                    <a:latin typeface="SutonnyOMJ" panose="01010600010101010101" pitchFamily="2" charset="0"/>
                    <a:cs typeface="SutonnyOMJ" panose="01010600010101010101" pitchFamily="2" charset="0"/>
                  </a:rPr>
                  <a:t>অতএব</a:t>
                </a:r>
                <a:r>
                  <a:rPr lang="en-US" sz="2400" dirty="0" smtClean="0">
                    <a:latin typeface="SutonnyOMJ" panose="01010600010101010101" pitchFamily="2" charset="0"/>
                    <a:cs typeface="SutonnyOMJ" panose="01010600010101010101" pitchFamily="2" charset="0"/>
                  </a:rPr>
                  <a:t>, ১ম </a:t>
                </a:r>
                <a:r>
                  <a:rPr lang="en-US" sz="2400" dirty="0" err="1" smtClean="0">
                    <a:latin typeface="SutonnyOMJ" panose="01010600010101010101" pitchFamily="2" charset="0"/>
                    <a:cs typeface="SutonnyOMJ" panose="01010600010101010101" pitchFamily="2" charset="0"/>
                  </a:rPr>
                  <a:t>মাসের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a:t>
                </a:r>
                <a:r>
                  <a:rPr lang="en-US" sz="2400" dirty="0">
                    <a:latin typeface="SutonnyOMJ" panose="01010600010101010101" pitchFamily="2" charset="0"/>
                    <a:cs typeface="SutonnyOMJ" panose="01010600010101010101" pitchFamily="2" charset="0"/>
                  </a:rPr>
                  <a:t>= </a:t>
                </a:r>
                <a14:m>
                  <m:oMath xmlns:m="http://schemas.openxmlformats.org/officeDocument/2006/math">
                    <m:f>
                      <m:fPr>
                        <m:ctrlPr>
                          <a:rPr lang="en-US" sz="2400" i="1">
                            <a:latin typeface="Cambria Math" panose="02040503050406030204" pitchFamily="18" charset="0"/>
                            <a:cs typeface="SutonnyOMJ" panose="01010600010101010101" pitchFamily="2" charset="0"/>
                          </a:rPr>
                        </m:ctrlPr>
                      </m:fPr>
                      <m:num>
                        <m:r>
                          <a:rPr lang="en-US" sz="2400" i="1">
                            <a:latin typeface="Cambria Math" panose="02040503050406030204" pitchFamily="18" charset="0"/>
                            <a:cs typeface="SutonnyOMJ" panose="01010600010101010101" pitchFamily="2" charset="0"/>
                          </a:rPr>
                          <m:t>মোট</m:t>
                        </m:r>
                        <m:r>
                          <a:rPr lang="en-US" sz="2400" i="1">
                            <a:latin typeface="Cambria Math" panose="02040503050406030204" pitchFamily="18" charset="0"/>
                            <a:cs typeface="SutonnyOMJ" panose="01010600010101010101" pitchFamily="2" charset="0"/>
                          </a:rPr>
                          <m:t> </m:t>
                        </m:r>
                        <m:r>
                          <a:rPr lang="en-US" sz="2400" i="1">
                            <a:latin typeface="Cambria Math" panose="02040503050406030204" pitchFamily="18" charset="0"/>
                            <a:cs typeface="SutonnyOMJ" panose="01010600010101010101" pitchFamily="2" charset="0"/>
                          </a:rPr>
                          <m:t>উৎপাদনের</m:t>
                        </m:r>
                        <m:r>
                          <a:rPr lang="en-US" sz="2400" i="1">
                            <a:latin typeface="Cambria Math" panose="02040503050406030204" pitchFamily="18" charset="0"/>
                            <a:cs typeface="SutonnyOMJ" panose="01010600010101010101" pitchFamily="2" charset="0"/>
                          </a:rPr>
                          <m:t> </m:t>
                        </m:r>
                        <m:r>
                          <a:rPr lang="en-US" sz="2400" i="1">
                            <a:latin typeface="Cambria Math" panose="02040503050406030204" pitchFamily="18" charset="0"/>
                            <a:cs typeface="SutonnyOMJ" panose="01010600010101010101" pitchFamily="2" charset="0"/>
                          </a:rPr>
                          <m:t>মূল্য</m:t>
                        </m:r>
                        <m:r>
                          <a:rPr lang="en-US" sz="2400" i="1">
                            <a:latin typeface="Cambria Math" panose="02040503050406030204" pitchFamily="18" charset="0"/>
                            <a:cs typeface="SutonnyOMJ" panose="01010600010101010101" pitchFamily="2" charset="0"/>
                          </a:rPr>
                          <m:t> </m:t>
                        </m:r>
                      </m:num>
                      <m:den>
                        <m:r>
                          <a:rPr lang="en-US" sz="2400" i="1">
                            <a:latin typeface="Cambria Math" panose="02040503050406030204" pitchFamily="18" charset="0"/>
                            <a:cs typeface="SutonnyOMJ" panose="01010600010101010101" pitchFamily="2" charset="0"/>
                          </a:rPr>
                          <m:t>মোট</m:t>
                        </m:r>
                        <m:r>
                          <a:rPr lang="en-US" sz="2400" i="1">
                            <a:latin typeface="Cambria Math" panose="02040503050406030204" pitchFamily="18" charset="0"/>
                            <a:cs typeface="SutonnyOMJ" panose="01010600010101010101" pitchFamily="2" charset="0"/>
                          </a:rPr>
                          <m:t> </m:t>
                        </m:r>
                        <m:r>
                          <a:rPr lang="en-US" sz="2400" i="1">
                            <a:latin typeface="Cambria Math" panose="02040503050406030204" pitchFamily="18" charset="0"/>
                            <a:cs typeface="SutonnyOMJ" panose="01010600010101010101" pitchFamily="2" charset="0"/>
                          </a:rPr>
                          <m:t>উপকরণের</m:t>
                        </m:r>
                        <m:r>
                          <a:rPr lang="en-US" sz="2400" i="1">
                            <a:latin typeface="Cambria Math" panose="02040503050406030204" pitchFamily="18" charset="0"/>
                            <a:cs typeface="SutonnyOMJ" panose="01010600010101010101" pitchFamily="2" charset="0"/>
                          </a:rPr>
                          <m:t> </m:t>
                        </m:r>
                        <m:r>
                          <a:rPr lang="en-US" sz="2400" i="1">
                            <a:latin typeface="Cambria Math" panose="02040503050406030204" pitchFamily="18" charset="0"/>
                            <a:cs typeface="SutonnyOMJ" panose="01010600010101010101" pitchFamily="2" charset="0"/>
                          </a:rPr>
                          <m:t>মূল্য</m:t>
                        </m:r>
                      </m:den>
                    </m:f>
                  </m:oMath>
                </a14:m>
                <a:r>
                  <a:rPr lang="en-US" sz="2400" dirty="0" smtClean="0">
                    <a:latin typeface="SutonnyOMJ" panose="01010600010101010101" pitchFamily="2" charset="0"/>
                    <a:cs typeface="SutonnyOMJ" panose="01010600010101010101" pitchFamily="2" charset="0"/>
                  </a:rPr>
                  <a:t> 	</a:t>
                </a:r>
              </a:p>
              <a:p>
                <a:pPr marL="0" indent="0">
                  <a:buNone/>
                </a:pPr>
                <a:r>
                  <a:rPr lang="en-US" sz="2400" dirty="0">
                    <a:latin typeface="SutonnyOMJ" panose="01010600010101010101" pitchFamily="2" charset="0"/>
                    <a:cs typeface="SutonnyOMJ" panose="01010600010101010101" pitchFamily="2" charset="0"/>
                  </a:rPr>
                  <a:t>	</a:t>
                </a:r>
                <a:r>
                  <a:rPr lang="en-US" sz="2400" dirty="0" smtClean="0">
                    <a:latin typeface="SutonnyOMJ" panose="01010600010101010101" pitchFamily="2" charset="0"/>
                    <a:cs typeface="SutonnyOMJ" panose="01010600010101010101" pitchFamily="2" charset="0"/>
                  </a:rPr>
                  <a:t>							   = </a:t>
                </a:r>
                <a14:m>
                  <m:oMath xmlns:m="http://schemas.openxmlformats.org/officeDocument/2006/math">
                    <m:f>
                      <m:fPr>
                        <m:ctrlPr>
                          <a:rPr lang="en-US" sz="2400" i="1">
                            <a:latin typeface="Cambria Math" panose="02040503050406030204" pitchFamily="18" charset="0"/>
                            <a:cs typeface="SutonnyOMJ" panose="01010600010101010101" pitchFamily="2" charset="0"/>
                          </a:rPr>
                        </m:ctrlPr>
                      </m:fPr>
                      <m:num>
                        <m:r>
                          <a:rPr lang="en-US" sz="2400" b="0" i="1" smtClean="0">
                            <a:latin typeface="Cambria Math" panose="02040503050406030204" pitchFamily="18" charset="0"/>
                            <a:cs typeface="SutonnyOMJ" panose="01010600010101010101" pitchFamily="2" charset="0"/>
                          </a:rPr>
                          <m:t>২</m:t>
                        </m:r>
                        <m:r>
                          <a:rPr lang="en-US" sz="2400" b="0" i="1" smtClean="0">
                            <a:latin typeface="Cambria Math" panose="02040503050406030204" pitchFamily="18" charset="0"/>
                            <a:cs typeface="SutonnyOMJ" panose="01010600010101010101" pitchFamily="2" charset="0"/>
                          </a:rPr>
                          <m:t>,</m:t>
                        </m:r>
                        <m:r>
                          <a:rPr lang="en-US" sz="2400" b="0" i="1" smtClean="0">
                            <a:latin typeface="Cambria Math" panose="02040503050406030204" pitchFamily="18" charset="0"/>
                            <a:cs typeface="SutonnyOMJ" panose="01010600010101010101" pitchFamily="2" charset="0"/>
                          </a:rPr>
                          <m:t>৪০</m:t>
                        </m:r>
                        <m:r>
                          <a:rPr lang="en-US" sz="2400" b="0" i="1" smtClean="0">
                            <a:latin typeface="Cambria Math" panose="02040503050406030204" pitchFamily="18" charset="0"/>
                            <a:cs typeface="SutonnyOMJ" panose="01010600010101010101" pitchFamily="2" charset="0"/>
                          </a:rPr>
                          <m:t>,</m:t>
                        </m:r>
                        <m:r>
                          <a:rPr lang="en-US" sz="2400" b="0" i="1" smtClean="0">
                            <a:latin typeface="Cambria Math" panose="02040503050406030204" pitchFamily="18" charset="0"/>
                            <a:cs typeface="SutonnyOMJ" panose="01010600010101010101" pitchFamily="2" charset="0"/>
                          </a:rPr>
                          <m:t>০০০</m:t>
                        </m:r>
                        <m:r>
                          <a:rPr lang="en-US" sz="2400" b="0" i="1" smtClean="0">
                            <a:latin typeface="Cambria Math" panose="02040503050406030204" pitchFamily="18" charset="0"/>
                            <a:cs typeface="SutonnyOMJ" panose="01010600010101010101" pitchFamily="2" charset="0"/>
                          </a:rPr>
                          <m:t> </m:t>
                        </m:r>
                        <m:r>
                          <a:rPr lang="en-US" sz="2400" b="0" i="1" smtClean="0">
                            <a:latin typeface="Cambria Math" panose="02040503050406030204" pitchFamily="18" charset="0"/>
                            <a:cs typeface="SutonnyOMJ" panose="01010600010101010101" pitchFamily="2" charset="0"/>
                          </a:rPr>
                          <m:t>টাকা</m:t>
                        </m:r>
                        <m:r>
                          <a:rPr lang="en-US" sz="2400" i="1">
                            <a:latin typeface="Cambria Math" panose="02040503050406030204" pitchFamily="18" charset="0"/>
                            <a:cs typeface="SutonnyOMJ" panose="01010600010101010101" pitchFamily="2" charset="0"/>
                          </a:rPr>
                          <m:t> </m:t>
                        </m:r>
                      </m:num>
                      <m:den>
                        <m:r>
                          <a:rPr lang="en-US" sz="2400" b="0" i="1" smtClean="0">
                            <a:latin typeface="Cambria Math" panose="02040503050406030204" pitchFamily="18" charset="0"/>
                            <a:cs typeface="SutonnyOMJ" panose="01010600010101010101" pitchFamily="2" charset="0"/>
                          </a:rPr>
                          <m:t>৬৪</m:t>
                        </m:r>
                        <m:r>
                          <a:rPr lang="en-US" sz="2400" b="0" i="1" smtClean="0">
                            <a:latin typeface="Cambria Math" panose="02040503050406030204" pitchFamily="18" charset="0"/>
                            <a:cs typeface="SutonnyOMJ" panose="01010600010101010101" pitchFamily="2" charset="0"/>
                          </a:rPr>
                          <m:t>,</m:t>
                        </m:r>
                        <m:r>
                          <a:rPr lang="en-US" sz="2400" b="0" i="1" smtClean="0">
                            <a:latin typeface="Cambria Math" panose="02040503050406030204" pitchFamily="18" charset="0"/>
                            <a:cs typeface="SutonnyOMJ" panose="01010600010101010101" pitchFamily="2" charset="0"/>
                          </a:rPr>
                          <m:t>০০০</m:t>
                        </m:r>
                        <m:r>
                          <a:rPr lang="en-US" sz="2400" b="0" i="1" smtClean="0">
                            <a:latin typeface="Cambria Math" panose="02040503050406030204" pitchFamily="18" charset="0"/>
                            <a:cs typeface="SutonnyOMJ" panose="01010600010101010101" pitchFamily="2" charset="0"/>
                          </a:rPr>
                          <m:t>+</m:t>
                        </m:r>
                        <m:r>
                          <a:rPr lang="en-US" sz="2400" b="0" i="1" smtClean="0">
                            <a:latin typeface="Cambria Math" panose="02040503050406030204" pitchFamily="18" charset="0"/>
                            <a:cs typeface="SutonnyOMJ" panose="01010600010101010101" pitchFamily="2" charset="0"/>
                          </a:rPr>
                          <m:t>৮০</m:t>
                        </m:r>
                        <m:r>
                          <a:rPr lang="en-US" sz="2400" b="0" i="1" smtClean="0">
                            <a:latin typeface="Cambria Math" panose="02040503050406030204" pitchFamily="18" charset="0"/>
                            <a:cs typeface="SutonnyOMJ" panose="01010600010101010101" pitchFamily="2" charset="0"/>
                          </a:rPr>
                          <m:t>,</m:t>
                        </m:r>
                        <m:r>
                          <a:rPr lang="en-US" sz="2400" b="0" i="1" smtClean="0">
                            <a:latin typeface="Cambria Math" panose="02040503050406030204" pitchFamily="18" charset="0"/>
                            <a:cs typeface="SutonnyOMJ" panose="01010600010101010101" pitchFamily="2" charset="0"/>
                          </a:rPr>
                          <m:t>০০০</m:t>
                        </m:r>
                        <m:r>
                          <a:rPr lang="en-US" sz="2400" b="0" i="1" smtClean="0">
                            <a:latin typeface="Cambria Math" panose="02040503050406030204" pitchFamily="18" charset="0"/>
                            <a:cs typeface="SutonnyOMJ" panose="01010600010101010101" pitchFamily="2" charset="0"/>
                          </a:rPr>
                          <m:t>+</m:t>
                        </m:r>
                        <m:r>
                          <a:rPr lang="en-US" sz="2400" b="0" i="1" smtClean="0">
                            <a:latin typeface="Cambria Math" panose="02040503050406030204" pitchFamily="18" charset="0"/>
                            <a:cs typeface="SutonnyOMJ" panose="01010600010101010101" pitchFamily="2" charset="0"/>
                          </a:rPr>
                          <m:t>১০</m:t>
                        </m:r>
                        <m:r>
                          <a:rPr lang="en-US" sz="2400" b="0" i="1" smtClean="0">
                            <a:latin typeface="Cambria Math" panose="02040503050406030204" pitchFamily="18" charset="0"/>
                            <a:cs typeface="SutonnyOMJ" panose="01010600010101010101" pitchFamily="2" charset="0"/>
                          </a:rPr>
                          <m:t>,</m:t>
                        </m:r>
                        <m:r>
                          <a:rPr lang="en-US" sz="2400" b="0" i="1" smtClean="0">
                            <a:latin typeface="Cambria Math" panose="02040503050406030204" pitchFamily="18" charset="0"/>
                            <a:cs typeface="SutonnyOMJ" panose="01010600010101010101" pitchFamily="2" charset="0"/>
                          </a:rPr>
                          <m:t>০০০</m:t>
                        </m:r>
                      </m:den>
                    </m:f>
                  </m:oMath>
                </a14:m>
                <a:r>
                  <a:rPr lang="en-US" sz="2400" dirty="0" smtClean="0">
                    <a:latin typeface="SutonnyOMJ" panose="01010600010101010101" pitchFamily="2" charset="0"/>
                    <a:cs typeface="SutonnyOMJ" panose="01010600010101010101" pitchFamily="2" charset="0"/>
                  </a:rPr>
                  <a:t> =  </a:t>
                </a:r>
                <a14:m>
                  <m:oMath xmlns:m="http://schemas.openxmlformats.org/officeDocument/2006/math">
                    <m:f>
                      <m:fPr>
                        <m:ctrlPr>
                          <a:rPr lang="en-US" sz="2400" i="1">
                            <a:latin typeface="Cambria Math" panose="02040503050406030204" pitchFamily="18" charset="0"/>
                            <a:cs typeface="SutonnyOMJ" panose="01010600010101010101" pitchFamily="2" charset="0"/>
                          </a:rPr>
                        </m:ctrlPr>
                      </m:fPr>
                      <m:num>
                        <m:r>
                          <a:rPr lang="en-US" sz="2400" b="0" i="1" smtClean="0">
                            <a:latin typeface="Cambria Math" panose="02040503050406030204" pitchFamily="18" charset="0"/>
                            <a:cs typeface="SutonnyOMJ" panose="01010600010101010101" pitchFamily="2" charset="0"/>
                          </a:rPr>
                          <m:t>২</m:t>
                        </m:r>
                        <m:r>
                          <a:rPr lang="en-US" sz="2400" b="0" i="1" smtClean="0">
                            <a:latin typeface="Cambria Math" panose="02040503050406030204" pitchFamily="18" charset="0"/>
                            <a:cs typeface="SutonnyOMJ" panose="01010600010101010101" pitchFamily="2" charset="0"/>
                          </a:rPr>
                          <m:t>,</m:t>
                        </m:r>
                        <m:r>
                          <a:rPr lang="en-US" sz="2400" b="0" i="1" smtClean="0">
                            <a:latin typeface="Cambria Math" panose="02040503050406030204" pitchFamily="18" charset="0"/>
                            <a:cs typeface="SutonnyOMJ" panose="01010600010101010101" pitchFamily="2" charset="0"/>
                          </a:rPr>
                          <m:t>৪০</m:t>
                        </m:r>
                        <m:r>
                          <a:rPr lang="en-US" sz="2400" b="0" i="1" smtClean="0">
                            <a:latin typeface="Cambria Math" panose="02040503050406030204" pitchFamily="18" charset="0"/>
                            <a:cs typeface="SutonnyOMJ" panose="01010600010101010101" pitchFamily="2" charset="0"/>
                          </a:rPr>
                          <m:t>,</m:t>
                        </m:r>
                        <m:r>
                          <a:rPr lang="en-US" sz="2400" b="0" i="1" smtClean="0">
                            <a:latin typeface="Cambria Math" panose="02040503050406030204" pitchFamily="18" charset="0"/>
                            <a:cs typeface="SutonnyOMJ" panose="01010600010101010101" pitchFamily="2" charset="0"/>
                          </a:rPr>
                          <m:t>০০০</m:t>
                        </m:r>
                        <m:r>
                          <a:rPr lang="en-US" sz="2400" i="1">
                            <a:latin typeface="Cambria Math" panose="02040503050406030204" pitchFamily="18" charset="0"/>
                            <a:cs typeface="SutonnyOMJ" panose="01010600010101010101" pitchFamily="2" charset="0"/>
                          </a:rPr>
                          <m:t> </m:t>
                        </m:r>
                      </m:num>
                      <m:den>
                        <m:r>
                          <a:rPr lang="en-US" sz="2400" b="0" i="1" smtClean="0">
                            <a:latin typeface="Cambria Math" panose="02040503050406030204" pitchFamily="18" charset="0"/>
                            <a:cs typeface="SutonnyOMJ" panose="01010600010101010101" pitchFamily="2" charset="0"/>
                          </a:rPr>
                          <m:t>১</m:t>
                        </m:r>
                        <m:r>
                          <a:rPr lang="en-US" sz="2400" b="0" i="1" smtClean="0">
                            <a:latin typeface="Cambria Math" panose="02040503050406030204" pitchFamily="18" charset="0"/>
                            <a:cs typeface="SutonnyOMJ" panose="01010600010101010101" pitchFamily="2" charset="0"/>
                          </a:rPr>
                          <m:t>,</m:t>
                        </m:r>
                        <m:r>
                          <a:rPr lang="en-US" sz="2400" b="0" i="1" smtClean="0">
                            <a:latin typeface="Cambria Math" panose="02040503050406030204" pitchFamily="18" charset="0"/>
                            <a:cs typeface="SutonnyOMJ" panose="01010600010101010101" pitchFamily="2" charset="0"/>
                          </a:rPr>
                          <m:t>৫৪</m:t>
                        </m:r>
                        <m:r>
                          <a:rPr lang="en-US" sz="2400" b="0" i="1" smtClean="0">
                            <a:latin typeface="Cambria Math" panose="02040503050406030204" pitchFamily="18" charset="0"/>
                            <a:cs typeface="SutonnyOMJ" panose="01010600010101010101" pitchFamily="2" charset="0"/>
                          </a:rPr>
                          <m:t>,</m:t>
                        </m:r>
                        <m:r>
                          <a:rPr lang="en-US" sz="2400" b="0" i="1" smtClean="0">
                            <a:latin typeface="Cambria Math" panose="02040503050406030204" pitchFamily="18" charset="0"/>
                            <a:cs typeface="SutonnyOMJ" panose="01010600010101010101" pitchFamily="2" charset="0"/>
                          </a:rPr>
                          <m:t>০০০</m:t>
                        </m:r>
                      </m:den>
                    </m:f>
                  </m:oMath>
                </a14:m>
                <a:r>
                  <a:rPr lang="en-US" sz="2400" dirty="0" smtClean="0">
                    <a:latin typeface="SutonnyOMJ" panose="01010600010101010101" pitchFamily="2" charset="0"/>
                    <a:cs typeface="SutonnyOMJ" panose="01010600010101010101" pitchFamily="2" charset="0"/>
                  </a:rPr>
                  <a:t> = ১.৫৬</a:t>
                </a:r>
              </a:p>
              <a:p>
                <a:pPr marL="0" indent="0">
                  <a:buNone/>
                </a:pPr>
                <a:r>
                  <a:rPr lang="en-US" sz="2400" dirty="0" smtClean="0">
                    <a:latin typeface="SutonnyOMJ" panose="01010600010101010101" pitchFamily="2" charset="0"/>
                    <a:cs typeface="SutonnyOMJ" panose="01010600010101010101" pitchFamily="2" charset="0"/>
                  </a:rPr>
                  <a:t>২য় </a:t>
                </a:r>
                <a:r>
                  <a:rPr lang="en-US" sz="2400" dirty="0" err="1">
                    <a:latin typeface="SutonnyOMJ" panose="01010600010101010101" pitchFamily="2" charset="0"/>
                    <a:cs typeface="SutonnyOMJ" panose="01010600010101010101" pitchFamily="2" charset="0"/>
                  </a:rPr>
                  <a:t>মাসের</a:t>
                </a:r>
                <a:r>
                  <a:rPr lang="en-US" sz="2400" dirty="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মোট</a:t>
                </a:r>
                <a:r>
                  <a:rPr lang="en-US" sz="2400" dirty="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উৎপাদনশীলতা</a:t>
                </a:r>
                <a:r>
                  <a:rPr lang="en-US" sz="2400" dirty="0">
                    <a:latin typeface="SutonnyOMJ" panose="01010600010101010101" pitchFamily="2" charset="0"/>
                    <a:cs typeface="SutonnyOMJ" panose="01010600010101010101" pitchFamily="2" charset="0"/>
                  </a:rPr>
                  <a:t>  = </a:t>
                </a:r>
                <a14:m>
                  <m:oMath xmlns:m="http://schemas.openxmlformats.org/officeDocument/2006/math">
                    <m:f>
                      <m:fPr>
                        <m:ctrlPr>
                          <a:rPr lang="en-US" sz="2400" i="1">
                            <a:latin typeface="Cambria Math" panose="02040503050406030204" pitchFamily="18" charset="0"/>
                            <a:cs typeface="SutonnyOMJ" panose="01010600010101010101" pitchFamily="2" charset="0"/>
                          </a:rPr>
                        </m:ctrlPr>
                      </m:fPr>
                      <m:num>
                        <m:r>
                          <a:rPr lang="en-US" sz="2400" i="1">
                            <a:latin typeface="Cambria Math" panose="02040503050406030204" pitchFamily="18" charset="0"/>
                            <a:cs typeface="SutonnyOMJ" panose="01010600010101010101" pitchFamily="2" charset="0"/>
                          </a:rPr>
                          <m:t>মোট</m:t>
                        </m:r>
                        <m:r>
                          <a:rPr lang="en-US" sz="2400" i="1">
                            <a:latin typeface="Cambria Math" panose="02040503050406030204" pitchFamily="18" charset="0"/>
                            <a:cs typeface="SutonnyOMJ" panose="01010600010101010101" pitchFamily="2" charset="0"/>
                          </a:rPr>
                          <m:t> </m:t>
                        </m:r>
                        <m:r>
                          <a:rPr lang="en-US" sz="2400" i="1">
                            <a:latin typeface="Cambria Math" panose="02040503050406030204" pitchFamily="18" charset="0"/>
                            <a:cs typeface="SutonnyOMJ" panose="01010600010101010101" pitchFamily="2" charset="0"/>
                          </a:rPr>
                          <m:t>উৎপাদনের</m:t>
                        </m:r>
                        <m:r>
                          <a:rPr lang="en-US" sz="2400" i="1">
                            <a:latin typeface="Cambria Math" panose="02040503050406030204" pitchFamily="18" charset="0"/>
                            <a:cs typeface="SutonnyOMJ" panose="01010600010101010101" pitchFamily="2" charset="0"/>
                          </a:rPr>
                          <m:t> </m:t>
                        </m:r>
                        <m:r>
                          <a:rPr lang="en-US" sz="2400" i="1">
                            <a:latin typeface="Cambria Math" panose="02040503050406030204" pitchFamily="18" charset="0"/>
                            <a:cs typeface="SutonnyOMJ" panose="01010600010101010101" pitchFamily="2" charset="0"/>
                          </a:rPr>
                          <m:t>মূল্য</m:t>
                        </m:r>
                        <m:r>
                          <a:rPr lang="en-US" sz="2400" i="1">
                            <a:latin typeface="Cambria Math" panose="02040503050406030204" pitchFamily="18" charset="0"/>
                            <a:cs typeface="SutonnyOMJ" panose="01010600010101010101" pitchFamily="2" charset="0"/>
                          </a:rPr>
                          <m:t> </m:t>
                        </m:r>
                      </m:num>
                      <m:den>
                        <m:r>
                          <a:rPr lang="en-US" sz="2400" i="1">
                            <a:latin typeface="Cambria Math" panose="02040503050406030204" pitchFamily="18" charset="0"/>
                            <a:cs typeface="SutonnyOMJ" panose="01010600010101010101" pitchFamily="2" charset="0"/>
                          </a:rPr>
                          <m:t>মোট</m:t>
                        </m:r>
                        <m:r>
                          <a:rPr lang="en-US" sz="2400" i="1">
                            <a:latin typeface="Cambria Math" panose="02040503050406030204" pitchFamily="18" charset="0"/>
                            <a:cs typeface="SutonnyOMJ" panose="01010600010101010101" pitchFamily="2" charset="0"/>
                          </a:rPr>
                          <m:t> </m:t>
                        </m:r>
                        <m:r>
                          <a:rPr lang="en-US" sz="2400" i="1">
                            <a:latin typeface="Cambria Math" panose="02040503050406030204" pitchFamily="18" charset="0"/>
                            <a:cs typeface="SutonnyOMJ" panose="01010600010101010101" pitchFamily="2" charset="0"/>
                          </a:rPr>
                          <m:t>উপকরণের</m:t>
                        </m:r>
                        <m:r>
                          <a:rPr lang="en-US" sz="2400" i="1">
                            <a:latin typeface="Cambria Math" panose="02040503050406030204" pitchFamily="18" charset="0"/>
                            <a:cs typeface="SutonnyOMJ" panose="01010600010101010101" pitchFamily="2" charset="0"/>
                          </a:rPr>
                          <m:t> </m:t>
                        </m:r>
                        <m:r>
                          <a:rPr lang="en-US" sz="2400" i="1">
                            <a:latin typeface="Cambria Math" panose="02040503050406030204" pitchFamily="18" charset="0"/>
                            <a:cs typeface="SutonnyOMJ" panose="01010600010101010101" pitchFamily="2" charset="0"/>
                          </a:rPr>
                          <m:t>মূল্য</m:t>
                        </m:r>
                      </m:den>
                    </m:f>
                  </m:oMath>
                </a14:m>
                <a:r>
                  <a:rPr lang="en-US" sz="2400" dirty="0">
                    <a:latin typeface="SutonnyOMJ" panose="01010600010101010101" pitchFamily="2" charset="0"/>
                    <a:cs typeface="SutonnyOMJ" panose="01010600010101010101" pitchFamily="2" charset="0"/>
                  </a:rPr>
                  <a:t> 	</a:t>
                </a:r>
              </a:p>
              <a:p>
                <a:pPr marL="0" indent="0">
                  <a:buNone/>
                </a:pPr>
                <a:r>
                  <a:rPr lang="en-US" sz="2400" dirty="0">
                    <a:latin typeface="SutonnyOMJ" panose="01010600010101010101" pitchFamily="2" charset="0"/>
                    <a:cs typeface="SutonnyOMJ" panose="01010600010101010101" pitchFamily="2" charset="0"/>
                  </a:rPr>
                  <a:t>								   = </a:t>
                </a:r>
                <a14:m>
                  <m:oMath xmlns:m="http://schemas.openxmlformats.org/officeDocument/2006/math">
                    <m:f>
                      <m:fPr>
                        <m:ctrlPr>
                          <a:rPr lang="en-US" sz="2400" i="1">
                            <a:latin typeface="Cambria Math" panose="02040503050406030204" pitchFamily="18" charset="0"/>
                            <a:cs typeface="SutonnyOMJ" panose="01010600010101010101" pitchFamily="2" charset="0"/>
                          </a:rPr>
                        </m:ctrlPr>
                      </m:fPr>
                      <m:num>
                        <m:r>
                          <a:rPr lang="en-US" sz="2400" b="0" i="1" smtClean="0">
                            <a:latin typeface="Cambria Math" panose="02040503050406030204" pitchFamily="18" charset="0"/>
                            <a:cs typeface="SutonnyOMJ" panose="01010600010101010101" pitchFamily="2" charset="0"/>
                          </a:rPr>
                          <m:t>(</m:t>
                        </m:r>
                        <m:r>
                          <a:rPr lang="en-US" sz="2400" b="0" i="1" smtClean="0">
                            <a:latin typeface="Cambria Math" panose="02040503050406030204" pitchFamily="18" charset="0"/>
                            <a:cs typeface="SutonnyOMJ" panose="01010600010101010101" pitchFamily="2" charset="0"/>
                          </a:rPr>
                          <m:t>৯০০০</m:t>
                        </m:r>
                        <m:r>
                          <m:rPr>
                            <m:nor/>
                          </m:rPr>
                          <a:rPr lang="en-US" sz="2400" b="0" i="0" smtClean="0">
                            <a:latin typeface="Cambria Math" panose="02040503050406030204" pitchFamily="18" charset="0"/>
                            <a:cs typeface="SutonnyOMJ" panose="01010600010101010101" pitchFamily="2" charset="0"/>
                          </a:rPr>
                          <m:t> </m:t>
                        </m:r>
                        <m:r>
                          <m:rPr>
                            <m:nor/>
                          </m:rPr>
                          <a:rPr lang="en-US" sz="2400" b="0" i="0" smtClean="0">
                            <a:latin typeface="Cambria Math" panose="02040503050406030204" pitchFamily="18" charset="0"/>
                            <a:cs typeface="SutonnyOMJ" panose="01010600010101010101" pitchFamily="2" charset="0"/>
                          </a:rPr>
                          <m:t>একক</m:t>
                        </m:r>
                        <m:r>
                          <m:rPr>
                            <m:nor/>
                          </m:rPr>
                          <a:rPr lang="en-US" sz="2400" dirty="0">
                            <a:latin typeface="Times New Roman" panose="02020603050405020304" pitchFamily="18" charset="0"/>
                            <a:cs typeface="Times New Roman" panose="02020603050405020304" pitchFamily="18" charset="0"/>
                          </a:rPr>
                          <m:t>×</m:t>
                        </m:r>
                        <m:r>
                          <a:rPr lang="en-US" sz="2400" i="1">
                            <a:latin typeface="Cambria Math" panose="02040503050406030204" pitchFamily="18" charset="0"/>
                            <a:cs typeface="SutonnyOMJ" panose="01010600010101010101" pitchFamily="2" charset="0"/>
                          </a:rPr>
                          <m:t>৪০</m:t>
                        </m:r>
                        <m:r>
                          <a:rPr lang="en-US" sz="2400" b="0" i="1" smtClean="0">
                            <a:latin typeface="Cambria Math" panose="02040503050406030204" pitchFamily="18" charset="0"/>
                            <a:cs typeface="SutonnyOMJ" panose="01010600010101010101" pitchFamily="2" charset="0"/>
                          </a:rPr>
                          <m:t> </m:t>
                        </m:r>
                        <m:r>
                          <a:rPr lang="en-US" sz="2400" i="1">
                            <a:latin typeface="Cambria Math" panose="02040503050406030204" pitchFamily="18" charset="0"/>
                            <a:cs typeface="SutonnyOMJ" panose="01010600010101010101" pitchFamily="2" charset="0"/>
                          </a:rPr>
                          <m:t>টাকা</m:t>
                        </m:r>
                        <m:r>
                          <a:rPr lang="en-US" sz="2400" i="1">
                            <a:latin typeface="Cambria Math" panose="02040503050406030204" pitchFamily="18" charset="0"/>
                            <a:cs typeface="SutonnyOMJ" panose="01010600010101010101" pitchFamily="2" charset="0"/>
                          </a:rPr>
                          <m:t> )</m:t>
                        </m:r>
                      </m:num>
                      <m:den>
                        <m:d>
                          <m:dPr>
                            <m:ctrlPr>
                              <a:rPr lang="en-US" sz="2400" b="0" i="1" smtClean="0">
                                <a:latin typeface="Cambria Math" panose="02040503050406030204" pitchFamily="18" charset="0"/>
                                <a:cs typeface="SutonnyOMJ" panose="01010600010101010101" pitchFamily="2" charset="0"/>
                              </a:rPr>
                            </m:ctrlPr>
                          </m:dPr>
                          <m:e>
                            <m:r>
                              <a:rPr lang="en-US" sz="2400" b="0" i="1" smtClean="0">
                                <a:latin typeface="Cambria Math" panose="02040503050406030204" pitchFamily="18" charset="0"/>
                                <a:cs typeface="SutonnyOMJ" panose="01010600010101010101" pitchFamily="2" charset="0"/>
                              </a:rPr>
                              <m:t>৭</m:t>
                            </m:r>
                            <m:r>
                              <m:rPr>
                                <m:nor/>
                              </m:rPr>
                              <a:rPr lang="en-US" sz="2400" dirty="0">
                                <a:latin typeface="Times New Roman" panose="02020603050405020304" pitchFamily="18" charset="0"/>
                                <a:cs typeface="Times New Roman" panose="02020603050405020304" pitchFamily="18" charset="0"/>
                              </a:rPr>
                              <m:t>×</m:t>
                            </m:r>
                            <m:r>
                              <a:rPr lang="en-US" sz="2400" i="1">
                                <a:latin typeface="Cambria Math" panose="02040503050406030204" pitchFamily="18" charset="0"/>
                                <a:cs typeface="SutonnyOMJ" panose="01010600010101010101" pitchFamily="2" charset="0"/>
                              </a:rPr>
                              <m:t>৯০০০</m:t>
                            </m:r>
                          </m:e>
                        </m:d>
                        <m:r>
                          <a:rPr lang="en-US" sz="2400" i="1">
                            <a:latin typeface="Cambria Math" panose="02040503050406030204" pitchFamily="18" charset="0"/>
                            <a:cs typeface="SutonnyOMJ" panose="01010600010101010101" pitchFamily="2" charset="0"/>
                          </a:rPr>
                          <m:t>+</m:t>
                        </m:r>
                        <m:d>
                          <m:dPr>
                            <m:ctrlPr>
                              <a:rPr lang="en-US" sz="2400" b="0" i="1" smtClean="0">
                                <a:latin typeface="Cambria Math" panose="02040503050406030204" pitchFamily="18" charset="0"/>
                                <a:cs typeface="SutonnyOMJ" panose="01010600010101010101" pitchFamily="2" charset="0"/>
                              </a:rPr>
                            </m:ctrlPr>
                          </m:dPr>
                          <m:e>
                            <m:r>
                              <a:rPr lang="en-US" sz="2400" b="0" i="1" smtClean="0">
                                <a:latin typeface="Cambria Math" panose="02040503050406030204" pitchFamily="18" charset="0"/>
                                <a:cs typeface="SutonnyOMJ" panose="01010600010101010101" pitchFamily="2" charset="0"/>
                              </a:rPr>
                              <m:t>৯</m:t>
                            </m:r>
                            <m:r>
                              <a:rPr lang="en-US" sz="2400" i="1">
                                <a:latin typeface="Cambria Math" panose="02040503050406030204" pitchFamily="18" charset="0"/>
                                <a:cs typeface="SutonnyOMJ" panose="01010600010101010101" pitchFamily="2" charset="0"/>
                              </a:rPr>
                              <m:t>০০০</m:t>
                            </m:r>
                            <m:r>
                              <m:rPr>
                                <m:nor/>
                              </m:rPr>
                              <a:rPr lang="en-US" sz="2400" dirty="0">
                                <a:latin typeface="Times New Roman" panose="02020603050405020304" pitchFamily="18" charset="0"/>
                                <a:cs typeface="Times New Roman" panose="02020603050405020304" pitchFamily="18" charset="0"/>
                              </a:rPr>
                              <m:t>×</m:t>
                            </m:r>
                            <m:r>
                              <a:rPr lang="en-US" sz="2400" b="0" i="1" smtClean="0">
                                <a:latin typeface="Cambria Math" panose="02040503050406030204" pitchFamily="18" charset="0"/>
                                <a:cs typeface="SutonnyOMJ" panose="01010600010101010101" pitchFamily="2" charset="0"/>
                              </a:rPr>
                              <m:t>১২</m:t>
                            </m:r>
                          </m:e>
                        </m:d>
                        <m:r>
                          <a:rPr lang="en-US" sz="2400" b="0" i="1" smtClean="0">
                            <a:latin typeface="Cambria Math" panose="02040503050406030204" pitchFamily="18" charset="0"/>
                            <a:cs typeface="SutonnyOMJ" panose="01010600010101010101" pitchFamily="2" charset="0"/>
                          </a:rPr>
                          <m:t>+</m:t>
                        </m:r>
                        <m:r>
                          <a:rPr lang="en-US" sz="2400" b="0" i="1" smtClean="0">
                            <a:latin typeface="Cambria Math" panose="02040503050406030204" pitchFamily="18" charset="0"/>
                            <a:cs typeface="SutonnyOMJ" panose="01010600010101010101" pitchFamily="2" charset="0"/>
                          </a:rPr>
                          <m:t>১১০০০</m:t>
                        </m:r>
                      </m:den>
                    </m:f>
                  </m:oMath>
                </a14:m>
                <a:r>
                  <a:rPr lang="en-US" sz="2400" dirty="0">
                    <a:latin typeface="SutonnyOMJ" panose="01010600010101010101" pitchFamily="2" charset="0"/>
                    <a:cs typeface="SutonnyOMJ" panose="01010600010101010101" pitchFamily="2" charset="0"/>
                  </a:rPr>
                  <a:t> </a:t>
                </a:r>
                <a:r>
                  <a:rPr lang="en-US" sz="2400" dirty="0" smtClean="0">
                    <a:latin typeface="SutonnyOMJ" panose="01010600010101010101" pitchFamily="2" charset="0"/>
                    <a:cs typeface="SutonnyOMJ" panose="01010600010101010101" pitchFamily="2" charset="0"/>
                  </a:rPr>
                  <a:t>= </a:t>
                </a:r>
                <a14:m>
                  <m:oMath xmlns:m="http://schemas.openxmlformats.org/officeDocument/2006/math">
                    <m:f>
                      <m:fPr>
                        <m:ctrlPr>
                          <a:rPr lang="en-US" sz="2400" i="1">
                            <a:latin typeface="Cambria Math" panose="02040503050406030204" pitchFamily="18" charset="0"/>
                            <a:cs typeface="SutonnyOMJ" panose="01010600010101010101" pitchFamily="2" charset="0"/>
                          </a:rPr>
                        </m:ctrlPr>
                      </m:fPr>
                      <m:num>
                        <m:r>
                          <a:rPr lang="en-US" sz="2400" b="0" i="1" smtClean="0">
                            <a:latin typeface="Cambria Math" panose="02040503050406030204" pitchFamily="18" charset="0"/>
                            <a:cs typeface="SutonnyOMJ" panose="01010600010101010101" pitchFamily="2" charset="0"/>
                          </a:rPr>
                          <m:t>৩</m:t>
                        </m:r>
                        <m:r>
                          <a:rPr lang="en-US" sz="2400" b="0" i="1" smtClean="0">
                            <a:latin typeface="Cambria Math" panose="02040503050406030204" pitchFamily="18" charset="0"/>
                            <a:cs typeface="SutonnyOMJ" panose="01010600010101010101" pitchFamily="2" charset="0"/>
                          </a:rPr>
                          <m:t>,</m:t>
                        </m:r>
                        <m:r>
                          <a:rPr lang="en-US" sz="2400" b="0" i="1" smtClean="0">
                            <a:latin typeface="Cambria Math" panose="02040503050406030204" pitchFamily="18" charset="0"/>
                            <a:cs typeface="SutonnyOMJ" panose="01010600010101010101" pitchFamily="2" charset="0"/>
                          </a:rPr>
                          <m:t>৬০</m:t>
                        </m:r>
                        <m:r>
                          <a:rPr lang="en-US" sz="2400" i="1">
                            <a:latin typeface="Cambria Math" panose="02040503050406030204" pitchFamily="18" charset="0"/>
                            <a:cs typeface="SutonnyOMJ" panose="01010600010101010101" pitchFamily="2" charset="0"/>
                          </a:rPr>
                          <m:t>,</m:t>
                        </m:r>
                        <m:r>
                          <a:rPr lang="en-US" sz="2400" i="1">
                            <a:latin typeface="Cambria Math" panose="02040503050406030204" pitchFamily="18" charset="0"/>
                            <a:cs typeface="SutonnyOMJ" panose="01010600010101010101" pitchFamily="2" charset="0"/>
                          </a:rPr>
                          <m:t>০০০</m:t>
                        </m:r>
                        <m:r>
                          <a:rPr lang="en-US" sz="2400" i="1">
                            <a:latin typeface="Cambria Math" panose="02040503050406030204" pitchFamily="18" charset="0"/>
                            <a:cs typeface="SutonnyOMJ" panose="01010600010101010101" pitchFamily="2" charset="0"/>
                          </a:rPr>
                          <m:t> </m:t>
                        </m:r>
                      </m:num>
                      <m:den>
                        <m:r>
                          <a:rPr lang="en-US" sz="2400" i="1">
                            <a:latin typeface="Cambria Math" panose="02040503050406030204" pitchFamily="18" charset="0"/>
                            <a:cs typeface="SutonnyOMJ" panose="01010600010101010101" pitchFamily="2" charset="0"/>
                          </a:rPr>
                          <m:t>১</m:t>
                        </m:r>
                        <m:r>
                          <a:rPr lang="en-US" sz="2400" i="1">
                            <a:latin typeface="Cambria Math" panose="02040503050406030204" pitchFamily="18" charset="0"/>
                            <a:cs typeface="SutonnyOMJ" panose="01010600010101010101" pitchFamily="2" charset="0"/>
                          </a:rPr>
                          <m:t>,</m:t>
                        </m:r>
                        <m:r>
                          <a:rPr lang="en-US" sz="2400" b="0" i="1" smtClean="0">
                            <a:latin typeface="Cambria Math" panose="02040503050406030204" pitchFamily="18" charset="0"/>
                            <a:cs typeface="SutonnyOMJ" panose="01010600010101010101" pitchFamily="2" charset="0"/>
                          </a:rPr>
                          <m:t>৮২</m:t>
                        </m:r>
                        <m:r>
                          <a:rPr lang="en-US" sz="2400" i="1">
                            <a:latin typeface="Cambria Math" panose="02040503050406030204" pitchFamily="18" charset="0"/>
                            <a:cs typeface="SutonnyOMJ" panose="01010600010101010101" pitchFamily="2" charset="0"/>
                          </a:rPr>
                          <m:t>,</m:t>
                        </m:r>
                        <m:r>
                          <a:rPr lang="en-US" sz="2400" i="1">
                            <a:latin typeface="Cambria Math" panose="02040503050406030204" pitchFamily="18" charset="0"/>
                            <a:cs typeface="SutonnyOMJ" panose="01010600010101010101" pitchFamily="2" charset="0"/>
                          </a:rPr>
                          <m:t>০০০</m:t>
                        </m:r>
                      </m:den>
                    </m:f>
                  </m:oMath>
                </a14:m>
                <a:r>
                  <a:rPr lang="en-US" sz="2400" dirty="0">
                    <a:latin typeface="SutonnyOMJ" panose="01010600010101010101" pitchFamily="2" charset="0"/>
                    <a:cs typeface="SutonnyOMJ" panose="01010600010101010101" pitchFamily="2" charset="0"/>
                  </a:rPr>
                  <a:t> = </a:t>
                </a:r>
                <a:r>
                  <a:rPr lang="en-US" sz="2400" dirty="0" smtClean="0">
                    <a:latin typeface="SutonnyOMJ" panose="01010600010101010101" pitchFamily="2" charset="0"/>
                    <a:cs typeface="SutonnyOMJ" panose="01010600010101010101" pitchFamily="2" charset="0"/>
                  </a:rPr>
                  <a:t>১.৯৮</a:t>
                </a:r>
                <a:endParaRPr lang="en-US" sz="2400" dirty="0">
                  <a:latin typeface="SutonnyOMJ" panose="01010600010101010101" pitchFamily="2" charset="0"/>
                  <a:cs typeface="SutonnyOMJ" panose="01010600010101010101" pitchFamily="2" charset="0"/>
                </a:endParaRPr>
              </a:p>
              <a:p>
                <a:pPr marL="0" indent="0">
                  <a:buNone/>
                </a:pPr>
                <a:endParaRPr lang="en-US" sz="2400" dirty="0">
                  <a:latin typeface="SutonnyOMJ" panose="01010600010101010101" pitchFamily="2" charset="0"/>
                  <a:cs typeface="SutonnyOMJ" panose="01010600010101010101" pitchFamily="2"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rotWithShape="0">
                <a:blip r:embed="rId5"/>
                <a:stretch>
                  <a:fillRect l="-750" t="-711" r="-350"/>
                </a:stretch>
              </a:blipFill>
            </p:spPr>
            <p:txBody>
              <a:bodyPr/>
              <a:lstStyle/>
              <a:p>
                <a:r>
                  <a:rPr lang="en-US">
                    <a:noFill/>
                  </a:rPr>
                  <a:t> </a:t>
                </a:r>
              </a:p>
            </p:txBody>
          </p:sp>
        </mc:Fallback>
      </mc:AlternateContent>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977392102"/>
      </p:ext>
    </p:extLst>
  </p:cSld>
  <p:clrMapOvr>
    <a:masterClrMapping/>
  </p:clrMapOvr>
  <mc:AlternateContent xmlns:mc="http://schemas.openxmlformats.org/markup-compatibility/2006">
    <mc:Choice xmlns:p14="http://schemas.microsoft.com/office/powerpoint/2010/main" Requires="p14">
      <p:transition spd="slow" p14:dur="1500" advTm="66446">
        <p14:window dir="vert"/>
      </p:transition>
    </mc:Choice>
    <mc:Fallback>
      <p:transition spd="slow" advTm="664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Scale>
                                      <p:cBhvr>
                                        <p:cTn id="1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1" end="1"/>
                                            </p:txEl>
                                          </p:spTgt>
                                        </p:tgtEl>
                                        <p:attrNameLst>
                                          <p:attrName>ppt_x</p:attrName>
                                          <p:attrName>ppt_y</p:attrName>
                                        </p:attrNameLst>
                                      </p:cBhvr>
                                    </p:animMotion>
                                    <p:animEffect transition="in" filter="fade">
                                      <p:cBhvr>
                                        <p:cTn id="19" dur="1000"/>
                                        <p:tgtEl>
                                          <p:spTgt spid="3">
                                            <p:txEl>
                                              <p:pRg st="1" end="1"/>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Scale>
                                      <p:cBhvr>
                                        <p:cTn id="22"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2" end="2"/>
                                            </p:txEl>
                                          </p:spTgt>
                                        </p:tgtEl>
                                        <p:attrNameLst>
                                          <p:attrName>ppt_x</p:attrName>
                                          <p:attrName>ppt_y</p:attrName>
                                        </p:attrNameLst>
                                      </p:cBhvr>
                                    </p:animMotion>
                                    <p:animEffect transition="in" filter="fade">
                                      <p:cBhvr>
                                        <p:cTn id="24" dur="1000"/>
                                        <p:tgtEl>
                                          <p:spTgt spid="3">
                                            <p:txEl>
                                              <p:pRg st="2" end="2"/>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Scale>
                                      <p:cBhvr>
                                        <p:cTn id="27"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xEl>
                                              <p:pRg st="3" end="3"/>
                                            </p:txEl>
                                          </p:spTgt>
                                        </p:tgtEl>
                                        <p:attrNameLst>
                                          <p:attrName>ppt_x</p:attrName>
                                          <p:attrName>ppt_y</p:attrName>
                                        </p:attrNameLst>
                                      </p:cBhvr>
                                    </p:animMotion>
                                    <p:animEffect transition="in" filter="fade">
                                      <p:cBhvr>
                                        <p:cTn id="29" dur="1000"/>
                                        <p:tgtEl>
                                          <p:spTgt spid="3">
                                            <p:txEl>
                                              <p:pRg st="3" end="3"/>
                                            </p:txEl>
                                          </p:spTgt>
                                        </p:tgtEl>
                                      </p:cBhvr>
                                    </p:animEffect>
                                  </p:childTnLst>
                                </p:cTn>
                              </p:par>
                              <p:par>
                                <p:cTn id="30" presetID="5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Scale>
                                      <p:cBhvr>
                                        <p:cTn id="3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4" end="4"/>
                                            </p:txEl>
                                          </p:spTgt>
                                        </p:tgtEl>
                                        <p:attrNameLst>
                                          <p:attrName>ppt_x</p:attrName>
                                          <p:attrName>ppt_y</p:attrName>
                                        </p:attrNameLst>
                                      </p:cBhvr>
                                    </p:animMotion>
                                    <p:animEffect transition="in" filter="fade">
                                      <p:cBhvr>
                                        <p:cTn id="34" dur="1000"/>
                                        <p:tgtEl>
                                          <p:spTgt spid="3">
                                            <p:txEl>
                                              <p:pRg st="4" end="4"/>
                                            </p:txEl>
                                          </p:spTgt>
                                        </p:tgtEl>
                                      </p:cBhvr>
                                    </p:animEffect>
                                  </p:childTnLst>
                                </p:cTn>
                              </p:par>
                              <p:par>
                                <p:cTn id="35" presetID="5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Scale>
                                      <p:cBhvr>
                                        <p:cTn id="37"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
                                            <p:txEl>
                                              <p:pRg st="5" end="5"/>
                                            </p:txEl>
                                          </p:spTgt>
                                        </p:tgtEl>
                                        <p:attrNameLst>
                                          <p:attrName>ppt_x</p:attrName>
                                          <p:attrName>ppt_y</p:attrName>
                                        </p:attrNameLst>
                                      </p:cBhvr>
                                    </p:animMotion>
                                    <p:animEffect transition="in" filter="fade">
                                      <p:cBhvr>
                                        <p:cTn id="39" dur="10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6" end="6"/>
                                            </p:txEl>
                                          </p:spTgt>
                                        </p:tgtEl>
                                      </p:cBhvr>
                                    </p:animEffect>
                                  </p:childTnLst>
                                </p:cTn>
                              </p:par>
                              <p:par>
                                <p:cTn id="48" presetID="31"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p:cTn id="58"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1" dur="1000"/>
                                        <p:tgtEl>
                                          <p:spTgt spid="3">
                                            <p:txEl>
                                              <p:pRg st="8" end="8"/>
                                            </p:txEl>
                                          </p:spTgt>
                                        </p:tgtEl>
                                      </p:cBhvr>
                                    </p:animEffect>
                                  </p:childTnLst>
                                </p:cTn>
                              </p:par>
                              <p:par>
                                <p:cTn id="62" presetID="31" presetClass="entr" presetSubtype="0" fill="hold" nodeType="with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 calcmode="lin" valueType="num">
                                      <p:cBhvr>
                                        <p:cTn id="64"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5"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6"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8"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accent6">
              <a:lumMod val="60000"/>
              <a:lumOff val="40000"/>
            </a:schemeClr>
          </a:solidFill>
        </p:spPr>
        <p:txBody>
          <a:bodyPr>
            <a:normAutofit/>
          </a:bodyPr>
          <a:lstStyle/>
          <a:p>
            <a:pPr marL="0" indent="0">
              <a:buNone/>
            </a:pPr>
            <a:r>
              <a:rPr lang="en-US" sz="2400" u="sng" dirty="0" err="1" smtClean="0">
                <a:latin typeface="SutonnyOMJ" panose="01010600010101010101" pitchFamily="2" charset="0"/>
                <a:cs typeface="SutonnyOMJ" panose="01010600010101010101" pitchFamily="2" charset="0"/>
              </a:rPr>
              <a:t>মন্তব্য</a:t>
            </a:r>
            <a:r>
              <a:rPr lang="en-US" sz="2400" u="sng" dirty="0" smtClean="0">
                <a:latin typeface="SutonnyOMJ" panose="01010600010101010101" pitchFamily="2" charset="0"/>
                <a:cs typeface="SutonnyOMJ" panose="01010600010101010101" pitchFamily="2" charset="0"/>
              </a:rPr>
              <a:t>:</a:t>
            </a:r>
          </a:p>
          <a:p>
            <a:pPr marL="0" indent="0">
              <a:buNone/>
            </a:pPr>
            <a:r>
              <a:rPr lang="en-US" sz="2400" dirty="0" err="1" smtClean="0">
                <a:latin typeface="SutonnyOMJ" panose="01010600010101010101" pitchFamily="2" charset="0"/>
                <a:cs typeface="SutonnyOMJ" panose="01010600010101010101" pitchFamily="2" charset="0"/>
              </a:rPr>
              <a:t>দেখা</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যাচ্ছে</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প্রতিষ্ঠানটির</a:t>
            </a:r>
            <a:r>
              <a:rPr lang="en-US" sz="2400" dirty="0" smtClean="0">
                <a:latin typeface="SutonnyOMJ" panose="01010600010101010101" pitchFamily="2" charset="0"/>
                <a:cs typeface="SutonnyOMJ" panose="01010600010101010101" pitchFamily="2" charset="0"/>
              </a:rPr>
              <a:t> ১ম </a:t>
            </a:r>
            <a:r>
              <a:rPr lang="en-US" sz="2400" dirty="0" err="1" smtClean="0">
                <a:latin typeface="SutonnyOMJ" panose="01010600010101010101" pitchFamily="2" charset="0"/>
                <a:cs typeface="SutonnyOMJ" panose="01010600010101010101" pitchFamily="2" charset="0"/>
              </a:rPr>
              <a:t>মাসের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১.৫৬ </a:t>
            </a:r>
            <a:r>
              <a:rPr lang="en-US" sz="2400" dirty="0" err="1" smtClean="0">
                <a:latin typeface="SutonnyOMJ" panose="01010600010101010101" pitchFamily="2" charset="0"/>
                <a:cs typeface="SutonnyOMJ" panose="01010600010101010101" pitchFamily="2" charset="0"/>
              </a:rPr>
              <a:t>এবং</a:t>
            </a:r>
            <a:r>
              <a:rPr lang="en-US" sz="2400" dirty="0" smtClean="0">
                <a:latin typeface="SutonnyOMJ" panose="01010600010101010101" pitchFamily="2" charset="0"/>
                <a:cs typeface="SutonnyOMJ" panose="01010600010101010101" pitchFamily="2" charset="0"/>
              </a:rPr>
              <a:t> ২য় </a:t>
            </a:r>
            <a:r>
              <a:rPr lang="en-US" sz="2400" dirty="0" err="1" smtClean="0">
                <a:latin typeface="SutonnyOMJ" panose="01010600010101010101" pitchFamily="2" charset="0"/>
                <a:cs typeface="SutonnyOMJ" panose="01010600010101010101" pitchFamily="2" charset="0"/>
              </a:rPr>
              <a:t>মাসের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১.৯৮ । </a:t>
            </a:r>
            <a:r>
              <a:rPr lang="en-US" sz="2400" dirty="0" err="1" smtClean="0">
                <a:latin typeface="SutonnyOMJ" panose="01010600010101010101" pitchFamily="2" charset="0"/>
                <a:cs typeface="SutonnyOMJ" panose="01010600010101010101" pitchFamily="2" charset="0"/>
              </a:rPr>
              <a:t>অর্থা</a:t>
            </a:r>
            <a:r>
              <a:rPr lang="en-US" sz="2400" dirty="0" smtClean="0">
                <a:latin typeface="SutonnyOMJ" panose="01010600010101010101" pitchFamily="2" charset="0"/>
                <a:cs typeface="SutonnyOMJ" panose="01010600010101010101" pitchFamily="2" charset="0"/>
              </a:rPr>
              <a:t>ৎ ২য় </a:t>
            </a:r>
            <a:r>
              <a:rPr lang="en-US" sz="2400" dirty="0" err="1" smtClean="0">
                <a:latin typeface="SutonnyOMJ" panose="01010600010101010101" pitchFamily="2" charset="0"/>
                <a:cs typeface="SutonnyOMJ" panose="01010600010101010101" pitchFamily="2" charset="0"/>
              </a:rPr>
              <a:t>মাসে</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বৃদ্ধি</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পেয়েছে</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এটি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প্রতিষ্ঠানের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অগ্রগতিকে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ইঙ্গিত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প্রতিটি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প্রতিষ্ঠানের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উচিত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বৃদ্ধির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দিকে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নজর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দেওয়া</a:t>
            </a:r>
            <a:r>
              <a:rPr lang="en-US" sz="2400" dirty="0" smtClean="0">
                <a:latin typeface="SutonnyOMJ" panose="01010600010101010101" pitchFamily="2" charset="0"/>
                <a:cs typeface="SutonnyOMJ" panose="01010600010101010101" pitchFamily="2" charset="0"/>
              </a:rPr>
              <a:t>।</a:t>
            </a:r>
            <a:endParaRPr lang="en-US" sz="2400" dirty="0">
              <a:latin typeface="SutonnyOMJ" panose="01010600010101010101" pitchFamily="2" charset="0"/>
              <a:cs typeface="SutonnyOMJ" panose="01010600010101010101" pitchFamily="2"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5112" y="1596788"/>
            <a:ext cx="5075556" cy="4606118"/>
          </a:xfrm>
          <a:prstGeom prst="rect">
            <a:avLst/>
          </a:prstGeom>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675213003"/>
      </p:ext>
    </p:extLst>
  </p:cSld>
  <p:clrMapOvr>
    <a:masterClrMapping/>
  </p:clrMapOvr>
  <mc:AlternateContent xmlns:mc="http://schemas.openxmlformats.org/markup-compatibility/2006">
    <mc:Choice xmlns:p14="http://schemas.microsoft.com/office/powerpoint/2010/main" Requires="p14">
      <p:transition spd="slow" p14:dur="1500" advTm="19570">
        <p14:window dir="vert"/>
      </p:transition>
    </mc:Choice>
    <mc:Fallback>
      <p:transition spd="slow" advTm="195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28047"/>
          </a:xfrm>
          <a:solidFill>
            <a:schemeClr val="accent6">
              <a:lumMod val="40000"/>
              <a:lumOff val="60000"/>
            </a:schemeClr>
          </a:solidFill>
        </p:spPr>
        <p:txBody>
          <a:bodyPr>
            <a:normAutofit/>
          </a:bodyPr>
          <a:lstStyle/>
          <a:p>
            <a:pPr algn="ctr"/>
            <a:r>
              <a:rPr lang="en-US" sz="4000" dirty="0" err="1" smtClean="0">
                <a:latin typeface="SutonnyOMJ" panose="01010600010101010101" pitchFamily="2" charset="0"/>
                <a:cs typeface="SutonnyOMJ" panose="01010600010101010101" pitchFamily="2" charset="0"/>
              </a:rPr>
              <a:t>বাড়ির</a:t>
            </a:r>
            <a:r>
              <a:rPr lang="en-US" sz="4000" dirty="0" smtClean="0">
                <a:latin typeface="SutonnyOMJ" panose="01010600010101010101" pitchFamily="2" charset="0"/>
                <a:cs typeface="SutonnyOMJ" panose="01010600010101010101" pitchFamily="2" charset="0"/>
              </a:rPr>
              <a:t> </a:t>
            </a:r>
            <a:r>
              <a:rPr lang="en-US" sz="4000" dirty="0" err="1" smtClean="0">
                <a:latin typeface="SutonnyOMJ" panose="01010600010101010101" pitchFamily="2" charset="0"/>
                <a:cs typeface="SutonnyOMJ" panose="01010600010101010101" pitchFamily="2" charset="0"/>
              </a:rPr>
              <a:t>কাজ</a:t>
            </a:r>
            <a:r>
              <a:rPr lang="en-US" sz="4000" dirty="0" smtClean="0">
                <a:latin typeface="SutonnyOMJ" panose="01010600010101010101" pitchFamily="2" charset="0"/>
                <a:cs typeface="SutonnyOMJ" panose="01010600010101010101" pitchFamily="2" charset="0"/>
              </a:rPr>
              <a:t> (</a:t>
            </a:r>
            <a:r>
              <a:rPr lang="en-US" sz="4000" i="1" dirty="0" smtClean="0">
                <a:latin typeface="Times New Roman" panose="02020603050405020304" pitchFamily="18" charset="0"/>
                <a:cs typeface="Times New Roman" panose="02020603050405020304" pitchFamily="18" charset="0"/>
              </a:rPr>
              <a:t>HOME WORK</a:t>
            </a:r>
            <a:r>
              <a:rPr lang="en-US" sz="4000" dirty="0" smtClean="0">
                <a:latin typeface="SutonnyOMJ" panose="01010600010101010101" pitchFamily="2" charset="0"/>
                <a:cs typeface="SutonnyOMJ" panose="01010600010101010101" pitchFamily="2" charset="0"/>
              </a:rPr>
              <a:t>)</a:t>
            </a:r>
            <a:endParaRPr lang="en-US" sz="4000" dirty="0">
              <a:latin typeface="SutonnyOMJ" panose="01010600010101010101" pitchFamily="2" charset="0"/>
              <a:cs typeface="SutonnyOMJ" panose="01010600010101010101" pitchFamily="2" charset="0"/>
            </a:endParaRPr>
          </a:p>
        </p:txBody>
      </p:sp>
      <p:sp>
        <p:nvSpPr>
          <p:cNvPr id="3" name="Content Placeholder 2"/>
          <p:cNvSpPr>
            <a:spLocks noGrp="1"/>
          </p:cNvSpPr>
          <p:nvPr>
            <p:ph idx="1"/>
          </p:nvPr>
        </p:nvSpPr>
        <p:spPr>
          <a:xfrm>
            <a:off x="0" y="955344"/>
            <a:ext cx="12192000" cy="5929952"/>
          </a:xfrm>
          <a:solidFill>
            <a:schemeClr val="accent6">
              <a:lumMod val="60000"/>
              <a:lumOff val="40000"/>
            </a:schemeClr>
          </a:solidFill>
        </p:spPr>
        <p:txBody>
          <a:bodyPr>
            <a:normAutofit/>
          </a:bodyPr>
          <a:lstStyle/>
          <a:p>
            <a:pPr marL="0" indent="0">
              <a:buNone/>
            </a:pPr>
            <a:r>
              <a:rPr lang="en-US" sz="2400" dirty="0" err="1" smtClean="0">
                <a:latin typeface="SutonnyOMJ" panose="01010600010101010101" pitchFamily="2" charset="0"/>
                <a:cs typeface="SutonnyOMJ" panose="01010600010101010101" pitchFamily="2" charset="0"/>
              </a:rPr>
              <a:t>রুমা</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লেদার</a:t>
            </a:r>
            <a:r>
              <a:rPr lang="en-US" sz="2400" dirty="0" smtClean="0">
                <a:latin typeface="SutonnyOMJ" panose="01010600010101010101" pitchFamily="2" charset="0"/>
                <a:cs typeface="SutonnyOMJ" panose="01010600010101010101" pitchFamily="2" charset="0"/>
              </a:rPr>
              <a:t> ও </a:t>
            </a:r>
            <a:r>
              <a:rPr lang="en-US" sz="2400" dirty="0" err="1" smtClean="0">
                <a:latin typeface="SutonnyOMJ" panose="01010600010101010101" pitchFamily="2" charset="0"/>
                <a:cs typeface="SutonnyOMJ" panose="01010600010101010101" pitchFamily="2" charset="0"/>
              </a:rPr>
              <a:t>ঝুমা</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লেদার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দুটি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জুতা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প্রস্তুতকারি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প্রতিষ্ঠান</a:t>
            </a:r>
            <a:r>
              <a:rPr lang="en-US" sz="2400" dirty="0" smtClean="0">
                <a:latin typeface="SutonnyOMJ" panose="01010600010101010101" pitchFamily="2" charset="0"/>
                <a:cs typeface="SutonnyOMJ" panose="01010600010101010101" pitchFamily="2" charset="0"/>
              </a:rPr>
              <a:t>। ২০১৬ </a:t>
            </a:r>
            <a:r>
              <a:rPr lang="en-US" sz="2400" dirty="0" err="1" smtClean="0">
                <a:latin typeface="SutonnyOMJ" panose="01010600010101010101" pitchFamily="2" charset="0"/>
                <a:cs typeface="SutonnyOMJ" panose="01010600010101010101" pitchFamily="2" charset="0"/>
              </a:rPr>
              <a:t>সালে</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প্রতিষ্ঠান</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দুটির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ছিল</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নিম্নরূপ</a:t>
            </a:r>
            <a:r>
              <a:rPr lang="en-US" sz="2400" dirty="0" smtClean="0">
                <a:latin typeface="SutonnyOMJ" panose="01010600010101010101" pitchFamily="2" charset="0"/>
                <a:cs typeface="SutonnyOMJ" panose="01010600010101010101" pitchFamily="2" charset="0"/>
              </a:rPr>
              <a:t>:</a:t>
            </a:r>
          </a:p>
          <a:p>
            <a:pPr marL="0" indent="0">
              <a:buNone/>
            </a:pPr>
            <a:endParaRPr lang="en-US" sz="2400" dirty="0" smtClean="0">
              <a:latin typeface="SutonnyOMJ" panose="01010600010101010101" pitchFamily="2" charset="0"/>
              <a:cs typeface="SutonnyOMJ" panose="01010600010101010101" pitchFamily="2" charset="0"/>
            </a:endParaRPr>
          </a:p>
          <a:p>
            <a:pPr marL="0" indent="0">
              <a:buNone/>
            </a:pPr>
            <a:endParaRPr lang="en-US" sz="2400" dirty="0">
              <a:latin typeface="SutonnyOMJ" panose="01010600010101010101" pitchFamily="2" charset="0"/>
              <a:cs typeface="SutonnyOMJ" panose="01010600010101010101" pitchFamily="2" charset="0"/>
            </a:endParaRPr>
          </a:p>
          <a:p>
            <a:pPr marL="0" indent="0">
              <a:buNone/>
            </a:pPr>
            <a:endParaRPr lang="en-US" sz="2400" dirty="0" smtClean="0">
              <a:latin typeface="SutonnyOMJ" panose="01010600010101010101" pitchFamily="2" charset="0"/>
              <a:cs typeface="SutonnyOMJ" panose="01010600010101010101" pitchFamily="2" charset="0"/>
            </a:endParaRPr>
          </a:p>
          <a:p>
            <a:pPr marL="0" indent="0">
              <a:buNone/>
            </a:pPr>
            <a:endParaRPr lang="en-US" sz="2400" dirty="0">
              <a:latin typeface="SutonnyOMJ" panose="01010600010101010101" pitchFamily="2" charset="0"/>
              <a:cs typeface="SutonnyOMJ" panose="01010600010101010101" pitchFamily="2" charset="0"/>
            </a:endParaRPr>
          </a:p>
          <a:p>
            <a:pPr marL="0" indent="0">
              <a:buNone/>
            </a:pPr>
            <a:endParaRPr lang="en-US" sz="2400" dirty="0" smtClean="0">
              <a:latin typeface="SutonnyOMJ" panose="01010600010101010101" pitchFamily="2" charset="0"/>
              <a:cs typeface="SutonnyOMJ" panose="01010600010101010101" pitchFamily="2" charset="0"/>
            </a:endParaRPr>
          </a:p>
          <a:p>
            <a:pPr marL="0" indent="0">
              <a:buNone/>
            </a:pPr>
            <a:endParaRPr lang="en-US" sz="2400" dirty="0">
              <a:latin typeface="SutonnyOMJ" panose="01010600010101010101" pitchFamily="2" charset="0"/>
              <a:cs typeface="SutonnyOMJ" panose="01010600010101010101" pitchFamily="2" charset="0"/>
            </a:endParaRPr>
          </a:p>
          <a:p>
            <a:pPr marL="0" indent="0">
              <a:buNone/>
            </a:pPr>
            <a:endParaRPr lang="en-US" sz="2400" dirty="0" smtClean="0">
              <a:latin typeface="SutonnyOMJ" panose="01010600010101010101" pitchFamily="2" charset="0"/>
              <a:cs typeface="SutonnyOMJ" panose="01010600010101010101" pitchFamily="2" charset="0"/>
            </a:endParaRPr>
          </a:p>
          <a:p>
            <a:pPr marL="0" indent="0">
              <a:buNone/>
            </a:pPr>
            <a:r>
              <a:rPr lang="en-US" sz="2400" dirty="0" smtClean="0">
                <a:latin typeface="SutonnyOMJ" panose="01010600010101010101" pitchFamily="2" charset="0"/>
                <a:cs typeface="SutonnyOMJ" panose="01010600010101010101" pitchFamily="2" charset="0"/>
              </a:rPr>
              <a:t>ক. </a:t>
            </a:r>
            <a:r>
              <a:rPr lang="en-US" sz="2400" dirty="0" err="1" smtClean="0">
                <a:latin typeface="SutonnyOMJ" panose="01010600010101010101" pitchFamily="2" charset="0"/>
                <a:cs typeface="SutonnyOMJ" panose="01010600010101010101" pitchFamily="2" charset="0"/>
              </a:rPr>
              <a:t>উপযোগ</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a:t>
            </a:r>
            <a:r>
              <a:rPr lang="en-US" sz="2400" dirty="0" smtClean="0">
                <a:latin typeface="SutonnyOMJ" panose="01010600010101010101" pitchFamily="2" charset="0"/>
                <a:cs typeface="SutonnyOMJ" panose="01010600010101010101" pitchFamily="2" charset="0"/>
              </a:rPr>
              <a:t>?</a:t>
            </a:r>
          </a:p>
          <a:p>
            <a:pPr marL="0" indent="0">
              <a:buNone/>
            </a:pPr>
            <a:r>
              <a:rPr lang="en-US" sz="2400" dirty="0" smtClean="0">
                <a:latin typeface="SutonnyOMJ" panose="01010600010101010101" pitchFamily="2" charset="0"/>
                <a:cs typeface="SutonnyOMJ" panose="01010600010101010101" pitchFamily="2" charset="0"/>
              </a:rPr>
              <a:t>খ. </a:t>
            </a:r>
            <a:r>
              <a:rPr lang="en-US" sz="2400" dirty="0" err="1" smtClean="0">
                <a:latin typeface="SutonnyOMJ" panose="01010600010101010101" pitchFamily="2" charset="0"/>
                <a:cs typeface="SutonnyOMJ" panose="01010600010101010101" pitchFamily="2" charset="0"/>
              </a:rPr>
              <a:t>উৎপাদনশীলতার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ওপর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মুনাফা</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নির্ভর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ব্যাখ্যা</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a:t>
            </a:r>
            <a:r>
              <a:rPr lang="en-US" sz="2400" dirty="0" smtClean="0">
                <a:latin typeface="SutonnyOMJ" panose="01010600010101010101" pitchFamily="2" charset="0"/>
                <a:cs typeface="SutonnyOMJ" panose="01010600010101010101" pitchFamily="2" charset="0"/>
              </a:rPr>
              <a:t>।</a:t>
            </a:r>
          </a:p>
          <a:p>
            <a:pPr marL="0" indent="0">
              <a:buNone/>
            </a:pPr>
            <a:r>
              <a:rPr lang="en-US" sz="2400" dirty="0" smtClean="0">
                <a:latin typeface="SutonnyOMJ" panose="01010600010101010101" pitchFamily="2" charset="0"/>
                <a:cs typeface="SutonnyOMJ" panose="01010600010101010101" pitchFamily="2" charset="0"/>
              </a:rPr>
              <a:t>গ. </a:t>
            </a:r>
            <a:r>
              <a:rPr lang="en-US" sz="2400" dirty="0" err="1" smtClean="0">
                <a:latin typeface="SutonnyOMJ" panose="01010600010101010101" pitchFamily="2" charset="0"/>
                <a:cs typeface="SutonnyOMJ" panose="01010600010101010101" pitchFamily="2" charset="0"/>
              </a:rPr>
              <a:t>রুমা</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লেদারের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নির্ণয়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a:t>
            </a:r>
            <a:r>
              <a:rPr lang="en-US" sz="2400" dirty="0" smtClean="0">
                <a:latin typeface="SutonnyOMJ" panose="01010600010101010101" pitchFamily="2" charset="0"/>
                <a:cs typeface="SutonnyOMJ" panose="01010600010101010101" pitchFamily="2" charset="0"/>
              </a:rPr>
              <a:t>।</a:t>
            </a:r>
          </a:p>
          <a:p>
            <a:pPr marL="0" indent="0">
              <a:buNone/>
            </a:pPr>
            <a:r>
              <a:rPr lang="en-US" sz="2400" dirty="0" smtClean="0">
                <a:latin typeface="SutonnyOMJ" panose="01010600010101010101" pitchFamily="2" charset="0"/>
                <a:cs typeface="SutonnyOMJ" panose="01010600010101010101" pitchFamily="2" charset="0"/>
              </a:rPr>
              <a:t>ঘ. </a:t>
            </a:r>
            <a:r>
              <a:rPr lang="en-US" sz="2400" dirty="0" err="1" smtClean="0">
                <a:latin typeface="SutonnyOMJ" panose="01010600010101010101" pitchFamily="2" charset="0"/>
                <a:cs typeface="SutonnyOMJ" panose="01010600010101010101" pitchFamily="2" charset="0"/>
              </a:rPr>
              <a:t>প্রতিষ্ঠান</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দুটির</a:t>
            </a:r>
            <a:r>
              <a:rPr lang="en-US" sz="2400" dirty="0" smtClean="0">
                <a:latin typeface="SutonnyOMJ" panose="01010600010101010101" pitchFamily="2" charset="0"/>
                <a:cs typeface="SutonnyOMJ" panose="01010600010101010101" pitchFamily="2" charset="0"/>
              </a:rPr>
              <a:t> ২০১৬ </a:t>
            </a:r>
            <a:r>
              <a:rPr lang="en-US" sz="2400" dirty="0" err="1" smtClean="0">
                <a:latin typeface="SutonnyOMJ" panose="01010600010101010101" pitchFamily="2" charset="0"/>
                <a:cs typeface="SutonnyOMJ" panose="01010600010101010101" pitchFamily="2" charset="0"/>
              </a:rPr>
              <a:t>সালের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মালামাল</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তুলনামূলক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বিশ্লেষণ</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a:t>
            </a:r>
            <a:r>
              <a:rPr lang="en-US" sz="2400" dirty="0" smtClean="0">
                <a:latin typeface="SutonnyOMJ" panose="01010600010101010101" pitchFamily="2" charset="0"/>
                <a:cs typeface="SutonnyOMJ" panose="01010600010101010101" pitchFamily="2"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2331046609"/>
              </p:ext>
            </p:extLst>
          </p:nvPr>
        </p:nvGraphicFramePr>
        <p:xfrm>
          <a:off x="1554328" y="1497589"/>
          <a:ext cx="8127999" cy="3200400"/>
        </p:xfrm>
        <a:graphic>
          <a:graphicData uri="http://schemas.openxmlformats.org/drawingml/2006/table">
            <a:tbl>
              <a:tblPr firstRow="1" bandRow="1">
                <a:tableStyleId>{5940675A-B579-460E-94D1-54222C63F5DA}</a:tableStyleId>
              </a:tblPr>
              <a:tblGrid>
                <a:gridCol w="2709333"/>
                <a:gridCol w="2709333"/>
                <a:gridCol w="2709333"/>
              </a:tblGrid>
              <a:tr h="370840">
                <a:tc>
                  <a:txBody>
                    <a:bodyPr/>
                    <a:lstStyle/>
                    <a:p>
                      <a:pPr algn="ctr"/>
                      <a:r>
                        <a:rPr lang="en-US" sz="2400" dirty="0" err="1" smtClean="0">
                          <a:latin typeface="SutonnyOMJ" panose="01010600010101010101" pitchFamily="2" charset="0"/>
                          <a:cs typeface="SutonnyOMJ" panose="01010600010101010101" pitchFamily="2" charset="0"/>
                        </a:rPr>
                        <a:t>বিবরণ</a:t>
                      </a:r>
                      <a:endParaRPr lang="en-US" sz="2400" dirty="0">
                        <a:latin typeface="SutonnyOMJ" panose="01010600010101010101" pitchFamily="2" charset="0"/>
                        <a:cs typeface="SutonnyOMJ" panose="01010600010101010101" pitchFamily="2" charset="0"/>
                      </a:endParaRPr>
                    </a:p>
                  </a:txBody>
                  <a:tcPr/>
                </a:tc>
                <a:tc>
                  <a:txBody>
                    <a:bodyPr/>
                    <a:lstStyle/>
                    <a:p>
                      <a:pPr algn="ctr"/>
                      <a:r>
                        <a:rPr lang="en-US" sz="2400" dirty="0" err="1" smtClean="0">
                          <a:latin typeface="SutonnyOMJ" panose="01010600010101010101" pitchFamily="2" charset="0"/>
                          <a:cs typeface="SutonnyOMJ" panose="01010600010101010101" pitchFamily="2" charset="0"/>
                        </a:rPr>
                        <a:t>রুমা</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লেদার</a:t>
                      </a:r>
                      <a:endParaRPr lang="en-US" sz="2400" dirty="0">
                        <a:latin typeface="SutonnyOMJ" panose="01010600010101010101" pitchFamily="2" charset="0"/>
                        <a:cs typeface="SutonnyOMJ" panose="01010600010101010101" pitchFamily="2" charset="0"/>
                      </a:endParaRPr>
                    </a:p>
                  </a:txBody>
                  <a:tcPr/>
                </a:tc>
                <a:tc>
                  <a:txBody>
                    <a:bodyPr/>
                    <a:lstStyle/>
                    <a:p>
                      <a:pPr algn="ctr"/>
                      <a:r>
                        <a:rPr lang="en-US" sz="2400" dirty="0" err="1" smtClean="0">
                          <a:latin typeface="SutonnyOMJ" panose="01010600010101010101" pitchFamily="2" charset="0"/>
                          <a:cs typeface="SutonnyOMJ" panose="01010600010101010101" pitchFamily="2" charset="0"/>
                        </a:rPr>
                        <a:t>ঝুমা</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লেদার</a:t>
                      </a:r>
                      <a:endParaRPr lang="en-US" sz="2400" dirty="0">
                        <a:latin typeface="SutonnyOMJ" panose="01010600010101010101" pitchFamily="2" charset="0"/>
                        <a:cs typeface="SutonnyOMJ" panose="01010600010101010101" pitchFamily="2" charset="0"/>
                      </a:endParaRPr>
                    </a:p>
                  </a:txBody>
                  <a:tcPr/>
                </a:tc>
              </a:tr>
              <a:tr h="370840">
                <a:tc>
                  <a:txBody>
                    <a:bodyPr/>
                    <a:lstStyle/>
                    <a:p>
                      <a:r>
                        <a:rPr lang="en-US" sz="2400" dirty="0" err="1" smtClean="0">
                          <a:latin typeface="SutonnyOMJ" panose="01010600010101010101" pitchFamily="2" charset="0"/>
                          <a:cs typeface="SutonnyOMJ" panose="01010600010101010101" pitchFamily="2" charset="0"/>
                        </a:rPr>
                        <a:t>চামড়া</a:t>
                      </a:r>
                      <a:r>
                        <a:rPr lang="en-US" sz="2400" dirty="0" smtClean="0">
                          <a:latin typeface="SutonnyOMJ" panose="01010600010101010101" pitchFamily="2" charset="0"/>
                          <a:cs typeface="SutonnyOMJ" panose="01010600010101010101" pitchFamily="2" charset="0"/>
                        </a:rPr>
                        <a:t> ও </a:t>
                      </a:r>
                      <a:r>
                        <a:rPr lang="en-US" sz="2400" dirty="0" err="1" smtClean="0">
                          <a:latin typeface="SutonnyOMJ" panose="01010600010101010101" pitchFamily="2" charset="0"/>
                          <a:cs typeface="SutonnyOMJ" panose="01010600010101010101" pitchFamily="2" charset="0"/>
                        </a:rPr>
                        <a:t>কাঁচামাল</a:t>
                      </a:r>
                      <a:endParaRPr lang="en-US" sz="2400" dirty="0">
                        <a:latin typeface="SutonnyOMJ" panose="01010600010101010101" pitchFamily="2" charset="0"/>
                        <a:cs typeface="SutonnyOMJ" panose="01010600010101010101" pitchFamily="2" charset="0"/>
                      </a:endParaRPr>
                    </a:p>
                  </a:txBody>
                  <a:tcPr/>
                </a:tc>
                <a:tc>
                  <a:txBody>
                    <a:bodyPr/>
                    <a:lstStyle/>
                    <a:p>
                      <a:pPr algn="r"/>
                      <a:r>
                        <a:rPr lang="en-US" sz="2400" dirty="0" smtClean="0">
                          <a:latin typeface="SutonnyOMJ" panose="01010600010101010101" pitchFamily="2" charset="0"/>
                          <a:cs typeface="SutonnyOMJ" panose="01010600010101010101" pitchFamily="2" charset="0"/>
                        </a:rPr>
                        <a:t>৫,০০,০০০ </a:t>
                      </a:r>
                      <a:r>
                        <a:rPr lang="en-US" sz="240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tc>
                <a:tc>
                  <a:txBody>
                    <a:bodyPr/>
                    <a:lstStyle/>
                    <a:p>
                      <a:pPr algn="r"/>
                      <a:r>
                        <a:rPr lang="en-US" sz="2400" dirty="0" smtClean="0">
                          <a:latin typeface="SutonnyOMJ" panose="01010600010101010101" pitchFamily="2" charset="0"/>
                          <a:cs typeface="SutonnyOMJ" panose="01010600010101010101" pitchFamily="2" charset="0"/>
                        </a:rPr>
                        <a:t>৬,১৫,০০০ </a:t>
                      </a:r>
                      <a:r>
                        <a:rPr lang="en-US" sz="240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tc>
              </a:tr>
              <a:tr h="370840">
                <a:tc>
                  <a:txBody>
                    <a:bodyPr/>
                    <a:lstStyle/>
                    <a:p>
                      <a:r>
                        <a:rPr lang="en-US" sz="2400" dirty="0" err="1" smtClean="0">
                          <a:latin typeface="SutonnyOMJ" panose="01010600010101010101" pitchFamily="2" charset="0"/>
                          <a:cs typeface="SutonnyOMJ" panose="01010600010101010101" pitchFamily="2" charset="0"/>
                        </a:rPr>
                        <a:t>শ্রম</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ব্যয়</a:t>
                      </a:r>
                      <a:endParaRPr lang="en-US" sz="2400" dirty="0">
                        <a:latin typeface="SutonnyOMJ" panose="01010600010101010101" pitchFamily="2" charset="0"/>
                        <a:cs typeface="SutonnyOMJ" panose="01010600010101010101" pitchFamily="2" charset="0"/>
                      </a:endParaRPr>
                    </a:p>
                  </a:txBody>
                  <a:tcPr/>
                </a:tc>
                <a:tc>
                  <a:txBody>
                    <a:bodyPr/>
                    <a:lstStyle/>
                    <a:p>
                      <a:pPr algn="r"/>
                      <a:r>
                        <a:rPr lang="en-US" sz="2400" dirty="0" smtClean="0">
                          <a:latin typeface="SutonnyOMJ" panose="01010600010101010101" pitchFamily="2" charset="0"/>
                          <a:cs typeface="SutonnyOMJ" panose="01010600010101010101" pitchFamily="2" charset="0"/>
                        </a:rPr>
                        <a:t>১,০০,০০০ </a:t>
                      </a:r>
                      <a:r>
                        <a:rPr lang="en-US" sz="240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tc>
                <a:tc>
                  <a:txBody>
                    <a:bodyPr/>
                    <a:lstStyle/>
                    <a:p>
                      <a:pPr algn="r"/>
                      <a:r>
                        <a:rPr lang="en-US" sz="2400" dirty="0" smtClean="0">
                          <a:latin typeface="SutonnyOMJ" panose="01010600010101010101" pitchFamily="2" charset="0"/>
                          <a:cs typeface="SutonnyOMJ" panose="01010600010101010101" pitchFamily="2" charset="0"/>
                        </a:rPr>
                        <a:t>১,০০,০০০ </a:t>
                      </a:r>
                      <a:r>
                        <a:rPr lang="en-US" sz="240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tc>
              </a:tr>
              <a:tr h="370840">
                <a:tc>
                  <a:txBody>
                    <a:bodyPr/>
                    <a:lstStyle/>
                    <a:p>
                      <a:r>
                        <a:rPr lang="en-US" sz="2400" dirty="0" err="1" smtClean="0">
                          <a:latin typeface="SutonnyOMJ" panose="01010600010101010101" pitchFamily="2" charset="0"/>
                          <a:cs typeface="SutonnyOMJ" panose="01010600010101010101" pitchFamily="2" charset="0"/>
                        </a:rPr>
                        <a:t>যন্ত্রপাতি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ব্যয়</a:t>
                      </a:r>
                      <a:endParaRPr lang="en-US" sz="2400" dirty="0">
                        <a:latin typeface="SutonnyOMJ" panose="01010600010101010101" pitchFamily="2" charset="0"/>
                        <a:cs typeface="SutonnyOMJ" panose="01010600010101010101" pitchFamily="2" charset="0"/>
                      </a:endParaRPr>
                    </a:p>
                  </a:txBody>
                  <a:tcPr/>
                </a:tc>
                <a:tc>
                  <a:txBody>
                    <a:bodyPr/>
                    <a:lstStyle/>
                    <a:p>
                      <a:pPr algn="r"/>
                      <a:r>
                        <a:rPr lang="en-US" sz="2400" dirty="0" smtClean="0">
                          <a:latin typeface="SutonnyOMJ" panose="01010600010101010101" pitchFamily="2" charset="0"/>
                          <a:cs typeface="SutonnyOMJ" panose="01010600010101010101" pitchFamily="2" charset="0"/>
                        </a:rPr>
                        <a:t>১,৫০,০০০ </a:t>
                      </a:r>
                      <a:r>
                        <a:rPr lang="en-US" sz="240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tc>
                <a:tc>
                  <a:txBody>
                    <a:bodyPr/>
                    <a:lstStyle/>
                    <a:p>
                      <a:pPr algn="r"/>
                      <a:r>
                        <a:rPr lang="en-US" sz="2400" dirty="0" smtClean="0">
                          <a:latin typeface="SutonnyOMJ" panose="01010600010101010101" pitchFamily="2" charset="0"/>
                          <a:cs typeface="SutonnyOMJ" panose="01010600010101010101" pitchFamily="2" charset="0"/>
                        </a:rPr>
                        <a:t>২,০০,০০০ </a:t>
                      </a:r>
                      <a:r>
                        <a:rPr lang="en-US" sz="240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tc>
              </a:tr>
              <a:tr h="370840">
                <a:tc>
                  <a:txBody>
                    <a:bodyPr/>
                    <a:lstStyle/>
                    <a:p>
                      <a:r>
                        <a:rPr lang="en-US" sz="2400" dirty="0" err="1" smtClean="0">
                          <a:latin typeface="SutonnyOMJ" panose="01010600010101010101" pitchFamily="2" charset="0"/>
                          <a:cs typeface="SutonnyOMJ" panose="01010600010101010101" pitchFamily="2" charset="0"/>
                        </a:rPr>
                        <a:t>অন্যান্য</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ব্যয়</a:t>
                      </a:r>
                      <a:endParaRPr lang="en-US" sz="2400" dirty="0">
                        <a:latin typeface="SutonnyOMJ" panose="01010600010101010101" pitchFamily="2" charset="0"/>
                        <a:cs typeface="SutonnyOMJ" panose="01010600010101010101" pitchFamily="2" charset="0"/>
                      </a:endParaRPr>
                    </a:p>
                  </a:txBody>
                  <a:tcPr/>
                </a:tc>
                <a:tc>
                  <a:txBody>
                    <a:bodyPr/>
                    <a:lstStyle/>
                    <a:p>
                      <a:pPr algn="r"/>
                      <a:r>
                        <a:rPr lang="en-US" sz="2400" dirty="0" smtClean="0">
                          <a:latin typeface="SutonnyOMJ" panose="01010600010101010101" pitchFamily="2" charset="0"/>
                          <a:cs typeface="SutonnyOMJ" panose="01010600010101010101" pitchFamily="2" charset="0"/>
                        </a:rPr>
                        <a:t>৫০,০০০ </a:t>
                      </a:r>
                      <a:r>
                        <a:rPr lang="en-US" sz="240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tc>
                <a:tc>
                  <a:txBody>
                    <a:bodyPr/>
                    <a:lstStyle/>
                    <a:p>
                      <a:pPr algn="r"/>
                      <a:r>
                        <a:rPr lang="en-US" sz="2400" dirty="0" smtClean="0">
                          <a:latin typeface="SutonnyOMJ" panose="01010600010101010101" pitchFamily="2" charset="0"/>
                          <a:cs typeface="SutonnyOMJ" panose="01010600010101010101" pitchFamily="2" charset="0"/>
                        </a:rPr>
                        <a:t>৭০,০০০ </a:t>
                      </a:r>
                      <a:r>
                        <a:rPr lang="en-US" sz="240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tc>
              </a:tr>
              <a:tr h="370840">
                <a:tc>
                  <a:txBody>
                    <a:bodyPr/>
                    <a:lstStyle/>
                    <a:p>
                      <a:r>
                        <a:rPr lang="en-US" sz="2400" dirty="0" err="1" smtClean="0">
                          <a:latin typeface="SutonnyOMJ" panose="01010600010101010101" pitchFamily="2" charset="0"/>
                          <a:cs typeface="SutonnyOMJ" panose="01010600010101010101" pitchFamily="2" charset="0"/>
                        </a:rPr>
                        <a:t>একক</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প্রতি</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বিক্রয়মূল্য</a:t>
                      </a:r>
                      <a:endParaRPr lang="en-US" sz="2400" dirty="0">
                        <a:latin typeface="SutonnyOMJ" panose="01010600010101010101" pitchFamily="2" charset="0"/>
                        <a:cs typeface="SutonnyOMJ" panose="01010600010101010101" pitchFamily="2" charset="0"/>
                      </a:endParaRPr>
                    </a:p>
                  </a:txBody>
                  <a:tcPr/>
                </a:tc>
                <a:tc>
                  <a:txBody>
                    <a:bodyPr/>
                    <a:lstStyle/>
                    <a:p>
                      <a:pPr algn="r"/>
                      <a:r>
                        <a:rPr lang="en-US" sz="2400" dirty="0" smtClean="0">
                          <a:latin typeface="SutonnyOMJ" panose="01010600010101010101" pitchFamily="2" charset="0"/>
                          <a:cs typeface="SutonnyOMJ" panose="01010600010101010101" pitchFamily="2" charset="0"/>
                        </a:rPr>
                        <a:t>১০ </a:t>
                      </a:r>
                      <a:r>
                        <a:rPr lang="en-US" sz="240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tc>
                <a:tc>
                  <a:txBody>
                    <a:bodyPr/>
                    <a:lstStyle/>
                    <a:p>
                      <a:pPr algn="r"/>
                      <a:r>
                        <a:rPr lang="en-US" sz="2400" dirty="0" smtClean="0">
                          <a:latin typeface="SutonnyOMJ" panose="01010600010101010101" pitchFamily="2" charset="0"/>
                          <a:cs typeface="SutonnyOMJ" panose="01010600010101010101" pitchFamily="2" charset="0"/>
                        </a:rPr>
                        <a:t>১৫ </a:t>
                      </a:r>
                      <a:r>
                        <a:rPr lang="en-US" sz="240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tc>
              </a:tr>
              <a:tr h="370840">
                <a:tc>
                  <a:txBody>
                    <a:bodyPr/>
                    <a:lstStyle/>
                    <a:p>
                      <a:r>
                        <a:rPr lang="en-US" sz="2400" dirty="0" err="1" smtClean="0">
                          <a:latin typeface="SutonnyOMJ" panose="01010600010101010101" pitchFamily="2" charset="0"/>
                          <a:cs typeface="SutonnyOMJ" panose="01010600010101010101" pitchFamily="2" charset="0"/>
                        </a:rPr>
                        <a:t>মোট</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উৎপাদন</a:t>
                      </a:r>
                      <a:endParaRPr lang="en-US" sz="2400" dirty="0">
                        <a:latin typeface="SutonnyOMJ" panose="01010600010101010101" pitchFamily="2" charset="0"/>
                        <a:cs typeface="SutonnyOMJ" panose="01010600010101010101" pitchFamily="2" charset="0"/>
                      </a:endParaRPr>
                    </a:p>
                  </a:txBody>
                  <a:tcPr/>
                </a:tc>
                <a:tc>
                  <a:txBody>
                    <a:bodyPr/>
                    <a:lstStyle/>
                    <a:p>
                      <a:pPr algn="r"/>
                      <a:r>
                        <a:rPr lang="en-US" sz="2400" dirty="0" smtClean="0">
                          <a:latin typeface="SutonnyOMJ" panose="01010600010101010101" pitchFamily="2" charset="0"/>
                          <a:cs typeface="SutonnyOMJ" panose="01010600010101010101" pitchFamily="2" charset="0"/>
                        </a:rPr>
                        <a:t>১,২০,০০০ </a:t>
                      </a:r>
                      <a:r>
                        <a:rPr lang="en-US" sz="2400" dirty="0" err="1" smtClean="0">
                          <a:latin typeface="SutonnyOMJ" panose="01010600010101010101" pitchFamily="2" charset="0"/>
                          <a:cs typeface="SutonnyOMJ" panose="01010600010101010101" pitchFamily="2" charset="0"/>
                        </a:rPr>
                        <a:t>একক</a:t>
                      </a:r>
                      <a:endParaRPr lang="en-US" sz="2400" dirty="0">
                        <a:latin typeface="SutonnyOMJ" panose="01010600010101010101" pitchFamily="2" charset="0"/>
                        <a:cs typeface="SutonnyOMJ" panose="01010600010101010101" pitchFamily="2" charset="0"/>
                      </a:endParaRPr>
                    </a:p>
                  </a:txBody>
                  <a:tcPr/>
                </a:tc>
                <a:tc>
                  <a:txBody>
                    <a:bodyPr/>
                    <a:lstStyle/>
                    <a:p>
                      <a:pPr algn="r"/>
                      <a:r>
                        <a:rPr lang="en-US" sz="2400" dirty="0" smtClean="0">
                          <a:latin typeface="SutonnyOMJ" panose="01010600010101010101" pitchFamily="2" charset="0"/>
                          <a:cs typeface="SutonnyOMJ" panose="01010600010101010101" pitchFamily="2" charset="0"/>
                        </a:rPr>
                        <a:t>১,০০,০০০ </a:t>
                      </a:r>
                      <a:r>
                        <a:rPr lang="en-US" sz="2400" dirty="0" err="1" smtClean="0">
                          <a:latin typeface="SutonnyOMJ" panose="01010600010101010101" pitchFamily="2" charset="0"/>
                          <a:cs typeface="SutonnyOMJ" panose="01010600010101010101" pitchFamily="2" charset="0"/>
                        </a:rPr>
                        <a:t>একক</a:t>
                      </a:r>
                      <a:endParaRPr lang="en-US" sz="2400" dirty="0">
                        <a:latin typeface="SutonnyOMJ" panose="01010600010101010101" pitchFamily="2" charset="0"/>
                        <a:cs typeface="SutonnyOMJ" panose="01010600010101010101" pitchFamily="2" charset="0"/>
                      </a:endParaRPr>
                    </a:p>
                  </a:txBody>
                  <a:tcPr/>
                </a:tc>
              </a:tr>
            </a:tbl>
          </a:graphicData>
        </a:graphic>
      </p:graphicFrame>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488717024"/>
      </p:ext>
    </p:extLst>
  </p:cSld>
  <p:clrMapOvr>
    <a:masterClrMapping/>
  </p:clrMapOvr>
  <mc:AlternateContent xmlns:mc="http://schemas.openxmlformats.org/markup-compatibility/2006">
    <mc:Choice xmlns:p14="http://schemas.microsoft.com/office/powerpoint/2010/main" Requires="p14">
      <p:transition spd="slow" p14:dur="1500" advTm="39504">
        <p14:window dir="vert"/>
      </p:transition>
    </mc:Choice>
    <mc:Fallback>
      <p:transition spd="slow" advTm="395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3"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p:cTn id="3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 calcmode="lin" valueType="num">
                                      <p:cBhvr>
                                        <p:cTn id="3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 calcmode="lin" valueType="num">
                                      <p:cBhvr>
                                        <p:cTn id="44"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 calcmode="lin" valueType="num">
                                      <p:cBhvr>
                                        <p:cTn id="50"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2" fill="hold" display="0">
                  <p:stCondLst>
                    <p:cond delay="indefinite"/>
                  </p:stCondLst>
                  <p:endCondLst>
                    <p:cond evt="onStopAudio" delay="0">
                      <p:tgtEl>
                        <p:sldTgt/>
                      </p:tgtEl>
                    </p:cond>
                  </p:endCondLst>
                </p:cTn>
                <p:tgtEl>
                  <p:spTgt spid="4"/>
                </p:tgtEl>
              </p:cMediaNode>
            </p:audio>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0" cy="1132764"/>
          </a:xfrm>
          <a:solidFill>
            <a:srgbClr val="002060"/>
          </a:solidFill>
          <a:ln w="76200">
            <a:solidFill>
              <a:schemeClr val="tx1"/>
            </a:solidFill>
          </a:ln>
        </p:spPr>
        <p:txBody>
          <a:bodyPr>
            <a:normAutofit/>
          </a:bodyPr>
          <a:lstStyle/>
          <a:p>
            <a:pPr algn="ctr"/>
            <a:r>
              <a:rPr lang="en-US" sz="4800" i="1" dirty="0" err="1">
                <a:solidFill>
                  <a:srgbClr val="00B0F0"/>
                </a:solidFill>
                <a:latin typeface="SutonnyOMJ" panose="01010600010101010101" pitchFamily="2" charset="0"/>
                <a:cs typeface="SutonnyOMJ" panose="01010600010101010101" pitchFamily="2" charset="0"/>
              </a:rPr>
              <a:t>ধন্যবাদ</a:t>
            </a:r>
            <a:r>
              <a:rPr lang="en-US" sz="4800" i="1" dirty="0">
                <a:solidFill>
                  <a:srgbClr val="00B0F0"/>
                </a:solidFill>
                <a:latin typeface="SutonnyOMJ" panose="01010600010101010101" pitchFamily="2" charset="0"/>
                <a:cs typeface="SutonnyOMJ" panose="01010600010101010101" pitchFamily="2" charset="0"/>
              </a:rPr>
              <a:t> </a:t>
            </a:r>
            <a:r>
              <a:rPr lang="en-US" sz="4800" i="1" dirty="0" err="1">
                <a:solidFill>
                  <a:srgbClr val="00B0F0"/>
                </a:solidFill>
                <a:latin typeface="SutonnyOMJ" panose="01010600010101010101" pitchFamily="2" charset="0"/>
                <a:cs typeface="SutonnyOMJ" panose="01010600010101010101" pitchFamily="2" charset="0"/>
              </a:rPr>
              <a:t>সবাইকে</a:t>
            </a:r>
            <a:endParaRPr lang="en-US" sz="4800" i="1" dirty="0">
              <a:solidFill>
                <a:srgbClr val="00B0F0"/>
              </a:solidFill>
              <a:latin typeface="SutonnyOMJ" panose="01010600010101010101" pitchFamily="2" charset="0"/>
              <a:cs typeface="SutonnyOMJ" panose="01010600010101010101" pitchFamily="2"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132763"/>
            <a:ext cx="12192000" cy="5702957"/>
          </a:xfrm>
          <a:prstGeom prst="rect">
            <a:avLst/>
          </a:prstGeom>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4293445109"/>
      </p:ext>
    </p:extLst>
  </p:cSld>
  <p:clrMapOvr>
    <a:masterClrMapping/>
  </p:clrMapOvr>
  <mc:AlternateContent xmlns:mc="http://schemas.openxmlformats.org/markup-compatibility/2006">
    <mc:Choice xmlns:p14="http://schemas.microsoft.com/office/powerpoint/2010/main" Requires="p14">
      <p:transition spd="slow" p14:dur="1500" advTm="21257">
        <p14:window dir="vert"/>
      </p:transition>
    </mc:Choice>
    <mc:Fallback>
      <p:transition spd="slow" advTm="212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955343"/>
          </a:xfrm>
          <a:solidFill>
            <a:schemeClr val="accent6">
              <a:lumMod val="60000"/>
              <a:lumOff val="40000"/>
            </a:schemeClr>
          </a:solidFill>
        </p:spPr>
        <p:txBody>
          <a:bodyPr>
            <a:normAutofit/>
          </a:bodyPr>
          <a:lstStyle/>
          <a:p>
            <a:pPr algn="ctr"/>
            <a:r>
              <a:rPr lang="en-US" sz="4400" dirty="0" err="1" smtClean="0">
                <a:latin typeface="SutonnyOMJ" panose="01010600010101010101" pitchFamily="2" charset="0"/>
                <a:cs typeface="SutonnyOMJ" panose="01010600010101010101" pitchFamily="2" charset="0"/>
              </a:rPr>
              <a:t>শিক্ষক</a:t>
            </a:r>
            <a:r>
              <a:rPr lang="en-US" sz="4400" dirty="0" smtClean="0">
                <a:latin typeface="SutonnyOMJ" panose="01010600010101010101" pitchFamily="2" charset="0"/>
                <a:cs typeface="SutonnyOMJ" panose="01010600010101010101" pitchFamily="2" charset="0"/>
              </a:rPr>
              <a:t> </a:t>
            </a:r>
            <a:r>
              <a:rPr lang="en-US" sz="4400" dirty="0" err="1" smtClean="0">
                <a:latin typeface="SutonnyOMJ" panose="01010600010101010101" pitchFamily="2" charset="0"/>
                <a:cs typeface="SutonnyOMJ" panose="01010600010101010101" pitchFamily="2" charset="0"/>
              </a:rPr>
              <a:t>পরিচিতি</a:t>
            </a:r>
            <a:endParaRPr lang="en-US" sz="4400" dirty="0">
              <a:latin typeface="SutonnyOMJ" panose="01010600010101010101" pitchFamily="2" charset="0"/>
              <a:cs typeface="SutonnyOMJ" panose="01010600010101010101" pitchFamily="2" charset="0"/>
            </a:endParaRPr>
          </a:p>
        </p:txBody>
      </p:sp>
      <p:sp>
        <p:nvSpPr>
          <p:cNvPr id="3" name="Content Placeholder 2"/>
          <p:cNvSpPr>
            <a:spLocks noGrp="1"/>
          </p:cNvSpPr>
          <p:nvPr>
            <p:ph idx="1"/>
          </p:nvPr>
        </p:nvSpPr>
        <p:spPr>
          <a:xfrm>
            <a:off x="-1" y="955343"/>
            <a:ext cx="12191999" cy="5902657"/>
          </a:xfrm>
          <a:solidFill>
            <a:schemeClr val="accent6">
              <a:lumMod val="60000"/>
              <a:lumOff val="40000"/>
            </a:schemeClr>
          </a:solidFill>
        </p:spPr>
        <p:txBody>
          <a:bodyPr>
            <a:normAutofit/>
          </a:bodyPr>
          <a:lstStyle/>
          <a:p>
            <a:pPr marL="0" indent="0">
              <a:buNone/>
            </a:pPr>
            <a:endParaRPr lang="en-US" sz="3600" dirty="0" smtClean="0">
              <a:latin typeface="SutonnyOMJ" panose="01010600010101010101" pitchFamily="2" charset="0"/>
              <a:cs typeface="SutonnyOMJ" panose="01010600010101010101" pitchFamily="2" charset="0"/>
            </a:endParaRPr>
          </a:p>
          <a:p>
            <a:pPr marL="0" indent="0">
              <a:buNone/>
            </a:pPr>
            <a:endParaRPr lang="en-US" sz="3600" dirty="0">
              <a:latin typeface="SutonnyOMJ" panose="01010600010101010101" pitchFamily="2" charset="0"/>
              <a:cs typeface="SutonnyOMJ" panose="01010600010101010101" pitchFamily="2" charset="0"/>
            </a:endParaRPr>
          </a:p>
          <a:p>
            <a:pPr marL="0" indent="0">
              <a:buNone/>
            </a:pPr>
            <a:r>
              <a:rPr lang="en-US" sz="3600" dirty="0" smtClean="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মো</a:t>
            </a:r>
            <a:r>
              <a:rPr lang="en-US" sz="3600" dirty="0" smtClean="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মিজানুর</a:t>
            </a:r>
            <a:r>
              <a:rPr lang="en-US" sz="3600" dirty="0" smtClean="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রহমান</a:t>
            </a:r>
            <a:endParaRPr lang="en-US" sz="3600" dirty="0" smtClean="0">
              <a:latin typeface="SutonnyOMJ" panose="01010600010101010101" pitchFamily="2" charset="0"/>
              <a:cs typeface="SutonnyOMJ" panose="01010600010101010101" pitchFamily="2" charset="0"/>
            </a:endParaRPr>
          </a:p>
          <a:p>
            <a:pPr marL="0" indent="0">
              <a:buNone/>
            </a:pPr>
            <a:r>
              <a:rPr lang="en-US" sz="3600" dirty="0" smtClean="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প্রভাষক</a:t>
            </a:r>
            <a:r>
              <a:rPr lang="en-US" sz="3600" dirty="0" smtClean="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মার্কেটিং</a:t>
            </a:r>
            <a:r>
              <a:rPr lang="en-US" sz="3600" dirty="0" smtClean="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বিভাগ</a:t>
            </a:r>
            <a:endParaRPr lang="en-US" sz="3600" dirty="0" smtClean="0">
              <a:latin typeface="SutonnyOMJ" panose="01010600010101010101" pitchFamily="2" charset="0"/>
              <a:cs typeface="SutonnyOMJ" panose="01010600010101010101" pitchFamily="2" charset="0"/>
            </a:endParaRPr>
          </a:p>
          <a:p>
            <a:pPr marL="0" indent="0">
              <a:buNone/>
            </a:pPr>
            <a:r>
              <a:rPr lang="en-US" sz="3600" dirty="0" smtClean="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শেখ</a:t>
            </a:r>
            <a:r>
              <a:rPr lang="en-US" sz="3600" dirty="0" smtClean="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ফজিলাতুন্নেছা</a:t>
            </a:r>
            <a:r>
              <a:rPr lang="en-US" sz="3600" dirty="0" smtClean="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মহিলা</a:t>
            </a:r>
            <a:r>
              <a:rPr lang="en-US" sz="3600" dirty="0" smtClean="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কলেজ</a:t>
            </a:r>
            <a:endParaRPr lang="en-US" sz="3600" dirty="0" smtClean="0">
              <a:latin typeface="SutonnyOMJ" panose="01010600010101010101" pitchFamily="2" charset="0"/>
              <a:cs typeface="SutonnyOMJ" panose="01010600010101010101" pitchFamily="2" charset="0"/>
            </a:endParaRPr>
          </a:p>
          <a:p>
            <a:pPr marL="0" indent="0">
              <a:buNone/>
            </a:pPr>
            <a:r>
              <a:rPr lang="en-US" sz="3600" dirty="0" smtClean="0">
                <a:latin typeface="SutonnyOMJ" panose="01010600010101010101" pitchFamily="2" charset="0"/>
                <a:cs typeface="SutonnyOMJ" panose="01010600010101010101" pitchFamily="2" charset="0"/>
              </a:rPr>
              <a:t>	মিরপুর-২, </a:t>
            </a:r>
            <a:r>
              <a:rPr lang="en-US" sz="3600" dirty="0" err="1" smtClean="0">
                <a:latin typeface="SutonnyOMJ" panose="01010600010101010101" pitchFamily="2" charset="0"/>
                <a:cs typeface="SutonnyOMJ" panose="01010600010101010101" pitchFamily="2" charset="0"/>
              </a:rPr>
              <a:t>ঢাকা</a:t>
            </a:r>
            <a:r>
              <a:rPr lang="en-US" sz="3600" dirty="0">
                <a:latin typeface="SutonnyOMJ" panose="01010600010101010101" pitchFamily="2" charset="0"/>
                <a:cs typeface="SutonnyOMJ" panose="01010600010101010101" pitchFamily="2" charset="0"/>
              </a:rPr>
              <a:t> </a:t>
            </a:r>
            <a:r>
              <a:rPr lang="en-US" sz="3600" dirty="0" smtClean="0">
                <a:latin typeface="SutonnyOMJ" panose="01010600010101010101" pitchFamily="2" charset="0"/>
                <a:cs typeface="SutonnyOMJ" panose="01010600010101010101" pitchFamily="2" charset="0"/>
              </a:rPr>
              <a:t>।</a:t>
            </a:r>
            <a:endParaRPr lang="en-US" sz="3600" dirty="0">
              <a:latin typeface="SutonnyOMJ" panose="01010600010101010101" pitchFamily="2" charset="0"/>
              <a:cs typeface="SutonnyOMJ" panose="01010600010101010101" pitchFamily="2"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6695" y="1910686"/>
            <a:ext cx="3993107" cy="41022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4092522411"/>
      </p:ext>
    </p:extLst>
  </p:cSld>
  <p:clrMapOvr>
    <a:masterClrMapping/>
  </p:clrMapOvr>
  <mc:AlternateContent xmlns:mc="http://schemas.openxmlformats.org/markup-compatibility/2006">
    <mc:Choice xmlns:p14="http://schemas.microsoft.com/office/powerpoint/2010/main" Requires="p14">
      <p:transition spd="slow" p14:dur="1500" advTm="15927">
        <p14:window dir="vert"/>
      </p:transition>
    </mc:Choice>
    <mc:Fallback>
      <p:transition spd="slow" advTm="159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2" end="2"/>
                                            </p:txEl>
                                          </p:spTgt>
                                        </p:tgtEl>
                                        <p:attrNameLst>
                                          <p:attrName>ppt_w</p:attrName>
                                        </p:attrNameLst>
                                      </p:cBhvr>
                                    </p:anim>
                                    <p:anim by="(#ppt_w*0.50)" calcmode="lin" valueType="num">
                                      <p:cBhvr>
                                        <p:cTn id="20" dur="500" decel="50000" autoRev="1" fill="hold">
                                          <p:stCondLst>
                                            <p:cond delay="0"/>
                                          </p:stCondLst>
                                        </p:cTn>
                                        <p:tgtEl>
                                          <p:spTgt spid="3">
                                            <p:txEl>
                                              <p:pRg st="2" end="2"/>
                                            </p:txEl>
                                          </p:spTgt>
                                        </p:tgtEl>
                                        <p:attrNameLst>
                                          <p:attrName>ppt_x</p:attrName>
                                        </p:attrNameLst>
                                      </p:cBhvr>
                                    </p:anim>
                                    <p:anim from="(-#ppt_h/2)" to="(#ppt_y)" calcmode="lin" valueType="num">
                                      <p:cBhvr>
                                        <p:cTn id="21" dur="1000" fill="hold">
                                          <p:stCondLst>
                                            <p:cond delay="0"/>
                                          </p:stCondLst>
                                        </p:cTn>
                                        <p:tgtEl>
                                          <p:spTgt spid="3">
                                            <p:txEl>
                                              <p:pRg st="2" end="2"/>
                                            </p:txEl>
                                          </p:spTgt>
                                        </p:tgtEl>
                                        <p:attrNameLst>
                                          <p:attrName>ppt_y</p:attrName>
                                        </p:attrNameLst>
                                      </p:cBhvr>
                                    </p:anim>
                                    <p:animRot by="21600000">
                                      <p:cBhvr>
                                        <p:cTn id="22" dur="1000" fill="hold">
                                          <p:stCondLst>
                                            <p:cond delay="0"/>
                                          </p:stCondLst>
                                        </p:cTn>
                                        <p:tgtEl>
                                          <p:spTgt spid="3">
                                            <p:txEl>
                                              <p:pRg st="2" end="2"/>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nodeType="clickEffect">
                                  <p:stCondLst>
                                    <p:cond delay="0"/>
                                  </p:stCondLst>
                                  <p:iterate type="lt">
                                    <p:tmPct val="10000"/>
                                  </p:iterate>
                                  <p:childTnLst>
                                    <p:set>
                                      <p:cBhvr>
                                        <p:cTn id="26" dur="1" fill="hold">
                                          <p:stCondLst>
                                            <p:cond delay="0"/>
                                          </p:stCondLst>
                                        </p:cTn>
                                        <p:tgtEl>
                                          <p:spTgt spid="3">
                                            <p:txEl>
                                              <p:pRg st="3" end="3"/>
                                            </p:txEl>
                                          </p:spTgt>
                                        </p:tgtEl>
                                        <p:attrNameLst>
                                          <p:attrName>style.visibility</p:attrName>
                                        </p:attrNameLst>
                                      </p:cBhvr>
                                      <p:to>
                                        <p:strVal val="visible"/>
                                      </p:to>
                                    </p:set>
                                    <p:anim by="(-#ppt_w*2)" calcmode="lin" valueType="num">
                                      <p:cBhvr rctx="PPT">
                                        <p:cTn id="27" dur="500" autoRev="1" fill="hold">
                                          <p:stCondLst>
                                            <p:cond delay="0"/>
                                          </p:stCondLst>
                                        </p:cTn>
                                        <p:tgtEl>
                                          <p:spTgt spid="3">
                                            <p:txEl>
                                              <p:pRg st="3" end="3"/>
                                            </p:txEl>
                                          </p:spTgt>
                                        </p:tgtEl>
                                        <p:attrNameLst>
                                          <p:attrName>ppt_w</p:attrName>
                                        </p:attrNameLst>
                                      </p:cBhvr>
                                    </p:anim>
                                    <p:anim by="(#ppt_w*0.50)" calcmode="lin" valueType="num">
                                      <p:cBhvr>
                                        <p:cTn id="28" dur="500" decel="50000" autoRev="1" fill="hold">
                                          <p:stCondLst>
                                            <p:cond delay="0"/>
                                          </p:stCondLst>
                                        </p:cTn>
                                        <p:tgtEl>
                                          <p:spTgt spid="3">
                                            <p:txEl>
                                              <p:pRg st="3" end="3"/>
                                            </p:txEl>
                                          </p:spTgt>
                                        </p:tgtEl>
                                        <p:attrNameLst>
                                          <p:attrName>ppt_x</p:attrName>
                                        </p:attrNameLst>
                                      </p:cBhvr>
                                    </p:anim>
                                    <p:anim from="(-#ppt_h/2)" to="(#ppt_y)" calcmode="lin" valueType="num">
                                      <p:cBhvr>
                                        <p:cTn id="29" dur="1000" fill="hold">
                                          <p:stCondLst>
                                            <p:cond delay="0"/>
                                          </p:stCondLst>
                                        </p:cTn>
                                        <p:tgtEl>
                                          <p:spTgt spid="3">
                                            <p:txEl>
                                              <p:pRg st="3" end="3"/>
                                            </p:txEl>
                                          </p:spTgt>
                                        </p:tgtEl>
                                        <p:attrNameLst>
                                          <p:attrName>ppt_y</p:attrName>
                                        </p:attrNameLst>
                                      </p:cBhvr>
                                    </p:anim>
                                    <p:animRot by="21600000">
                                      <p:cBhvr>
                                        <p:cTn id="30" dur="1000" fill="hold">
                                          <p:stCondLst>
                                            <p:cond delay="0"/>
                                          </p:stCondLst>
                                        </p:cTn>
                                        <p:tgtEl>
                                          <p:spTgt spid="3">
                                            <p:txEl>
                                              <p:pRg st="3" end="3"/>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3">
                                            <p:txEl>
                                              <p:pRg st="4" end="4"/>
                                            </p:txEl>
                                          </p:spTgt>
                                        </p:tgtEl>
                                        <p:attrNameLst>
                                          <p:attrName>style.visibility</p:attrName>
                                        </p:attrNameLst>
                                      </p:cBhvr>
                                      <p:to>
                                        <p:strVal val="visible"/>
                                      </p:to>
                                    </p:set>
                                    <p:anim by="(-#ppt_w*2)" calcmode="lin" valueType="num">
                                      <p:cBhvr rctx="PPT">
                                        <p:cTn id="35" dur="500" autoRev="1" fill="hold">
                                          <p:stCondLst>
                                            <p:cond delay="0"/>
                                          </p:stCondLst>
                                        </p:cTn>
                                        <p:tgtEl>
                                          <p:spTgt spid="3">
                                            <p:txEl>
                                              <p:pRg st="4" end="4"/>
                                            </p:txEl>
                                          </p:spTgt>
                                        </p:tgtEl>
                                        <p:attrNameLst>
                                          <p:attrName>ppt_w</p:attrName>
                                        </p:attrNameLst>
                                      </p:cBhvr>
                                    </p:anim>
                                    <p:anim by="(#ppt_w*0.50)" calcmode="lin" valueType="num">
                                      <p:cBhvr>
                                        <p:cTn id="36" dur="500" decel="50000" autoRev="1" fill="hold">
                                          <p:stCondLst>
                                            <p:cond delay="0"/>
                                          </p:stCondLst>
                                        </p:cTn>
                                        <p:tgtEl>
                                          <p:spTgt spid="3">
                                            <p:txEl>
                                              <p:pRg st="4" end="4"/>
                                            </p:txEl>
                                          </p:spTgt>
                                        </p:tgtEl>
                                        <p:attrNameLst>
                                          <p:attrName>ppt_x</p:attrName>
                                        </p:attrNameLst>
                                      </p:cBhvr>
                                    </p:anim>
                                    <p:anim from="(-#ppt_h/2)" to="(#ppt_y)" calcmode="lin" valueType="num">
                                      <p:cBhvr>
                                        <p:cTn id="37" dur="1000" fill="hold">
                                          <p:stCondLst>
                                            <p:cond delay="0"/>
                                          </p:stCondLst>
                                        </p:cTn>
                                        <p:tgtEl>
                                          <p:spTgt spid="3">
                                            <p:txEl>
                                              <p:pRg st="4" end="4"/>
                                            </p:txEl>
                                          </p:spTgt>
                                        </p:tgtEl>
                                        <p:attrNameLst>
                                          <p:attrName>ppt_y</p:attrName>
                                        </p:attrNameLst>
                                      </p:cBhvr>
                                    </p:anim>
                                    <p:animRot by="21600000">
                                      <p:cBhvr>
                                        <p:cTn id="38" dur="1000" fill="hold">
                                          <p:stCondLst>
                                            <p:cond delay="0"/>
                                          </p:stCondLst>
                                        </p:cTn>
                                        <p:tgtEl>
                                          <p:spTgt spid="3">
                                            <p:txEl>
                                              <p:pRg st="4" end="4"/>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nodeType="clickEffect">
                                  <p:stCondLst>
                                    <p:cond delay="0"/>
                                  </p:stCondLst>
                                  <p:iterate type="lt">
                                    <p:tmPct val="10000"/>
                                  </p:iterate>
                                  <p:childTnLst>
                                    <p:set>
                                      <p:cBhvr>
                                        <p:cTn id="42" dur="1" fill="hold">
                                          <p:stCondLst>
                                            <p:cond delay="0"/>
                                          </p:stCondLst>
                                        </p:cTn>
                                        <p:tgtEl>
                                          <p:spTgt spid="3">
                                            <p:txEl>
                                              <p:pRg st="5" end="5"/>
                                            </p:txEl>
                                          </p:spTgt>
                                        </p:tgtEl>
                                        <p:attrNameLst>
                                          <p:attrName>style.visibility</p:attrName>
                                        </p:attrNameLst>
                                      </p:cBhvr>
                                      <p:to>
                                        <p:strVal val="visible"/>
                                      </p:to>
                                    </p:set>
                                    <p:anim by="(-#ppt_w*2)" calcmode="lin" valueType="num">
                                      <p:cBhvr rctx="PPT">
                                        <p:cTn id="43" dur="500" autoRev="1" fill="hold">
                                          <p:stCondLst>
                                            <p:cond delay="0"/>
                                          </p:stCondLst>
                                        </p:cTn>
                                        <p:tgtEl>
                                          <p:spTgt spid="3">
                                            <p:txEl>
                                              <p:pRg st="5" end="5"/>
                                            </p:txEl>
                                          </p:spTgt>
                                        </p:tgtEl>
                                        <p:attrNameLst>
                                          <p:attrName>ppt_w</p:attrName>
                                        </p:attrNameLst>
                                      </p:cBhvr>
                                    </p:anim>
                                    <p:anim by="(#ppt_w*0.50)" calcmode="lin" valueType="num">
                                      <p:cBhvr>
                                        <p:cTn id="44" dur="500" decel="50000" autoRev="1" fill="hold">
                                          <p:stCondLst>
                                            <p:cond delay="0"/>
                                          </p:stCondLst>
                                        </p:cTn>
                                        <p:tgtEl>
                                          <p:spTgt spid="3">
                                            <p:txEl>
                                              <p:pRg st="5" end="5"/>
                                            </p:txEl>
                                          </p:spTgt>
                                        </p:tgtEl>
                                        <p:attrNameLst>
                                          <p:attrName>ppt_x</p:attrName>
                                        </p:attrNameLst>
                                      </p:cBhvr>
                                    </p:anim>
                                    <p:anim from="(-#ppt_h/2)" to="(#ppt_y)" calcmode="lin" valueType="num">
                                      <p:cBhvr>
                                        <p:cTn id="45" dur="1000" fill="hold">
                                          <p:stCondLst>
                                            <p:cond delay="0"/>
                                          </p:stCondLst>
                                        </p:cTn>
                                        <p:tgtEl>
                                          <p:spTgt spid="3">
                                            <p:txEl>
                                              <p:pRg st="5" end="5"/>
                                            </p:txEl>
                                          </p:spTgt>
                                        </p:tgtEl>
                                        <p:attrNameLst>
                                          <p:attrName>ppt_y</p:attrName>
                                        </p:attrNameLst>
                                      </p:cBhvr>
                                    </p:anim>
                                    <p:animRot by="21600000">
                                      <p:cBhvr>
                                        <p:cTn id="46" dur="1000" fill="hold">
                                          <p:stCondLst>
                                            <p:cond delay="0"/>
                                          </p:stCondLst>
                                        </p:cTn>
                                        <p:tgtEl>
                                          <p:spTgt spid="3">
                                            <p:txEl>
                                              <p:pRg st="5" end="5"/>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1000" fill="hold"/>
                                        <p:tgtEl>
                                          <p:spTgt spid="4"/>
                                        </p:tgtEl>
                                        <p:attrNameLst>
                                          <p:attrName>ppt_w</p:attrName>
                                        </p:attrNameLst>
                                      </p:cBhvr>
                                      <p:tavLst>
                                        <p:tav tm="0">
                                          <p:val>
                                            <p:fltVal val="0"/>
                                          </p:val>
                                        </p:tav>
                                        <p:tav tm="100000">
                                          <p:val>
                                            <p:strVal val="#ppt_w"/>
                                          </p:val>
                                        </p:tav>
                                      </p:tavLst>
                                    </p:anim>
                                    <p:anim calcmode="lin" valueType="num">
                                      <p:cBhvr>
                                        <p:cTn id="52" dur="1000" fill="hold"/>
                                        <p:tgtEl>
                                          <p:spTgt spid="4"/>
                                        </p:tgtEl>
                                        <p:attrNameLst>
                                          <p:attrName>ppt_h</p:attrName>
                                        </p:attrNameLst>
                                      </p:cBhvr>
                                      <p:tavLst>
                                        <p:tav tm="0">
                                          <p:val>
                                            <p:fltVal val="0"/>
                                          </p:val>
                                        </p:tav>
                                        <p:tav tm="100000">
                                          <p:val>
                                            <p:strVal val="#ppt_h"/>
                                          </p:val>
                                        </p:tav>
                                      </p:tavLst>
                                    </p:anim>
                                    <p:anim calcmode="lin" valueType="num">
                                      <p:cBhvr>
                                        <p:cTn id="53" dur="1000" fill="hold"/>
                                        <p:tgtEl>
                                          <p:spTgt spid="4"/>
                                        </p:tgtEl>
                                        <p:attrNameLst>
                                          <p:attrName>style.rotation</p:attrName>
                                        </p:attrNameLst>
                                      </p:cBhvr>
                                      <p:tavLst>
                                        <p:tav tm="0">
                                          <p:val>
                                            <p:fltVal val="90"/>
                                          </p:val>
                                        </p:tav>
                                        <p:tav tm="100000">
                                          <p:val>
                                            <p:fltVal val="0"/>
                                          </p:val>
                                        </p:tav>
                                      </p:tavLst>
                                    </p:anim>
                                    <p:animEffect transition="in" filter="fade">
                                      <p:cBhvr>
                                        <p:cTn id="5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5" fill="hold" display="0">
                  <p:stCondLst>
                    <p:cond delay="indefinite"/>
                  </p:stCondLst>
                  <p:endCondLst>
                    <p:cond evt="onStopAudio" delay="0">
                      <p:tgtEl>
                        <p:sldTgt/>
                      </p:tgtEl>
                    </p:cond>
                  </p:endCondLst>
                </p:cTn>
                <p:tgtEl>
                  <p:spTgt spid="6"/>
                </p:tgtEl>
              </p:cMediaNode>
            </p:audio>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1" cy="1790163"/>
          </a:xfrm>
          <a:solidFill>
            <a:schemeClr val="accent6">
              <a:lumMod val="40000"/>
              <a:lumOff val="60000"/>
            </a:schemeClr>
          </a:solidFill>
        </p:spPr>
        <p:txBody>
          <a:bodyPr/>
          <a:lstStyle/>
          <a:p>
            <a:pPr algn="ctr"/>
            <a:r>
              <a:rPr lang="en-US" dirty="0" err="1" smtClean="0">
                <a:latin typeface="SutonnyOMJ" panose="01010600010101010101" pitchFamily="2" charset="0"/>
                <a:cs typeface="SutonnyOMJ" panose="01010600010101010101" pitchFamily="2" charset="0"/>
              </a:rPr>
              <a:t>উৎপাদন</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ব্যবস্থাপনা</a:t>
            </a:r>
            <a:r>
              <a:rPr lang="en-US" dirty="0" smtClean="0">
                <a:latin typeface="SutonnyOMJ" panose="01010600010101010101" pitchFamily="2" charset="0"/>
                <a:cs typeface="SutonnyOMJ" panose="01010600010101010101" pitchFamily="2" charset="0"/>
              </a:rPr>
              <a:t> ও বিপণন-১ম </a:t>
            </a:r>
            <a:r>
              <a:rPr lang="en-US" dirty="0" err="1" smtClean="0">
                <a:latin typeface="SutonnyOMJ" panose="01010600010101010101" pitchFamily="2" charset="0"/>
                <a:cs typeface="SutonnyOMJ" panose="01010600010101010101" pitchFamily="2" charset="0"/>
              </a:rPr>
              <a:t>পত্র</a:t>
            </a:r>
            <a:r>
              <a:rPr lang="en-US" dirty="0" smtClean="0">
                <a:latin typeface="SutonnyOMJ" panose="01010600010101010101" pitchFamily="2" charset="0"/>
                <a:cs typeface="SutonnyOMJ" panose="01010600010101010101" pitchFamily="2" charset="0"/>
              </a:rPr>
              <a:t/>
            </a:r>
            <a:br>
              <a:rPr lang="en-US" dirty="0" smtClean="0">
                <a:latin typeface="SutonnyOMJ" panose="01010600010101010101" pitchFamily="2" charset="0"/>
                <a:cs typeface="SutonnyOMJ" panose="01010600010101010101" pitchFamily="2" charset="0"/>
              </a:rPr>
            </a:b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অধ্যায়</a:t>
            </a:r>
            <a:r>
              <a:rPr lang="en-US" dirty="0" smtClean="0">
                <a:latin typeface="SutonnyOMJ" panose="01010600010101010101" pitchFamily="2" charset="0"/>
                <a:cs typeface="SutonnyOMJ" panose="01010600010101010101" pitchFamily="2" charset="0"/>
              </a:rPr>
              <a:t> -১, </a:t>
            </a:r>
            <a:r>
              <a:rPr lang="en-US" dirty="0" err="1" smtClean="0">
                <a:latin typeface="SutonnyOMJ" panose="01010600010101010101" pitchFamily="2" charset="0"/>
                <a:cs typeface="SutonnyOMJ" panose="01010600010101010101" pitchFamily="2" charset="0"/>
              </a:rPr>
              <a:t>পাঠ</a:t>
            </a:r>
            <a:r>
              <a:rPr lang="en-US" dirty="0" smtClean="0">
                <a:latin typeface="SutonnyOMJ" panose="01010600010101010101" pitchFamily="2" charset="0"/>
                <a:cs typeface="SutonnyOMJ" panose="01010600010101010101" pitchFamily="2" charset="0"/>
              </a:rPr>
              <a:t> ২)</a:t>
            </a:r>
            <a:endParaRPr lang="en-US" dirty="0">
              <a:latin typeface="SutonnyOMJ" panose="01010600010101010101" pitchFamily="2" charset="0"/>
              <a:cs typeface="SutonnyOMJ" panose="01010600010101010101" pitchFamily="2" charset="0"/>
            </a:endParaRPr>
          </a:p>
        </p:txBody>
      </p:sp>
      <p:sp>
        <p:nvSpPr>
          <p:cNvPr id="3" name="Subtitle 2"/>
          <p:cNvSpPr>
            <a:spLocks noGrp="1"/>
          </p:cNvSpPr>
          <p:nvPr>
            <p:ph type="subTitle" idx="1"/>
          </p:nvPr>
        </p:nvSpPr>
        <p:spPr>
          <a:xfrm>
            <a:off x="1" y="1790163"/>
            <a:ext cx="12192000" cy="5067837"/>
          </a:xfrm>
          <a:solidFill>
            <a:srgbClr val="00B050"/>
          </a:solidFill>
        </p:spPr>
        <p:txBody>
          <a:bodyPr>
            <a:noAutofit/>
          </a:bodyPr>
          <a:lstStyle/>
          <a:p>
            <a:r>
              <a:rPr lang="en-US" sz="3600" dirty="0" smtClean="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আলোচ্য</a:t>
            </a:r>
            <a:r>
              <a:rPr lang="en-US" sz="3600" dirty="0" smtClean="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বিষয়</a:t>
            </a:r>
            <a:r>
              <a:rPr lang="en-US" sz="3600" dirty="0" smtClean="0">
                <a:latin typeface="SutonnyOMJ" panose="01010600010101010101" pitchFamily="2" charset="0"/>
                <a:cs typeface="SutonnyOMJ" panose="01010600010101010101" pitchFamily="2" charset="0"/>
              </a:rPr>
              <a:t>:</a:t>
            </a:r>
          </a:p>
          <a:p>
            <a:r>
              <a:rPr lang="en-US" sz="3600" dirty="0" smtClean="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উৎপাদনশীলতার</a:t>
            </a:r>
            <a:r>
              <a:rPr lang="en-US" sz="3600" dirty="0" smtClean="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ধারণা</a:t>
            </a:r>
            <a:endParaRPr lang="en-US" sz="3600" dirty="0" smtClean="0">
              <a:latin typeface="SutonnyOMJ" panose="01010600010101010101" pitchFamily="2" charset="0"/>
              <a:cs typeface="SutonnyOMJ" panose="01010600010101010101" pitchFamily="2" charset="0"/>
            </a:endParaRPr>
          </a:p>
          <a:p>
            <a:r>
              <a:rPr lang="en-US" sz="3600" dirty="0" smtClean="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উৎপাদনশীলতার</a:t>
            </a:r>
            <a:r>
              <a:rPr lang="en-US" sz="3600" dirty="0" smtClean="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প্রকারভেদ</a:t>
            </a:r>
            <a:endParaRPr lang="en-US" sz="3600" dirty="0" smtClean="0">
              <a:latin typeface="SutonnyOMJ" panose="01010600010101010101" pitchFamily="2" charset="0"/>
              <a:cs typeface="SutonnyOMJ" panose="01010600010101010101" pitchFamily="2" charset="0"/>
            </a:endParaRPr>
          </a:p>
          <a:p>
            <a:r>
              <a:rPr lang="en-US" sz="3600" dirty="0" smtClean="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গাণিতিক</a:t>
            </a:r>
            <a:r>
              <a:rPr lang="en-US" sz="3600" dirty="0" smtClean="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সমস্যা</a:t>
            </a:r>
            <a:r>
              <a:rPr lang="en-US" sz="3600" dirty="0" smtClean="0">
                <a:latin typeface="SutonnyOMJ" panose="01010600010101010101" pitchFamily="2" charset="0"/>
                <a:cs typeface="SutonnyOMJ" panose="01010600010101010101" pitchFamily="2" charset="0"/>
              </a:rPr>
              <a:t> ও </a:t>
            </a:r>
            <a:r>
              <a:rPr lang="en-US" sz="3600" dirty="0" err="1" smtClean="0">
                <a:latin typeface="SutonnyOMJ" panose="01010600010101010101" pitchFamily="2" charset="0"/>
                <a:cs typeface="SutonnyOMJ" panose="01010600010101010101" pitchFamily="2" charset="0"/>
              </a:rPr>
              <a:t>সমাধান</a:t>
            </a:r>
            <a:endParaRPr lang="en-US" sz="3600" dirty="0">
              <a:latin typeface="SutonnyOMJ" panose="01010600010101010101" pitchFamily="2" charset="0"/>
              <a:cs typeface="SutonnyOMJ" panose="01010600010101010101" pitchFamily="2"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3858" y="1866216"/>
            <a:ext cx="2657877" cy="3428220"/>
          </a:xfrm>
          <a:prstGeom prst="rect">
            <a:avLst/>
          </a:prstGeom>
        </p:spPr>
      </p:pic>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230810540"/>
      </p:ext>
    </p:extLst>
  </p:cSld>
  <p:clrMapOvr>
    <a:masterClrMapping/>
  </p:clrMapOvr>
  <mc:AlternateContent xmlns:mc="http://schemas.openxmlformats.org/markup-compatibility/2006">
    <mc:Choice xmlns:p14="http://schemas.microsoft.com/office/powerpoint/2010/main" Requires="p14">
      <p:transition spd="slow" p14:dur="1500" advTm="26803">
        <p14:window dir="vert"/>
      </p:transition>
    </mc:Choice>
    <mc:Fallback>
      <p:transition spd="slow" advTm="268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1" end="1"/>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3"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1+#ppt_w/2"/>
                                          </p:val>
                                        </p:tav>
                                        <p:tav tm="100000">
                                          <p:val>
                                            <p:strVal val="#ppt_x"/>
                                          </p:val>
                                        </p:tav>
                                      </p:tavLst>
                                    </p:anim>
                                    <p:anim calcmode="lin" valueType="num">
                                      <p:cBhvr additive="base">
                                        <p:cTn id="4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4"/>
                </p:tgtEl>
              </p:cMediaNode>
            </p:audio>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685327"/>
          </a:xfrm>
          <a:solidFill>
            <a:schemeClr val="accent5">
              <a:lumMod val="40000"/>
              <a:lumOff val="60000"/>
            </a:schemeClr>
          </a:solidFill>
        </p:spPr>
        <p:txBody>
          <a:bodyPr>
            <a:normAutofit/>
          </a:bodyPr>
          <a:lstStyle/>
          <a:p>
            <a:r>
              <a:rPr lang="en-US" dirty="0" err="1" smtClean="0">
                <a:latin typeface="SutonnyOMJ" panose="01010600010101010101" pitchFamily="2" charset="0"/>
                <a:cs typeface="SutonnyOMJ" panose="01010600010101010101" pitchFamily="2" charset="0"/>
              </a:rPr>
              <a:t>উৎপাদনশীলতার</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ধারণা</a:t>
            </a:r>
            <a:r>
              <a:rPr lang="en-US" dirty="0" smtClean="0">
                <a:latin typeface="SutonnyOMJ" panose="01010600010101010101" pitchFamily="2" charset="0"/>
                <a:cs typeface="SutonnyOMJ" panose="01010600010101010101" pitchFamily="2" charset="0"/>
              </a:rPr>
              <a:t>: </a:t>
            </a:r>
            <a:br>
              <a:rPr lang="en-US" dirty="0" smtClean="0">
                <a:latin typeface="SutonnyOMJ" panose="01010600010101010101" pitchFamily="2" charset="0"/>
                <a:cs typeface="SutonnyOMJ" panose="01010600010101010101" pitchFamily="2" charset="0"/>
              </a:rPr>
            </a:br>
            <a:r>
              <a:rPr lang="en-US" sz="3100" dirty="0" err="1" smtClean="0">
                <a:latin typeface="SutonnyOMJ" panose="01010600010101010101" pitchFamily="2" charset="0"/>
                <a:cs typeface="SutonnyOMJ" panose="01010600010101010101" pitchFamily="2" charset="0"/>
              </a:rPr>
              <a:t>সাধারণ</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অর্থে</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উৎপাদিত</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পণ্য</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এবং</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উৎপাদনে</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ব্যবহৃত</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উপাদানের</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অনুপাতই</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হলো</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উৎপাদনশীলতা।উৎপাদনশীলতা</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উৎপাদন</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দক্ষতার</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ওপর</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নির্ভরশীল</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অর্থা</a:t>
            </a:r>
            <a:r>
              <a:rPr lang="en-US" sz="3100" dirty="0" smtClean="0">
                <a:latin typeface="SutonnyOMJ" panose="01010600010101010101" pitchFamily="2" charset="0"/>
                <a:cs typeface="SutonnyOMJ" panose="01010600010101010101" pitchFamily="2" charset="0"/>
              </a:rPr>
              <a:t>ৎ </a:t>
            </a:r>
            <a:r>
              <a:rPr lang="en-US" sz="3100" dirty="0" err="1" smtClean="0">
                <a:latin typeface="SutonnyOMJ" panose="01010600010101010101" pitchFamily="2" charset="0"/>
                <a:cs typeface="SutonnyOMJ" panose="01010600010101010101" pitchFamily="2" charset="0"/>
              </a:rPr>
              <a:t>উৎপাদনের</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দক্ষতা</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বাড়লে</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উৎপাদনশীলতাও</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বাড়ে</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আর</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উৎপাদনশীলতা</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বাড়লেই</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উৎপাদনের</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পরিমান</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বাড়ে</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অর্থনীতিবিদ</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কুয়েন্সনি</a:t>
            </a:r>
            <a:r>
              <a:rPr lang="en-US" sz="3100" dirty="0">
                <a:latin typeface="SutonnyOMJ" panose="01010600010101010101" pitchFamily="2" charset="0"/>
                <a:cs typeface="SutonnyOMJ" panose="01010600010101010101" pitchFamily="2" charset="0"/>
              </a:rPr>
              <a:t> </a:t>
            </a:r>
            <a:r>
              <a:rPr lang="en-US" sz="3100" dirty="0" smtClean="0">
                <a:latin typeface="SutonnyOMJ" panose="01010600010101010101" pitchFamily="2" charset="0"/>
                <a:cs typeface="SutonnyOMJ" panose="01010600010101010101" pitchFamily="2" charset="0"/>
              </a:rPr>
              <a:t>(</a:t>
            </a:r>
            <a:r>
              <a:rPr lang="en-US" sz="3100" dirty="0" err="1" smtClean="0">
                <a:latin typeface="SutonnyOMJ" panose="01010600010101010101" pitchFamily="2" charset="0"/>
                <a:cs typeface="SutonnyOMJ" panose="01010600010101010101" pitchFamily="2" charset="0"/>
              </a:rPr>
              <a:t>Quensney</a:t>
            </a:r>
            <a:r>
              <a:rPr lang="en-US" sz="3100" dirty="0" smtClean="0">
                <a:latin typeface="SutonnyOMJ" panose="01010600010101010101" pitchFamily="2" charset="0"/>
                <a:cs typeface="SutonnyOMJ" panose="01010600010101010101" pitchFamily="2" charset="0"/>
              </a:rPr>
              <a:t>) ১৭৭৬ </a:t>
            </a:r>
            <a:r>
              <a:rPr lang="en-US" sz="3100" dirty="0" err="1" smtClean="0">
                <a:latin typeface="SutonnyOMJ" panose="01010600010101010101" pitchFamily="2" charset="0"/>
                <a:cs typeface="SutonnyOMJ" panose="01010600010101010101" pitchFamily="2" charset="0"/>
              </a:rPr>
              <a:t>সালে</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সর্বপ্রথম</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উৎপাদনশীলতার</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ধারণা</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প্রদান</a:t>
            </a:r>
            <a:r>
              <a:rPr lang="en-US" sz="3100" dirty="0" smtClean="0">
                <a:latin typeface="SutonnyOMJ" panose="01010600010101010101" pitchFamily="2" charset="0"/>
                <a:cs typeface="SutonnyOMJ" panose="01010600010101010101" pitchFamily="2" charset="0"/>
              </a:rPr>
              <a:t> </a:t>
            </a:r>
            <a:r>
              <a:rPr lang="en-US" sz="3100" dirty="0" err="1" smtClean="0">
                <a:latin typeface="SutonnyOMJ" panose="01010600010101010101" pitchFamily="2" charset="0"/>
                <a:cs typeface="SutonnyOMJ" panose="01010600010101010101" pitchFamily="2" charset="0"/>
              </a:rPr>
              <a:t>করেন</a:t>
            </a:r>
            <a:r>
              <a:rPr lang="en-US" sz="3100" dirty="0" smtClean="0">
                <a:latin typeface="SutonnyOMJ" panose="01010600010101010101" pitchFamily="2" charset="0"/>
                <a:cs typeface="SutonnyOMJ" panose="01010600010101010101" pitchFamily="2" charset="0"/>
              </a:rPr>
              <a:t>।</a:t>
            </a:r>
            <a:endParaRPr lang="en-US" sz="3100" dirty="0">
              <a:latin typeface="SutonnyOMJ" panose="01010600010101010101" pitchFamily="2" charset="0"/>
              <a:cs typeface="SutonnyOMJ" panose="01010600010101010101" pitchFamily="2" charset="0"/>
            </a:endParaRPr>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036893" y="3357592"/>
            <a:ext cx="2857500" cy="1600200"/>
          </a:xfr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7613" y="3357592"/>
            <a:ext cx="2876550" cy="1590675"/>
          </a:xfrm>
          <a:prstGeom prst="rect">
            <a:avLst/>
          </a:prstGeom>
        </p:spPr>
      </p:pic>
      <p:sp>
        <p:nvSpPr>
          <p:cNvPr id="6" name="Rectangle 5"/>
          <p:cNvSpPr/>
          <p:nvPr/>
        </p:nvSpPr>
        <p:spPr>
          <a:xfrm>
            <a:off x="2036893" y="5092861"/>
            <a:ext cx="2857499" cy="537198"/>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SutonnyOMJ" panose="01010600010101010101" pitchFamily="2" charset="0"/>
                <a:cs typeface="SutonnyOMJ" panose="01010600010101010101" pitchFamily="2" charset="0"/>
              </a:rPr>
              <a:t>কম</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উৎপাদনশীলতায়</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ধানের</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অবস্থা</a:t>
            </a:r>
            <a:endParaRPr lang="en-US" dirty="0">
              <a:latin typeface="SutonnyOMJ" panose="01010600010101010101" pitchFamily="2" charset="0"/>
              <a:cs typeface="SutonnyOMJ" panose="01010600010101010101" pitchFamily="2" charset="0"/>
            </a:endParaRPr>
          </a:p>
        </p:txBody>
      </p:sp>
      <p:sp>
        <p:nvSpPr>
          <p:cNvPr id="7" name="Rectangle 6"/>
          <p:cNvSpPr/>
          <p:nvPr/>
        </p:nvSpPr>
        <p:spPr>
          <a:xfrm>
            <a:off x="7817613" y="5092862"/>
            <a:ext cx="2876549" cy="537198"/>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SutonnyOMJ" panose="01010600010101010101" pitchFamily="2" charset="0"/>
                <a:cs typeface="SutonnyOMJ" panose="01010600010101010101" pitchFamily="2" charset="0"/>
              </a:rPr>
              <a:t>বেশি</a:t>
            </a:r>
            <a:r>
              <a:rPr lang="en-US" dirty="0" smtClean="0">
                <a:latin typeface="SutonnyOMJ" panose="01010600010101010101" pitchFamily="2" charset="0"/>
                <a:cs typeface="SutonnyOMJ" panose="01010600010101010101" pitchFamily="2" charset="0"/>
              </a:rPr>
              <a:t> </a:t>
            </a:r>
            <a:r>
              <a:rPr lang="en-US" dirty="0" err="1">
                <a:latin typeface="SutonnyOMJ" panose="01010600010101010101" pitchFamily="2" charset="0"/>
                <a:cs typeface="SutonnyOMJ" panose="01010600010101010101" pitchFamily="2" charset="0"/>
              </a:rPr>
              <a:t>উৎপাদনশীলতায়</a:t>
            </a:r>
            <a:r>
              <a:rPr lang="en-US" dirty="0">
                <a:latin typeface="SutonnyOMJ" panose="01010600010101010101" pitchFamily="2" charset="0"/>
                <a:cs typeface="SutonnyOMJ" panose="01010600010101010101" pitchFamily="2" charset="0"/>
              </a:rPr>
              <a:t> </a:t>
            </a:r>
            <a:r>
              <a:rPr lang="en-US" dirty="0" err="1">
                <a:latin typeface="SutonnyOMJ" panose="01010600010101010101" pitchFamily="2" charset="0"/>
                <a:cs typeface="SutonnyOMJ" panose="01010600010101010101" pitchFamily="2" charset="0"/>
              </a:rPr>
              <a:t>ধানের</a:t>
            </a:r>
            <a:r>
              <a:rPr lang="en-US" dirty="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অবস্থা</a:t>
            </a:r>
            <a:endParaRPr lang="en-US" dirty="0">
              <a:latin typeface="SutonnyOMJ" panose="01010600010101010101" pitchFamily="2" charset="0"/>
              <a:cs typeface="SutonnyOMJ" panose="01010600010101010101" pitchFamily="2"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397618526"/>
      </p:ext>
    </p:extLst>
  </p:cSld>
  <p:clrMapOvr>
    <a:masterClrMapping/>
  </p:clrMapOvr>
  <mc:AlternateContent xmlns:mc="http://schemas.openxmlformats.org/markup-compatibility/2006">
    <mc:Choice xmlns:p14="http://schemas.microsoft.com/office/powerpoint/2010/main" Requires="p14">
      <p:transition spd="slow" p14:dur="1500" advTm="34119">
        <p14:window dir="vert"/>
      </p:transition>
    </mc:Choice>
    <mc:Fallback>
      <p:transition spd="slow" advTm="341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3"/>
                </p:tgtEl>
              </p:cMediaNode>
            </p:audio>
          </p:childTnLst>
        </p:cTn>
      </p:par>
    </p:tnLst>
    <p:bldLst>
      <p:bldP spid="2"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261642"/>
          </a:xfrm>
          <a:solidFill>
            <a:schemeClr val="accent6">
              <a:lumMod val="60000"/>
              <a:lumOff val="40000"/>
            </a:schemeClr>
          </a:solidFill>
        </p:spPr>
        <p:txBody>
          <a:bodyPr>
            <a:normAutofit/>
          </a:bodyPr>
          <a:lstStyle/>
          <a:p>
            <a:pPr algn="ctr"/>
            <a:r>
              <a:rPr lang="en-US" dirty="0" err="1" smtClean="0">
                <a:latin typeface="SutonnyOMJ" panose="01010600010101010101" pitchFamily="2" charset="0"/>
                <a:cs typeface="SutonnyOMJ" panose="01010600010101010101" pitchFamily="2" charset="0"/>
              </a:rPr>
              <a:t>উৎপাদনশীলতার</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প্রকারভেদ</a:t>
            </a:r>
            <a:r>
              <a:rPr lang="en-US" dirty="0" smtClean="0">
                <a:latin typeface="SutonnyOMJ" panose="01010600010101010101" pitchFamily="2" charset="0"/>
                <a:cs typeface="SutonnyOMJ" panose="01010600010101010101" pitchFamily="2" charset="0"/>
              </a:rPr>
              <a:t> ও </a:t>
            </a:r>
            <a:r>
              <a:rPr lang="en-US" dirty="0" err="1" smtClean="0">
                <a:latin typeface="SutonnyOMJ" panose="01010600010101010101" pitchFamily="2" charset="0"/>
                <a:cs typeface="SutonnyOMJ" panose="01010600010101010101" pitchFamily="2" charset="0"/>
              </a:rPr>
              <a:t>পরিমাপ</a:t>
            </a:r>
            <a:r>
              <a:rPr lang="en-US" dirty="0" smtClean="0">
                <a:latin typeface="SutonnyOMJ" panose="01010600010101010101" pitchFamily="2" charset="0"/>
                <a:cs typeface="SutonnyOMJ" panose="01010600010101010101" pitchFamily="2" charset="0"/>
              </a:rPr>
              <a:t> </a:t>
            </a:r>
            <a:r>
              <a:rPr lang="en-US" dirty="0" err="1" smtClean="0">
                <a:latin typeface="SutonnyOMJ" panose="01010600010101010101" pitchFamily="2" charset="0"/>
                <a:cs typeface="SutonnyOMJ" panose="01010600010101010101" pitchFamily="2" charset="0"/>
              </a:rPr>
              <a:t>পদ্ধতি</a:t>
            </a:r>
            <a:r>
              <a:rPr lang="en-US" dirty="0" smtClean="0">
                <a:latin typeface="SutonnyOMJ" panose="01010600010101010101" pitchFamily="2" charset="0"/>
                <a:cs typeface="SutonnyOMJ" panose="01010600010101010101" pitchFamily="2" charset="0"/>
              </a:rPr>
              <a:t>:</a:t>
            </a:r>
            <a:br>
              <a:rPr lang="en-US" dirty="0" smtClean="0">
                <a:latin typeface="SutonnyOMJ" panose="01010600010101010101" pitchFamily="2" charset="0"/>
                <a:cs typeface="SutonnyOMJ" panose="01010600010101010101" pitchFamily="2" charset="0"/>
              </a:rPr>
            </a:br>
            <a:r>
              <a:rPr lang="en-US" sz="2800" dirty="0" err="1" smtClean="0">
                <a:latin typeface="SutonnyOMJ" panose="01010600010101010101" pitchFamily="2" charset="0"/>
                <a:cs typeface="SutonnyOMJ" panose="01010600010101010101" pitchFamily="2" charset="0"/>
              </a:rPr>
              <a:t>উৎপাদনের</a:t>
            </a:r>
            <a:r>
              <a:rPr lang="en-US" sz="2800" dirty="0" smtClean="0">
                <a:latin typeface="SutonnyOMJ" panose="01010600010101010101" pitchFamily="2" charset="0"/>
                <a:cs typeface="SutonnyOMJ" panose="01010600010101010101" pitchFamily="2" charset="0"/>
              </a:rPr>
              <a:t> </a:t>
            </a:r>
            <a:r>
              <a:rPr lang="en-US" sz="2800" dirty="0" err="1" smtClean="0">
                <a:latin typeface="SutonnyOMJ" panose="01010600010101010101" pitchFamily="2" charset="0"/>
                <a:cs typeface="SutonnyOMJ" panose="01010600010101010101" pitchFamily="2" charset="0"/>
              </a:rPr>
              <a:t>ধরন</a:t>
            </a:r>
            <a:r>
              <a:rPr lang="en-US" sz="2800" dirty="0" smtClean="0">
                <a:latin typeface="SutonnyOMJ" panose="01010600010101010101" pitchFamily="2" charset="0"/>
                <a:cs typeface="SutonnyOMJ" panose="01010600010101010101" pitchFamily="2" charset="0"/>
              </a:rPr>
              <a:t>, </a:t>
            </a:r>
            <a:r>
              <a:rPr lang="en-US" sz="2800" dirty="0" err="1" smtClean="0">
                <a:latin typeface="SutonnyOMJ" panose="01010600010101010101" pitchFamily="2" charset="0"/>
                <a:cs typeface="SutonnyOMJ" panose="01010600010101010101" pitchFamily="2" charset="0"/>
              </a:rPr>
              <a:t>আকার-আকৃতি</a:t>
            </a:r>
            <a:r>
              <a:rPr lang="en-US" sz="2800" dirty="0" smtClean="0">
                <a:latin typeface="SutonnyOMJ" panose="01010600010101010101" pitchFamily="2" charset="0"/>
                <a:cs typeface="SutonnyOMJ" panose="01010600010101010101" pitchFamily="2" charset="0"/>
              </a:rPr>
              <a:t> </a:t>
            </a:r>
            <a:r>
              <a:rPr lang="en-US" sz="2800" dirty="0" err="1" smtClean="0">
                <a:latin typeface="SutonnyOMJ" panose="01010600010101010101" pitchFamily="2" charset="0"/>
                <a:cs typeface="SutonnyOMJ" panose="01010600010101010101" pitchFamily="2" charset="0"/>
              </a:rPr>
              <a:t>প্রভৃতির</a:t>
            </a:r>
            <a:r>
              <a:rPr lang="en-US" sz="2800" dirty="0" smtClean="0">
                <a:latin typeface="SutonnyOMJ" panose="01010600010101010101" pitchFamily="2" charset="0"/>
                <a:cs typeface="SutonnyOMJ" panose="01010600010101010101" pitchFamily="2" charset="0"/>
              </a:rPr>
              <a:t> </a:t>
            </a:r>
            <a:r>
              <a:rPr lang="en-US" sz="2800" dirty="0" err="1" smtClean="0">
                <a:latin typeface="SutonnyOMJ" panose="01010600010101010101" pitchFamily="2" charset="0"/>
                <a:cs typeface="SutonnyOMJ" panose="01010600010101010101" pitchFamily="2" charset="0"/>
              </a:rPr>
              <a:t>ওপর</a:t>
            </a:r>
            <a:r>
              <a:rPr lang="en-US" sz="2800" dirty="0" smtClean="0">
                <a:latin typeface="SutonnyOMJ" panose="01010600010101010101" pitchFamily="2" charset="0"/>
                <a:cs typeface="SutonnyOMJ" panose="01010600010101010101" pitchFamily="2" charset="0"/>
              </a:rPr>
              <a:t> </a:t>
            </a:r>
            <a:r>
              <a:rPr lang="en-US" sz="2800" dirty="0" err="1" smtClean="0">
                <a:latin typeface="SutonnyOMJ" panose="01010600010101010101" pitchFamily="2" charset="0"/>
                <a:cs typeface="SutonnyOMJ" panose="01010600010101010101" pitchFamily="2" charset="0"/>
              </a:rPr>
              <a:t>ভিত্তি</a:t>
            </a:r>
            <a:r>
              <a:rPr lang="en-US" sz="2800" dirty="0" smtClean="0">
                <a:latin typeface="SutonnyOMJ" panose="01010600010101010101" pitchFamily="2" charset="0"/>
                <a:cs typeface="SutonnyOMJ" panose="01010600010101010101" pitchFamily="2" charset="0"/>
              </a:rPr>
              <a:t> </a:t>
            </a:r>
            <a:r>
              <a:rPr lang="en-US" sz="2800" dirty="0" err="1" smtClean="0">
                <a:latin typeface="SutonnyOMJ" panose="01010600010101010101" pitchFamily="2" charset="0"/>
                <a:cs typeface="SutonnyOMJ" panose="01010600010101010101" pitchFamily="2" charset="0"/>
              </a:rPr>
              <a:t>করে</a:t>
            </a:r>
            <a:r>
              <a:rPr lang="en-US" sz="2800" dirty="0" smtClean="0">
                <a:latin typeface="SutonnyOMJ" panose="01010600010101010101" pitchFamily="2" charset="0"/>
                <a:cs typeface="SutonnyOMJ" panose="01010600010101010101" pitchFamily="2" charset="0"/>
              </a:rPr>
              <a:t> </a:t>
            </a:r>
            <a:r>
              <a:rPr lang="en-US" sz="2800" dirty="0" err="1" smtClean="0">
                <a:latin typeface="SutonnyOMJ" panose="01010600010101010101" pitchFamily="2" charset="0"/>
                <a:cs typeface="SutonnyOMJ" panose="01010600010101010101" pitchFamily="2" charset="0"/>
              </a:rPr>
              <a:t>উৎপাদনশীলতাকে</a:t>
            </a:r>
            <a:r>
              <a:rPr lang="en-US" sz="2800" dirty="0" smtClean="0">
                <a:latin typeface="SutonnyOMJ" panose="01010600010101010101" pitchFamily="2" charset="0"/>
                <a:cs typeface="SutonnyOMJ" panose="01010600010101010101" pitchFamily="2" charset="0"/>
              </a:rPr>
              <a:t> </a:t>
            </a:r>
            <a:r>
              <a:rPr lang="en-US" sz="2800" dirty="0" err="1" smtClean="0">
                <a:latin typeface="SutonnyOMJ" panose="01010600010101010101" pitchFamily="2" charset="0"/>
                <a:cs typeface="SutonnyOMJ" panose="01010600010101010101" pitchFamily="2" charset="0"/>
              </a:rPr>
              <a:t>মোটামুটি</a:t>
            </a:r>
            <a:r>
              <a:rPr lang="en-US" sz="2800" dirty="0" smtClean="0">
                <a:latin typeface="SutonnyOMJ" panose="01010600010101010101" pitchFamily="2" charset="0"/>
                <a:cs typeface="SutonnyOMJ" panose="01010600010101010101" pitchFamily="2" charset="0"/>
              </a:rPr>
              <a:t> ৬ </a:t>
            </a:r>
            <a:r>
              <a:rPr lang="en-US" sz="2800" dirty="0" err="1" smtClean="0">
                <a:latin typeface="SutonnyOMJ" panose="01010600010101010101" pitchFamily="2" charset="0"/>
                <a:cs typeface="SutonnyOMJ" panose="01010600010101010101" pitchFamily="2" charset="0"/>
              </a:rPr>
              <a:t>ভাগে</a:t>
            </a:r>
            <a:r>
              <a:rPr lang="en-US" sz="2800" dirty="0" smtClean="0">
                <a:latin typeface="SutonnyOMJ" panose="01010600010101010101" pitchFamily="2" charset="0"/>
                <a:cs typeface="SutonnyOMJ" panose="01010600010101010101" pitchFamily="2" charset="0"/>
              </a:rPr>
              <a:t> </a:t>
            </a:r>
            <a:r>
              <a:rPr lang="en-US" sz="2800" dirty="0" err="1" smtClean="0">
                <a:latin typeface="SutonnyOMJ" panose="01010600010101010101" pitchFamily="2" charset="0"/>
                <a:cs typeface="SutonnyOMJ" panose="01010600010101010101" pitchFamily="2" charset="0"/>
              </a:rPr>
              <a:t>ভাগ</a:t>
            </a:r>
            <a:r>
              <a:rPr lang="en-US" sz="2800" dirty="0" smtClean="0">
                <a:latin typeface="SutonnyOMJ" panose="01010600010101010101" pitchFamily="2" charset="0"/>
                <a:cs typeface="SutonnyOMJ" panose="01010600010101010101" pitchFamily="2" charset="0"/>
              </a:rPr>
              <a:t> </a:t>
            </a:r>
            <a:r>
              <a:rPr lang="en-US" sz="2800" dirty="0" err="1" smtClean="0">
                <a:latin typeface="SutonnyOMJ" panose="01010600010101010101" pitchFamily="2" charset="0"/>
                <a:cs typeface="SutonnyOMJ" panose="01010600010101010101" pitchFamily="2" charset="0"/>
              </a:rPr>
              <a:t>করা</a:t>
            </a:r>
            <a:r>
              <a:rPr lang="en-US" sz="2800" dirty="0" smtClean="0">
                <a:latin typeface="SutonnyOMJ" panose="01010600010101010101" pitchFamily="2" charset="0"/>
                <a:cs typeface="SutonnyOMJ" panose="01010600010101010101" pitchFamily="2" charset="0"/>
              </a:rPr>
              <a:t> </a:t>
            </a:r>
            <a:r>
              <a:rPr lang="en-US" sz="2800" dirty="0" err="1" smtClean="0">
                <a:latin typeface="SutonnyOMJ" panose="01010600010101010101" pitchFamily="2" charset="0"/>
                <a:cs typeface="SutonnyOMJ" panose="01010600010101010101" pitchFamily="2" charset="0"/>
              </a:rPr>
              <a:t>যায়</a:t>
            </a:r>
            <a:r>
              <a:rPr lang="en-US" sz="2800" dirty="0" smtClean="0">
                <a:latin typeface="SutonnyOMJ" panose="01010600010101010101" pitchFamily="2" charset="0"/>
                <a:cs typeface="SutonnyOMJ" panose="01010600010101010101" pitchFamily="2" charset="0"/>
              </a:rPr>
              <a:t>। </a:t>
            </a:r>
            <a:endParaRPr lang="en-US" sz="3100" dirty="0">
              <a:latin typeface="SutonnyOMJ" panose="01010600010101010101" pitchFamily="2" charset="0"/>
              <a:cs typeface="SutonnyOMJ" panose="01010600010101010101" pitchFamily="2"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 y="1261642"/>
                <a:ext cx="12191999" cy="5596358"/>
              </a:xfrm>
              <a:solidFill>
                <a:schemeClr val="accent6">
                  <a:lumMod val="60000"/>
                  <a:lumOff val="40000"/>
                </a:schemeClr>
              </a:solidFill>
            </p:spPr>
            <p:txBody>
              <a:bodyPr>
                <a:noAutofit/>
              </a:bodyPr>
              <a:lstStyle/>
              <a:p>
                <a:pPr marL="0" indent="0">
                  <a:buNone/>
                </a:pPr>
                <a:r>
                  <a:rPr lang="en-US" sz="2200" dirty="0" smtClean="0">
                    <a:latin typeface="SutonnyOMJ" panose="01010600010101010101" pitchFamily="2" charset="0"/>
                    <a:cs typeface="SutonnyOMJ" panose="01010600010101010101" pitchFamily="2" charset="0"/>
                  </a:rPr>
                  <a:t>১। </a:t>
                </a:r>
                <a:r>
                  <a:rPr lang="en-US" sz="2200" dirty="0" err="1" smtClean="0">
                    <a:latin typeface="SutonnyOMJ" panose="01010600010101010101" pitchFamily="2" charset="0"/>
                    <a:cs typeface="SutonnyOMJ" panose="01010600010101010101" pitchFamily="2" charset="0"/>
                  </a:rPr>
                  <a:t>মোট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উৎপাদনশীলতা</a:t>
                </a:r>
                <a:r>
                  <a:rPr lang="en-US" sz="2200" dirty="0">
                    <a:latin typeface="SutonnyOMJ" panose="01010600010101010101" pitchFamily="2" charset="0"/>
                    <a:cs typeface="SutonnyOMJ" panose="01010600010101010101" pitchFamily="2" charset="0"/>
                  </a:rPr>
                  <a:t> </a:t>
                </a:r>
                <a:r>
                  <a:rPr lang="en-US" sz="2200" dirty="0" smtClean="0">
                    <a:latin typeface="SutonnyOMJ" panose="01010600010101010101" pitchFamily="2" charset="0"/>
                    <a:cs typeface="SutonnyOMJ" panose="01010600010101010101" pitchFamily="2" charset="0"/>
                  </a:rPr>
                  <a:t>(overall productivity): </a:t>
                </a:r>
                <a:r>
                  <a:rPr lang="en-US" sz="2200" dirty="0" err="1" smtClean="0">
                    <a:latin typeface="SutonnyOMJ" panose="01010600010101010101" pitchFamily="2" charset="0"/>
                    <a:cs typeface="SutonnyOMJ" panose="01010600010101010101" pitchFamily="2" charset="0"/>
                  </a:rPr>
                  <a:t>সাধারণ</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অর্থে</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মোট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মূল্য</a:t>
                </a:r>
                <a:r>
                  <a:rPr lang="en-US" sz="2200" dirty="0" smtClean="0">
                    <a:latin typeface="SutonnyOMJ" panose="01010600010101010101" pitchFamily="2" charset="0"/>
                    <a:cs typeface="SutonnyOMJ" panose="01010600010101010101" pitchFamily="2" charset="0"/>
                  </a:rPr>
                  <a:t> ও </a:t>
                </a:r>
                <a:r>
                  <a:rPr lang="en-US" sz="2200" dirty="0" err="1" smtClean="0">
                    <a:latin typeface="SutonnyOMJ" panose="01010600010101010101" pitchFamily="2" charset="0"/>
                    <a:cs typeface="SutonnyOMJ" panose="01010600010101010101" pitchFamily="2" charset="0"/>
                  </a:rPr>
                  <a:t>মোট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উপকরণের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মূল্যের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অনুপাতকে</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মোট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উৎপাদনশীলতা</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বলে</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মোট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উৎপাদনশীলতা</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নির্ণয়ের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সুত্রটি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নিম্নরূপ</a:t>
                </a:r>
                <a:r>
                  <a:rPr lang="en-US" sz="2200" dirty="0" smtClean="0">
                    <a:latin typeface="SutonnyOMJ" panose="01010600010101010101" pitchFamily="2" charset="0"/>
                    <a:cs typeface="SutonnyOMJ" panose="01010600010101010101" pitchFamily="2" charset="0"/>
                  </a:rPr>
                  <a:t>; </a:t>
                </a:r>
              </a:p>
              <a:p>
                <a:pPr marL="0" indent="0">
                  <a:buNone/>
                </a:pPr>
                <a:r>
                  <a:rPr lang="en-US" sz="2200" dirty="0" smtClean="0">
                    <a:latin typeface="SutonnyOMJ" panose="01010600010101010101" pitchFamily="2" charset="0"/>
                    <a:cs typeface="SutonnyOMJ" panose="01010600010101010101" pitchFamily="2" charset="0"/>
                  </a:rPr>
                  <a:t>						</a:t>
                </a:r>
                <a:r>
                  <a:rPr lang="en-US" sz="2200" dirty="0" smtClean="0">
                    <a:solidFill>
                      <a:schemeClr val="accent1"/>
                    </a:solidFill>
                    <a:latin typeface="SutonnyOMJ" panose="01010600010101010101" pitchFamily="2" charset="0"/>
                    <a:cs typeface="SutonnyOMJ" panose="01010600010101010101" pitchFamily="2" charset="0"/>
                  </a:rPr>
                  <a:t>    </a:t>
                </a:r>
                <a:r>
                  <a:rPr lang="en-US" sz="2200" dirty="0" err="1" smtClean="0">
                    <a:solidFill>
                      <a:schemeClr val="accent1"/>
                    </a:solidFill>
                    <a:latin typeface="SutonnyOMJ" panose="01010600010101010101" pitchFamily="2" charset="0"/>
                    <a:cs typeface="SutonnyOMJ" panose="01010600010101010101" pitchFamily="2" charset="0"/>
                  </a:rPr>
                  <a:t>মোট</a:t>
                </a:r>
                <a:r>
                  <a:rPr lang="en-US" sz="2200" dirty="0" smtClean="0">
                    <a:solidFill>
                      <a:schemeClr val="accent1"/>
                    </a:solidFill>
                    <a:latin typeface="SutonnyOMJ" panose="01010600010101010101" pitchFamily="2" charset="0"/>
                    <a:cs typeface="SutonnyOMJ" panose="01010600010101010101" pitchFamily="2" charset="0"/>
                  </a:rPr>
                  <a:t> </a:t>
                </a:r>
                <a:r>
                  <a:rPr lang="en-US" sz="2200" dirty="0" err="1" smtClean="0">
                    <a:solidFill>
                      <a:schemeClr val="accent1"/>
                    </a:solidFill>
                    <a:latin typeface="SutonnyOMJ" panose="01010600010101010101" pitchFamily="2" charset="0"/>
                    <a:cs typeface="SutonnyOMJ" panose="01010600010101010101" pitchFamily="2" charset="0"/>
                  </a:rPr>
                  <a:t>উৎপাদনশীলতা</a:t>
                </a:r>
                <a:r>
                  <a:rPr lang="en-US" sz="2200" dirty="0" smtClean="0">
                    <a:solidFill>
                      <a:schemeClr val="accent1"/>
                    </a:solidFill>
                    <a:latin typeface="SutonnyOMJ" panose="01010600010101010101" pitchFamily="2" charset="0"/>
                    <a:cs typeface="SutonnyOMJ" panose="01010600010101010101" pitchFamily="2" charset="0"/>
                  </a:rPr>
                  <a:t> = </a:t>
                </a:r>
                <a14:m>
                  <m:oMath xmlns:m="http://schemas.openxmlformats.org/officeDocument/2006/math">
                    <m:f>
                      <m:fPr>
                        <m:ctrlPr>
                          <a:rPr lang="en-US" sz="2200" i="1" smtClean="0">
                            <a:solidFill>
                              <a:schemeClr val="accent1"/>
                            </a:solidFill>
                            <a:latin typeface="Cambria Math" panose="02040503050406030204" pitchFamily="18" charset="0"/>
                            <a:cs typeface="SutonnyOMJ" panose="01010600010101010101" pitchFamily="2" charset="0"/>
                          </a:rPr>
                        </m:ctrlPr>
                      </m:fPr>
                      <m:num>
                        <m:r>
                          <a:rPr lang="en-US" sz="2200" b="0" i="1" smtClean="0">
                            <a:solidFill>
                              <a:schemeClr val="accent1"/>
                            </a:solidFill>
                            <a:latin typeface="Cambria Math" panose="02040503050406030204" pitchFamily="18" charset="0"/>
                            <a:cs typeface="SutonnyOMJ" panose="01010600010101010101" pitchFamily="2" charset="0"/>
                          </a:rPr>
                          <m:t>মোট</m:t>
                        </m:r>
                        <m:r>
                          <a:rPr lang="en-US" sz="2200" b="0" i="1" smtClean="0">
                            <a:solidFill>
                              <a:schemeClr val="accent1"/>
                            </a:solidFill>
                            <a:latin typeface="Cambria Math" panose="02040503050406030204" pitchFamily="18" charset="0"/>
                            <a:cs typeface="SutonnyOMJ" panose="01010600010101010101" pitchFamily="2" charset="0"/>
                          </a:rPr>
                          <m:t> </m:t>
                        </m:r>
                        <m:r>
                          <a:rPr lang="en-US" sz="2200" b="0" i="1" smtClean="0">
                            <a:solidFill>
                              <a:schemeClr val="accent1"/>
                            </a:solidFill>
                            <a:latin typeface="Cambria Math" panose="02040503050406030204" pitchFamily="18" charset="0"/>
                            <a:cs typeface="SutonnyOMJ" panose="01010600010101010101" pitchFamily="2" charset="0"/>
                          </a:rPr>
                          <m:t>উৎপাদনের</m:t>
                        </m:r>
                        <m:r>
                          <a:rPr lang="en-US" sz="2200" b="0" i="1" smtClean="0">
                            <a:solidFill>
                              <a:schemeClr val="accent1"/>
                            </a:solidFill>
                            <a:latin typeface="Cambria Math" panose="02040503050406030204" pitchFamily="18" charset="0"/>
                            <a:cs typeface="SutonnyOMJ" panose="01010600010101010101" pitchFamily="2" charset="0"/>
                          </a:rPr>
                          <m:t> </m:t>
                        </m:r>
                        <m:r>
                          <a:rPr lang="en-US" sz="2200" b="0" i="1" smtClean="0">
                            <a:solidFill>
                              <a:schemeClr val="accent1"/>
                            </a:solidFill>
                            <a:latin typeface="Cambria Math" panose="02040503050406030204" pitchFamily="18" charset="0"/>
                            <a:cs typeface="SutonnyOMJ" panose="01010600010101010101" pitchFamily="2" charset="0"/>
                          </a:rPr>
                          <m:t>মূল্য</m:t>
                        </m:r>
                      </m:num>
                      <m:den>
                        <m:r>
                          <a:rPr lang="en-US" sz="2200" b="0" i="1" smtClean="0">
                            <a:solidFill>
                              <a:schemeClr val="accent1"/>
                            </a:solidFill>
                            <a:latin typeface="Cambria Math" panose="02040503050406030204" pitchFamily="18" charset="0"/>
                            <a:cs typeface="SutonnyOMJ" panose="01010600010101010101" pitchFamily="2" charset="0"/>
                          </a:rPr>
                          <m:t> </m:t>
                        </m:r>
                        <m:r>
                          <a:rPr lang="en-US" sz="2200" b="0" i="1" smtClean="0">
                            <a:solidFill>
                              <a:schemeClr val="accent1"/>
                            </a:solidFill>
                            <a:latin typeface="Cambria Math" panose="02040503050406030204" pitchFamily="18" charset="0"/>
                            <a:cs typeface="SutonnyOMJ" panose="01010600010101010101" pitchFamily="2" charset="0"/>
                          </a:rPr>
                          <m:t>মোট</m:t>
                        </m:r>
                        <m:r>
                          <a:rPr lang="en-US" sz="2200" b="0" i="1" smtClean="0">
                            <a:solidFill>
                              <a:schemeClr val="accent1"/>
                            </a:solidFill>
                            <a:latin typeface="Cambria Math" panose="02040503050406030204" pitchFamily="18" charset="0"/>
                            <a:cs typeface="SutonnyOMJ" panose="01010600010101010101" pitchFamily="2" charset="0"/>
                          </a:rPr>
                          <m:t> </m:t>
                        </m:r>
                        <m:r>
                          <a:rPr lang="en-US" sz="2200" b="0" i="1" smtClean="0">
                            <a:solidFill>
                              <a:schemeClr val="accent1"/>
                            </a:solidFill>
                            <a:latin typeface="Cambria Math" panose="02040503050406030204" pitchFamily="18" charset="0"/>
                            <a:cs typeface="SutonnyOMJ" panose="01010600010101010101" pitchFamily="2" charset="0"/>
                          </a:rPr>
                          <m:t>উপকরণের</m:t>
                        </m:r>
                        <m:r>
                          <a:rPr lang="en-US" sz="2200" b="0" i="1" smtClean="0">
                            <a:solidFill>
                              <a:schemeClr val="accent1"/>
                            </a:solidFill>
                            <a:latin typeface="Cambria Math" panose="02040503050406030204" pitchFamily="18" charset="0"/>
                            <a:cs typeface="SutonnyOMJ" panose="01010600010101010101" pitchFamily="2" charset="0"/>
                          </a:rPr>
                          <m:t> </m:t>
                        </m:r>
                        <m:r>
                          <a:rPr lang="en-US" sz="2200" b="0" i="1" smtClean="0">
                            <a:solidFill>
                              <a:schemeClr val="accent1"/>
                            </a:solidFill>
                            <a:latin typeface="Cambria Math" panose="02040503050406030204" pitchFamily="18" charset="0"/>
                            <a:cs typeface="SutonnyOMJ" panose="01010600010101010101" pitchFamily="2" charset="0"/>
                          </a:rPr>
                          <m:t>মূল্য</m:t>
                        </m:r>
                      </m:den>
                    </m:f>
                  </m:oMath>
                </a14:m>
                <a:r>
                  <a:rPr lang="en-US" sz="2200" dirty="0" smtClean="0">
                    <a:latin typeface="SutonnyOMJ" panose="01010600010101010101" pitchFamily="2" charset="0"/>
                    <a:cs typeface="SutonnyOMJ" panose="01010600010101010101" pitchFamily="2" charset="0"/>
                  </a:rPr>
                  <a:t> </a:t>
                </a:r>
              </a:p>
              <a:p>
                <a:pPr marL="0" indent="0">
                  <a:buNone/>
                </a:pPr>
                <a:r>
                  <a:rPr lang="en-US" sz="2200" dirty="0" smtClean="0">
                    <a:latin typeface="SutonnyOMJ" panose="01010600010101010101" pitchFamily="2" charset="0"/>
                    <a:cs typeface="SutonnyOMJ" panose="01010600010101010101" pitchFamily="2" charset="0"/>
                  </a:rPr>
                  <a:t>২। </a:t>
                </a:r>
                <a:r>
                  <a:rPr lang="en-US" sz="2200" dirty="0" err="1" smtClean="0">
                    <a:latin typeface="SutonnyOMJ" panose="01010600010101010101" pitchFamily="2" charset="0"/>
                    <a:cs typeface="SutonnyOMJ" panose="01010600010101010101" pitchFamily="2" charset="0"/>
                  </a:rPr>
                  <a:t>শ্রমের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উৎপাদনশীলতা</a:t>
                </a:r>
                <a:r>
                  <a:rPr lang="en-US" sz="2200" dirty="0" smtClean="0">
                    <a:latin typeface="SutonnyOMJ" panose="01010600010101010101" pitchFamily="2" charset="0"/>
                    <a:cs typeface="SutonnyOMJ" panose="01010600010101010101" pitchFamily="2" charset="0"/>
                  </a:rPr>
                  <a:t> ( </a:t>
                </a:r>
                <a:r>
                  <a:rPr lang="en-US" sz="2200" i="1" dirty="0" smtClean="0">
                    <a:latin typeface="SutonnyOMJ" panose="01010600010101010101" pitchFamily="2" charset="0"/>
                    <a:cs typeface="SutonnyOMJ" panose="01010600010101010101" pitchFamily="2" charset="0"/>
                  </a:rPr>
                  <a:t>Labor productivity</a:t>
                </a:r>
                <a:r>
                  <a:rPr lang="en-US" sz="2200" dirty="0" smtClean="0">
                    <a:latin typeface="SutonnyOMJ" panose="01010600010101010101" pitchFamily="2" charset="0"/>
                    <a:cs typeface="SutonnyOMJ" panose="01010600010101010101" pitchFamily="2" charset="0"/>
                  </a:rPr>
                  <a:t>) : </a:t>
                </a:r>
                <a:r>
                  <a:rPr lang="en-US" sz="2200" dirty="0" err="1" smtClean="0">
                    <a:latin typeface="SutonnyOMJ" panose="01010600010101010101" pitchFamily="2" charset="0"/>
                    <a:cs typeface="SutonnyOMJ" panose="01010600010101010101" pitchFamily="2" charset="0"/>
                  </a:rPr>
                  <a:t>প্রতি</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ঘন্টায়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পরিমাণ</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নির্ণয়ের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জন্য</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সাধারণত</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শ্রমের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উৎপাদনশীলতা</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পরিমাপ</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করা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হয়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অর্থা</a:t>
                </a:r>
                <a:r>
                  <a:rPr lang="en-US" sz="2200" dirty="0" smtClean="0">
                    <a:latin typeface="SutonnyOMJ" panose="01010600010101010101" pitchFamily="2" charset="0"/>
                    <a:cs typeface="SutonnyOMJ" panose="01010600010101010101" pitchFamily="2" charset="0"/>
                  </a:rPr>
                  <a:t>ৎ </a:t>
                </a:r>
                <a:r>
                  <a:rPr lang="en-US" sz="2200" dirty="0" err="1" smtClean="0">
                    <a:latin typeface="SutonnyOMJ" panose="01010600010101010101" pitchFamily="2" charset="0"/>
                    <a:cs typeface="SutonnyOMJ" panose="01010600010101010101" pitchFamily="2" charset="0"/>
                  </a:rPr>
                  <a:t>কী</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পরিমাণ</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শ্রম</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ব্যয়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করে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কী</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পরিমাণ</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করা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সম্ভব</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তার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ওপর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শ্রমের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উৎপাদনশীলতা</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নির্ভর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করে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মোট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একক</a:t>
                </a:r>
                <a:r>
                  <a:rPr lang="en-US" sz="2200" dirty="0" smtClean="0">
                    <a:latin typeface="SutonnyOMJ" panose="01010600010101010101" pitchFamily="2" charset="0"/>
                    <a:cs typeface="SutonnyOMJ" panose="01010600010101010101" pitchFamily="2" charset="0"/>
                  </a:rPr>
                  <a:t> ও </a:t>
                </a:r>
                <a:r>
                  <a:rPr lang="en-US" sz="2200" dirty="0" err="1" smtClean="0">
                    <a:latin typeface="SutonnyOMJ" panose="01010600010101010101" pitchFamily="2" charset="0"/>
                    <a:cs typeface="SutonnyOMJ" panose="01010600010101010101" pitchFamily="2" charset="0"/>
                  </a:rPr>
                  <a:t>মোট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শ্রমঘন্টার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অনুপাতকে</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শ্রমের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উৎপাদনশীলতা</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বলে</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শ্রমের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উৎপাদনশীলতা</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নির্ণয়ের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সুত্রটি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হলো</a:t>
                </a:r>
                <a:r>
                  <a:rPr lang="en-US" sz="2200" dirty="0" smtClean="0">
                    <a:latin typeface="SutonnyOMJ" panose="01010600010101010101" pitchFamily="2" charset="0"/>
                    <a:cs typeface="SutonnyOMJ" panose="01010600010101010101" pitchFamily="2" charset="0"/>
                  </a:rPr>
                  <a:t>-</a:t>
                </a:r>
              </a:p>
              <a:p>
                <a:pPr marL="0" indent="0">
                  <a:buNone/>
                </a:pPr>
                <a:r>
                  <a:rPr lang="en-US" sz="2200" dirty="0" smtClean="0">
                    <a:latin typeface="SutonnyOMJ" panose="01010600010101010101" pitchFamily="2" charset="0"/>
                    <a:cs typeface="SutonnyOMJ" panose="01010600010101010101" pitchFamily="2" charset="0"/>
                  </a:rPr>
                  <a:t>						      </a:t>
                </a:r>
                <a:r>
                  <a:rPr lang="en-US" sz="2200" dirty="0" smtClean="0">
                    <a:solidFill>
                      <a:schemeClr val="accent1"/>
                    </a:solidFill>
                    <a:latin typeface="SutonnyOMJ" panose="01010600010101010101" pitchFamily="2" charset="0"/>
                    <a:cs typeface="SutonnyOMJ" panose="01010600010101010101" pitchFamily="2" charset="0"/>
                  </a:rPr>
                  <a:t>শ্রমের </a:t>
                </a:r>
                <a:r>
                  <a:rPr lang="en-US" sz="2200" dirty="0" err="1" smtClean="0">
                    <a:solidFill>
                      <a:schemeClr val="accent1"/>
                    </a:solidFill>
                    <a:latin typeface="SutonnyOMJ" panose="01010600010101010101" pitchFamily="2" charset="0"/>
                    <a:cs typeface="SutonnyOMJ" panose="01010600010101010101" pitchFamily="2" charset="0"/>
                  </a:rPr>
                  <a:t>উৎপাদনশীলতা</a:t>
                </a:r>
                <a:r>
                  <a:rPr lang="en-US" sz="2200" dirty="0" smtClean="0">
                    <a:solidFill>
                      <a:schemeClr val="accent1"/>
                    </a:solidFill>
                    <a:latin typeface="SutonnyOMJ" panose="01010600010101010101" pitchFamily="2" charset="0"/>
                    <a:cs typeface="SutonnyOMJ" panose="01010600010101010101" pitchFamily="2" charset="0"/>
                  </a:rPr>
                  <a:t> =   </a:t>
                </a:r>
                <a14:m>
                  <m:oMath xmlns:m="http://schemas.openxmlformats.org/officeDocument/2006/math">
                    <m:f>
                      <m:fPr>
                        <m:ctrlPr>
                          <a:rPr lang="en-US" sz="2200" i="1" smtClean="0">
                            <a:solidFill>
                              <a:schemeClr val="accent1"/>
                            </a:solidFill>
                            <a:latin typeface="Cambria Math" panose="02040503050406030204" pitchFamily="18" charset="0"/>
                            <a:cs typeface="SutonnyOMJ" panose="01010600010101010101" pitchFamily="2" charset="0"/>
                          </a:rPr>
                        </m:ctrlPr>
                      </m:fPr>
                      <m:num>
                        <m:r>
                          <a:rPr lang="en-US" sz="2200" b="0" i="1" smtClean="0">
                            <a:solidFill>
                              <a:schemeClr val="accent1"/>
                            </a:solidFill>
                            <a:latin typeface="Cambria Math" panose="02040503050406030204" pitchFamily="18" charset="0"/>
                            <a:cs typeface="SutonnyOMJ" panose="01010600010101010101" pitchFamily="2" charset="0"/>
                          </a:rPr>
                          <m:t>মোট</m:t>
                        </m:r>
                        <m:r>
                          <a:rPr lang="en-US" sz="2200" b="0" i="1" smtClean="0">
                            <a:solidFill>
                              <a:schemeClr val="accent1"/>
                            </a:solidFill>
                            <a:latin typeface="Cambria Math" panose="02040503050406030204" pitchFamily="18" charset="0"/>
                            <a:cs typeface="SutonnyOMJ" panose="01010600010101010101" pitchFamily="2" charset="0"/>
                          </a:rPr>
                          <m:t> </m:t>
                        </m:r>
                        <m:r>
                          <a:rPr lang="en-US" sz="2200" b="0" i="1" smtClean="0">
                            <a:solidFill>
                              <a:schemeClr val="accent1"/>
                            </a:solidFill>
                            <a:latin typeface="Cambria Math" panose="02040503050406030204" pitchFamily="18" charset="0"/>
                            <a:cs typeface="SutonnyOMJ" panose="01010600010101010101" pitchFamily="2" charset="0"/>
                          </a:rPr>
                          <m:t>উৎপাদনের</m:t>
                        </m:r>
                        <m:r>
                          <a:rPr lang="en-US" sz="2200" b="0" i="1" smtClean="0">
                            <a:solidFill>
                              <a:schemeClr val="accent1"/>
                            </a:solidFill>
                            <a:latin typeface="Cambria Math" panose="02040503050406030204" pitchFamily="18" charset="0"/>
                            <a:cs typeface="SutonnyOMJ" panose="01010600010101010101" pitchFamily="2" charset="0"/>
                          </a:rPr>
                          <m:t> </m:t>
                        </m:r>
                        <m:r>
                          <a:rPr lang="en-US" sz="2200" b="0" i="1" smtClean="0">
                            <a:solidFill>
                              <a:schemeClr val="accent1"/>
                            </a:solidFill>
                            <a:latin typeface="Cambria Math" panose="02040503050406030204" pitchFamily="18" charset="0"/>
                            <a:cs typeface="SutonnyOMJ" panose="01010600010101010101" pitchFamily="2" charset="0"/>
                          </a:rPr>
                          <m:t>একক</m:t>
                        </m:r>
                      </m:num>
                      <m:den>
                        <m:r>
                          <a:rPr lang="en-US" sz="2200" b="0" i="1" smtClean="0">
                            <a:solidFill>
                              <a:schemeClr val="accent1"/>
                            </a:solidFill>
                            <a:latin typeface="Cambria Math" panose="02040503050406030204" pitchFamily="18" charset="0"/>
                            <a:cs typeface="SutonnyOMJ" panose="01010600010101010101" pitchFamily="2" charset="0"/>
                          </a:rPr>
                          <m:t>মোট</m:t>
                        </m:r>
                        <m:r>
                          <a:rPr lang="en-US" sz="2200" b="0" i="1" smtClean="0">
                            <a:solidFill>
                              <a:schemeClr val="accent1"/>
                            </a:solidFill>
                            <a:latin typeface="Cambria Math" panose="02040503050406030204" pitchFamily="18" charset="0"/>
                            <a:cs typeface="SutonnyOMJ" panose="01010600010101010101" pitchFamily="2" charset="0"/>
                          </a:rPr>
                          <m:t> </m:t>
                        </m:r>
                        <m:r>
                          <a:rPr lang="en-US" sz="2200" b="0" i="1" smtClean="0">
                            <a:solidFill>
                              <a:schemeClr val="accent1"/>
                            </a:solidFill>
                            <a:latin typeface="Cambria Math" panose="02040503050406030204" pitchFamily="18" charset="0"/>
                            <a:cs typeface="SutonnyOMJ" panose="01010600010101010101" pitchFamily="2" charset="0"/>
                          </a:rPr>
                          <m:t>শ্রমঘন্টা</m:t>
                        </m:r>
                      </m:den>
                    </m:f>
                  </m:oMath>
                </a14:m>
                <a:r>
                  <a:rPr lang="en-US" sz="2200" dirty="0" smtClean="0">
                    <a:latin typeface="SutonnyOMJ" panose="01010600010101010101" pitchFamily="2" charset="0"/>
                    <a:cs typeface="SutonnyOMJ" panose="01010600010101010101" pitchFamily="2" charset="0"/>
                  </a:rPr>
                  <a:t>    অথবা </a:t>
                </a:r>
                <a14:m>
                  <m:oMath xmlns:m="http://schemas.openxmlformats.org/officeDocument/2006/math">
                    <m:r>
                      <a:rPr lang="en-US" sz="2200" b="0" i="0" smtClean="0">
                        <a:latin typeface="Cambria Math" panose="02040503050406030204" pitchFamily="18" charset="0"/>
                        <a:cs typeface="SutonnyOMJ" panose="01010600010101010101" pitchFamily="2" charset="0"/>
                      </a:rPr>
                      <m:t>   </m:t>
                    </m:r>
                    <m:f>
                      <m:fPr>
                        <m:ctrlPr>
                          <a:rPr lang="en-US" sz="2200" i="1" smtClean="0">
                            <a:solidFill>
                              <a:schemeClr val="accent1"/>
                            </a:solidFill>
                            <a:latin typeface="Cambria Math" panose="02040503050406030204" pitchFamily="18" charset="0"/>
                            <a:cs typeface="SutonnyOMJ" panose="01010600010101010101" pitchFamily="2" charset="0"/>
                          </a:rPr>
                        </m:ctrlPr>
                      </m:fPr>
                      <m:num>
                        <m:r>
                          <a:rPr lang="en-US" sz="2200" i="1">
                            <a:solidFill>
                              <a:schemeClr val="accent1"/>
                            </a:solidFill>
                            <a:latin typeface="Cambria Math" panose="02040503050406030204" pitchFamily="18" charset="0"/>
                            <a:cs typeface="SutonnyOMJ" panose="01010600010101010101" pitchFamily="2" charset="0"/>
                          </a:rPr>
                          <m:t>মোট</m:t>
                        </m:r>
                        <m:r>
                          <a:rPr lang="en-US" sz="2200" i="1">
                            <a:solidFill>
                              <a:schemeClr val="accent1"/>
                            </a:solidFill>
                            <a:latin typeface="Cambria Math" panose="02040503050406030204" pitchFamily="18" charset="0"/>
                            <a:cs typeface="SutonnyOMJ" panose="01010600010101010101" pitchFamily="2" charset="0"/>
                          </a:rPr>
                          <m:t> </m:t>
                        </m:r>
                        <m:r>
                          <a:rPr lang="en-US" sz="2200" i="1">
                            <a:solidFill>
                              <a:schemeClr val="accent1"/>
                            </a:solidFill>
                            <a:latin typeface="Cambria Math" panose="02040503050406030204" pitchFamily="18" charset="0"/>
                            <a:cs typeface="SutonnyOMJ" panose="01010600010101010101" pitchFamily="2" charset="0"/>
                          </a:rPr>
                          <m:t>উৎপাদনের</m:t>
                        </m:r>
                        <m:r>
                          <a:rPr lang="en-US" sz="2200" i="1">
                            <a:solidFill>
                              <a:schemeClr val="accent1"/>
                            </a:solidFill>
                            <a:latin typeface="Cambria Math" panose="02040503050406030204" pitchFamily="18" charset="0"/>
                            <a:cs typeface="SutonnyOMJ" panose="01010600010101010101" pitchFamily="2" charset="0"/>
                          </a:rPr>
                          <m:t> </m:t>
                        </m:r>
                        <m:r>
                          <a:rPr lang="en-US" sz="2200" b="0" i="1" smtClean="0">
                            <a:solidFill>
                              <a:schemeClr val="accent1"/>
                            </a:solidFill>
                            <a:latin typeface="Cambria Math" panose="02040503050406030204" pitchFamily="18" charset="0"/>
                            <a:cs typeface="SutonnyOMJ" panose="01010600010101010101" pitchFamily="2" charset="0"/>
                          </a:rPr>
                          <m:t>আর্থিক</m:t>
                        </m:r>
                        <m:r>
                          <a:rPr lang="en-US" sz="2200" b="0" i="1" smtClean="0">
                            <a:solidFill>
                              <a:schemeClr val="accent1"/>
                            </a:solidFill>
                            <a:latin typeface="Cambria Math" panose="02040503050406030204" pitchFamily="18" charset="0"/>
                            <a:cs typeface="SutonnyOMJ" panose="01010600010101010101" pitchFamily="2" charset="0"/>
                          </a:rPr>
                          <m:t> </m:t>
                        </m:r>
                        <m:r>
                          <a:rPr lang="en-US" sz="2200" b="0" i="1" smtClean="0">
                            <a:solidFill>
                              <a:schemeClr val="accent1"/>
                            </a:solidFill>
                            <a:latin typeface="Cambria Math" panose="02040503050406030204" pitchFamily="18" charset="0"/>
                            <a:cs typeface="SutonnyOMJ" panose="01010600010101010101" pitchFamily="2" charset="0"/>
                          </a:rPr>
                          <m:t>মূল্য</m:t>
                        </m:r>
                      </m:num>
                      <m:den>
                        <m:r>
                          <a:rPr lang="en-US" sz="2200" i="1">
                            <a:solidFill>
                              <a:schemeClr val="accent1"/>
                            </a:solidFill>
                            <a:latin typeface="Cambria Math" panose="02040503050406030204" pitchFamily="18" charset="0"/>
                            <a:cs typeface="SutonnyOMJ" panose="01010600010101010101" pitchFamily="2" charset="0"/>
                          </a:rPr>
                          <m:t>মোট</m:t>
                        </m:r>
                        <m:r>
                          <a:rPr lang="en-US" sz="2200" i="1">
                            <a:solidFill>
                              <a:schemeClr val="accent1"/>
                            </a:solidFill>
                            <a:latin typeface="Cambria Math" panose="02040503050406030204" pitchFamily="18" charset="0"/>
                            <a:cs typeface="SutonnyOMJ" panose="01010600010101010101" pitchFamily="2" charset="0"/>
                          </a:rPr>
                          <m:t> </m:t>
                        </m:r>
                        <m:r>
                          <a:rPr lang="en-US" sz="2200" i="1">
                            <a:solidFill>
                              <a:schemeClr val="accent1"/>
                            </a:solidFill>
                            <a:latin typeface="Cambria Math" panose="02040503050406030204" pitchFamily="18" charset="0"/>
                            <a:cs typeface="SutonnyOMJ" panose="01010600010101010101" pitchFamily="2" charset="0"/>
                          </a:rPr>
                          <m:t>শ্রম</m:t>
                        </m:r>
                        <m:r>
                          <a:rPr lang="en-US" sz="2200" b="0" i="1" smtClean="0">
                            <a:solidFill>
                              <a:schemeClr val="accent1"/>
                            </a:solidFill>
                            <a:latin typeface="Cambria Math" panose="02040503050406030204" pitchFamily="18" charset="0"/>
                            <a:cs typeface="SutonnyOMJ" panose="01010600010101010101" pitchFamily="2" charset="0"/>
                          </a:rPr>
                          <m:t> </m:t>
                        </m:r>
                        <m:r>
                          <a:rPr lang="en-US" sz="2200" b="0" i="1" smtClean="0">
                            <a:solidFill>
                              <a:schemeClr val="accent1"/>
                            </a:solidFill>
                            <a:latin typeface="Cambria Math" panose="02040503050406030204" pitchFamily="18" charset="0"/>
                            <a:cs typeface="SutonnyOMJ" panose="01010600010101010101" pitchFamily="2" charset="0"/>
                          </a:rPr>
                          <m:t>ব্যয়ের</m:t>
                        </m:r>
                        <m:r>
                          <a:rPr lang="en-US" sz="2200" b="0" i="1" smtClean="0">
                            <a:solidFill>
                              <a:schemeClr val="accent1"/>
                            </a:solidFill>
                            <a:latin typeface="Cambria Math" panose="02040503050406030204" pitchFamily="18" charset="0"/>
                            <a:cs typeface="SutonnyOMJ" panose="01010600010101010101" pitchFamily="2" charset="0"/>
                          </a:rPr>
                          <m:t> </m:t>
                        </m:r>
                        <m:r>
                          <a:rPr lang="en-US" sz="2200" b="0" i="1" smtClean="0">
                            <a:solidFill>
                              <a:schemeClr val="accent1"/>
                            </a:solidFill>
                            <a:latin typeface="Cambria Math" panose="02040503050406030204" pitchFamily="18" charset="0"/>
                            <a:cs typeface="SutonnyOMJ" panose="01010600010101010101" pitchFamily="2" charset="0"/>
                          </a:rPr>
                          <m:t>পরিমাণ</m:t>
                        </m:r>
                      </m:den>
                    </m:f>
                  </m:oMath>
                </a14:m>
                <a:endParaRPr lang="en-US" sz="2200" dirty="0" smtClean="0">
                  <a:latin typeface="SutonnyOMJ" panose="01010600010101010101" pitchFamily="2" charset="0"/>
                  <a:cs typeface="SutonnyOMJ" panose="01010600010101010101" pitchFamily="2" charset="0"/>
                </a:endParaRPr>
              </a:p>
              <a:p>
                <a:pPr marL="0" indent="0">
                  <a:buNone/>
                </a:pPr>
                <a:r>
                  <a:rPr lang="en-US" sz="2200" dirty="0" smtClean="0">
                    <a:latin typeface="SutonnyOMJ" panose="01010600010101010101" pitchFamily="2" charset="0"/>
                    <a:cs typeface="SutonnyOMJ" panose="01010600010101010101" pitchFamily="2" charset="0"/>
                  </a:rPr>
                  <a:t>৩। </a:t>
                </a:r>
                <a:r>
                  <a:rPr lang="en-US" sz="2200" dirty="0" err="1" smtClean="0">
                    <a:latin typeface="SutonnyOMJ" panose="01010600010101010101" pitchFamily="2" charset="0"/>
                    <a:cs typeface="SutonnyOMJ" panose="01010600010101010101" pitchFamily="2" charset="0"/>
                  </a:rPr>
                  <a:t>যন্ত্রের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উৎপাদনশীলতা</a:t>
                </a:r>
                <a:r>
                  <a:rPr lang="en-US" sz="2200" dirty="0" smtClean="0">
                    <a:latin typeface="SutonnyOMJ" panose="01010600010101010101" pitchFamily="2" charset="0"/>
                    <a:cs typeface="SutonnyOMJ" panose="01010600010101010101" pitchFamily="2" charset="0"/>
                  </a:rPr>
                  <a:t> (</a:t>
                </a:r>
                <a:r>
                  <a:rPr lang="en-US" sz="2200" i="1" dirty="0" smtClean="0">
                    <a:latin typeface="SutonnyOMJ" panose="01010600010101010101" pitchFamily="2" charset="0"/>
                    <a:cs typeface="SutonnyOMJ" panose="01010600010101010101" pitchFamily="2" charset="0"/>
                  </a:rPr>
                  <a:t>Machine productivity</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প্রতিষ্ঠানে</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নিয়োজিত</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মেশিনারি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বা</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যন্ত্রের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কর্মক্ষমতা</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বের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করার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জন্য</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সাধারণত</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যন্ত্রের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উৎপাদনশীলতা</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নির্ণয়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করা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হয়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অর্থা</a:t>
                </a:r>
                <a:r>
                  <a:rPr lang="en-US" sz="2200" dirty="0" smtClean="0">
                    <a:latin typeface="SutonnyOMJ" panose="01010600010101010101" pitchFamily="2" charset="0"/>
                    <a:cs typeface="SutonnyOMJ" panose="01010600010101010101" pitchFamily="2" charset="0"/>
                  </a:rPr>
                  <a:t>ৎ </a:t>
                </a:r>
                <a:r>
                  <a:rPr lang="en-US" sz="2200" dirty="0" err="1" smtClean="0">
                    <a:latin typeface="SutonnyOMJ" panose="01010600010101010101" pitchFamily="2" charset="0"/>
                    <a:cs typeface="SutonnyOMJ" panose="01010600010101010101" pitchFamily="2" charset="0"/>
                  </a:rPr>
                  <a:t>মোট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কী</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পরিমাণ</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সময়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ব্যবহার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করে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যান্ত্রিক</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উপায়ে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কী</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পরিমাণ</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করা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হয়েছে</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তা</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বের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করা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হয়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মোট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পরিমাণ</a:t>
                </a:r>
                <a:r>
                  <a:rPr lang="en-US" sz="2200" dirty="0" smtClean="0">
                    <a:latin typeface="SutonnyOMJ" panose="01010600010101010101" pitchFamily="2" charset="0"/>
                    <a:cs typeface="SutonnyOMJ" panose="01010600010101010101" pitchFamily="2" charset="0"/>
                  </a:rPr>
                  <a:t> ও </a:t>
                </a:r>
                <a:r>
                  <a:rPr lang="en-US" sz="2200" dirty="0" err="1" smtClean="0">
                    <a:latin typeface="SutonnyOMJ" panose="01010600010101010101" pitchFamily="2" charset="0"/>
                    <a:cs typeface="SutonnyOMJ" panose="01010600010101010101" pitchFamily="2" charset="0"/>
                  </a:rPr>
                  <a:t>মোট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যন্ত্র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সময়ের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অনুপাতকে</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যন্ত্রের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উৎপাদনশীলতা</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বলে</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যন্ত্রের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উৎপাদনশীলতা</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নির্ণয়ের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সুত্রটি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হলো</a:t>
                </a:r>
                <a:r>
                  <a:rPr lang="en-US" sz="2200" dirty="0" smtClean="0">
                    <a:latin typeface="SutonnyOMJ" panose="01010600010101010101" pitchFamily="2" charset="0"/>
                    <a:cs typeface="SutonnyOMJ" panose="01010600010101010101" pitchFamily="2" charset="0"/>
                  </a:rPr>
                  <a:t>-</a:t>
                </a:r>
              </a:p>
              <a:p>
                <a:pPr marL="0" indent="0">
                  <a:buNone/>
                </a:pPr>
                <a:r>
                  <a:rPr lang="en-US" sz="2200" dirty="0" smtClean="0">
                    <a:latin typeface="SutonnyOMJ" panose="01010600010101010101" pitchFamily="2" charset="0"/>
                    <a:cs typeface="SutonnyOMJ" panose="01010600010101010101" pitchFamily="2" charset="0"/>
                  </a:rPr>
                  <a:t>							</a:t>
                </a:r>
                <a:r>
                  <a:rPr lang="en-US" sz="2200" dirty="0" smtClean="0">
                    <a:solidFill>
                      <a:schemeClr val="accent1"/>
                    </a:solidFill>
                    <a:latin typeface="SutonnyOMJ" panose="01010600010101010101" pitchFamily="2" charset="0"/>
                    <a:cs typeface="SutonnyOMJ" panose="01010600010101010101" pitchFamily="2" charset="0"/>
                  </a:rPr>
                  <a:t>যন্ত্রের </a:t>
                </a:r>
                <a:r>
                  <a:rPr lang="en-US" sz="2200" dirty="0" err="1" smtClean="0">
                    <a:solidFill>
                      <a:schemeClr val="accent1"/>
                    </a:solidFill>
                    <a:latin typeface="SutonnyOMJ" panose="01010600010101010101" pitchFamily="2" charset="0"/>
                    <a:cs typeface="SutonnyOMJ" panose="01010600010101010101" pitchFamily="2" charset="0"/>
                  </a:rPr>
                  <a:t>উৎপাদনশীলতা</a:t>
                </a:r>
                <a:r>
                  <a:rPr lang="en-US" sz="2200" dirty="0" smtClean="0">
                    <a:solidFill>
                      <a:schemeClr val="accent1"/>
                    </a:solidFill>
                    <a:latin typeface="SutonnyOMJ" panose="01010600010101010101" pitchFamily="2" charset="0"/>
                    <a:cs typeface="SutonnyOMJ" panose="01010600010101010101" pitchFamily="2" charset="0"/>
                  </a:rPr>
                  <a:t> = </a:t>
                </a:r>
                <a14:m>
                  <m:oMath xmlns:m="http://schemas.openxmlformats.org/officeDocument/2006/math">
                    <m:f>
                      <m:fPr>
                        <m:ctrlPr>
                          <a:rPr lang="en-US" sz="2200" i="1">
                            <a:solidFill>
                              <a:schemeClr val="accent1"/>
                            </a:solidFill>
                            <a:latin typeface="Cambria Math" panose="02040503050406030204" pitchFamily="18" charset="0"/>
                            <a:cs typeface="SutonnyOMJ" panose="01010600010101010101" pitchFamily="2" charset="0"/>
                          </a:rPr>
                        </m:ctrlPr>
                      </m:fPr>
                      <m:num>
                        <m:r>
                          <a:rPr lang="en-US" sz="2200" i="1">
                            <a:solidFill>
                              <a:schemeClr val="accent1"/>
                            </a:solidFill>
                            <a:latin typeface="Cambria Math" panose="02040503050406030204" pitchFamily="18" charset="0"/>
                            <a:cs typeface="SutonnyOMJ" panose="01010600010101010101" pitchFamily="2" charset="0"/>
                          </a:rPr>
                          <m:t>মোট</m:t>
                        </m:r>
                        <m:r>
                          <a:rPr lang="en-US" sz="2200" i="1">
                            <a:solidFill>
                              <a:schemeClr val="accent1"/>
                            </a:solidFill>
                            <a:latin typeface="Cambria Math" panose="02040503050406030204" pitchFamily="18" charset="0"/>
                            <a:cs typeface="SutonnyOMJ" panose="01010600010101010101" pitchFamily="2" charset="0"/>
                          </a:rPr>
                          <m:t> </m:t>
                        </m:r>
                        <m:r>
                          <a:rPr lang="en-US" sz="2200" i="1">
                            <a:solidFill>
                              <a:schemeClr val="accent1"/>
                            </a:solidFill>
                            <a:latin typeface="Cambria Math" panose="02040503050406030204" pitchFamily="18" charset="0"/>
                            <a:cs typeface="SutonnyOMJ" panose="01010600010101010101" pitchFamily="2" charset="0"/>
                          </a:rPr>
                          <m:t>উৎপাদনের</m:t>
                        </m:r>
                        <m:r>
                          <a:rPr lang="en-US" sz="2200" b="0" i="1" smtClean="0">
                            <a:solidFill>
                              <a:schemeClr val="accent1"/>
                            </a:solidFill>
                            <a:latin typeface="Cambria Math" panose="02040503050406030204" pitchFamily="18" charset="0"/>
                            <a:cs typeface="SutonnyOMJ" panose="01010600010101010101" pitchFamily="2" charset="0"/>
                          </a:rPr>
                          <m:t> </m:t>
                        </m:r>
                        <m:r>
                          <a:rPr lang="en-US" sz="2200" b="0" i="1" smtClean="0">
                            <a:solidFill>
                              <a:schemeClr val="accent1"/>
                            </a:solidFill>
                            <a:latin typeface="Cambria Math" panose="02040503050406030204" pitchFamily="18" charset="0"/>
                            <a:cs typeface="SutonnyOMJ" panose="01010600010101010101" pitchFamily="2" charset="0"/>
                          </a:rPr>
                          <m:t>পরিমাণ</m:t>
                        </m:r>
                        <m:r>
                          <a:rPr lang="en-US" sz="2200" i="1">
                            <a:solidFill>
                              <a:schemeClr val="accent1"/>
                            </a:solidFill>
                            <a:latin typeface="Cambria Math" panose="02040503050406030204" pitchFamily="18" charset="0"/>
                            <a:cs typeface="SutonnyOMJ" panose="01010600010101010101" pitchFamily="2" charset="0"/>
                          </a:rPr>
                          <m:t> </m:t>
                        </m:r>
                      </m:num>
                      <m:den>
                        <m:r>
                          <a:rPr lang="en-US" sz="2200" i="1">
                            <a:solidFill>
                              <a:schemeClr val="accent1"/>
                            </a:solidFill>
                            <a:latin typeface="Cambria Math" panose="02040503050406030204" pitchFamily="18" charset="0"/>
                            <a:cs typeface="SutonnyOMJ" panose="01010600010101010101" pitchFamily="2" charset="0"/>
                          </a:rPr>
                          <m:t>মোট</m:t>
                        </m:r>
                        <m:r>
                          <a:rPr lang="en-US" sz="2200" i="1">
                            <a:solidFill>
                              <a:schemeClr val="accent1"/>
                            </a:solidFill>
                            <a:latin typeface="Cambria Math" panose="02040503050406030204" pitchFamily="18" charset="0"/>
                            <a:cs typeface="SutonnyOMJ" panose="01010600010101010101" pitchFamily="2" charset="0"/>
                          </a:rPr>
                          <m:t> </m:t>
                        </m:r>
                        <m:r>
                          <a:rPr lang="en-US" sz="2200" b="0" i="1" smtClean="0">
                            <a:solidFill>
                              <a:schemeClr val="accent1"/>
                            </a:solidFill>
                            <a:latin typeface="Cambria Math" panose="02040503050406030204" pitchFamily="18" charset="0"/>
                            <a:cs typeface="SutonnyOMJ" panose="01010600010101010101" pitchFamily="2" charset="0"/>
                          </a:rPr>
                          <m:t>যন্ত্র</m:t>
                        </m:r>
                        <m:r>
                          <a:rPr lang="en-US" sz="2200" b="0" i="1" smtClean="0">
                            <a:solidFill>
                              <a:schemeClr val="accent1"/>
                            </a:solidFill>
                            <a:latin typeface="Cambria Math" panose="02040503050406030204" pitchFamily="18" charset="0"/>
                            <a:cs typeface="SutonnyOMJ" panose="01010600010101010101" pitchFamily="2" charset="0"/>
                          </a:rPr>
                          <m:t> </m:t>
                        </m:r>
                        <m:r>
                          <a:rPr lang="en-US" sz="2200" b="0" i="1" smtClean="0">
                            <a:solidFill>
                              <a:schemeClr val="accent1"/>
                            </a:solidFill>
                            <a:latin typeface="Cambria Math" panose="02040503050406030204" pitchFamily="18" charset="0"/>
                            <a:cs typeface="SutonnyOMJ" panose="01010600010101010101" pitchFamily="2" charset="0"/>
                          </a:rPr>
                          <m:t>সময়</m:t>
                        </m:r>
                      </m:den>
                    </m:f>
                  </m:oMath>
                </a14:m>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অথবা</a:t>
                </a:r>
                <a:r>
                  <a:rPr lang="en-US" sz="2200" dirty="0" smtClean="0">
                    <a:latin typeface="SutonnyOMJ" panose="01010600010101010101" pitchFamily="2" charset="0"/>
                    <a:cs typeface="SutonnyOMJ" panose="01010600010101010101" pitchFamily="2" charset="0"/>
                  </a:rPr>
                  <a:t>      </a:t>
                </a:r>
                <a14:m>
                  <m:oMath xmlns:m="http://schemas.openxmlformats.org/officeDocument/2006/math">
                    <m:f>
                      <m:fPr>
                        <m:ctrlPr>
                          <a:rPr lang="en-US" sz="2200" i="1" smtClean="0">
                            <a:solidFill>
                              <a:schemeClr val="accent1"/>
                            </a:solidFill>
                            <a:latin typeface="Cambria Math" panose="02040503050406030204" pitchFamily="18" charset="0"/>
                            <a:cs typeface="SutonnyOMJ" panose="01010600010101010101" pitchFamily="2" charset="0"/>
                          </a:rPr>
                        </m:ctrlPr>
                      </m:fPr>
                      <m:num>
                        <m:r>
                          <a:rPr lang="en-US" sz="2200" i="1">
                            <a:solidFill>
                              <a:schemeClr val="accent1"/>
                            </a:solidFill>
                            <a:latin typeface="Cambria Math" panose="02040503050406030204" pitchFamily="18" charset="0"/>
                            <a:cs typeface="SutonnyOMJ" panose="01010600010101010101" pitchFamily="2" charset="0"/>
                          </a:rPr>
                          <m:t>মোট</m:t>
                        </m:r>
                        <m:r>
                          <a:rPr lang="en-US" sz="2200" i="1">
                            <a:solidFill>
                              <a:schemeClr val="accent1"/>
                            </a:solidFill>
                            <a:latin typeface="Cambria Math" panose="02040503050406030204" pitchFamily="18" charset="0"/>
                            <a:cs typeface="SutonnyOMJ" panose="01010600010101010101" pitchFamily="2" charset="0"/>
                          </a:rPr>
                          <m:t> </m:t>
                        </m:r>
                        <m:r>
                          <a:rPr lang="en-US" sz="2200" i="1">
                            <a:solidFill>
                              <a:schemeClr val="accent1"/>
                            </a:solidFill>
                            <a:latin typeface="Cambria Math" panose="02040503050406030204" pitchFamily="18" charset="0"/>
                            <a:cs typeface="SutonnyOMJ" panose="01010600010101010101" pitchFamily="2" charset="0"/>
                          </a:rPr>
                          <m:t>উৎপাদনের</m:t>
                        </m:r>
                        <m:r>
                          <a:rPr lang="en-US" sz="2200" i="1">
                            <a:solidFill>
                              <a:schemeClr val="accent1"/>
                            </a:solidFill>
                            <a:latin typeface="Cambria Math" panose="02040503050406030204" pitchFamily="18" charset="0"/>
                            <a:cs typeface="SutonnyOMJ" panose="01010600010101010101" pitchFamily="2" charset="0"/>
                          </a:rPr>
                          <m:t>  </m:t>
                        </m:r>
                        <m:r>
                          <a:rPr lang="en-US" sz="2200" b="0" i="1" smtClean="0">
                            <a:solidFill>
                              <a:schemeClr val="accent1"/>
                            </a:solidFill>
                            <a:latin typeface="Cambria Math" panose="02040503050406030204" pitchFamily="18" charset="0"/>
                            <a:cs typeface="SutonnyOMJ" panose="01010600010101010101" pitchFamily="2" charset="0"/>
                          </a:rPr>
                          <m:t>মূল্য</m:t>
                        </m:r>
                        <m:r>
                          <a:rPr lang="en-US" sz="2200" i="1">
                            <a:solidFill>
                              <a:schemeClr val="accent1"/>
                            </a:solidFill>
                            <a:latin typeface="Cambria Math" panose="02040503050406030204" pitchFamily="18" charset="0"/>
                            <a:cs typeface="SutonnyOMJ" panose="01010600010101010101" pitchFamily="2" charset="0"/>
                          </a:rPr>
                          <m:t> </m:t>
                        </m:r>
                      </m:num>
                      <m:den>
                        <m:r>
                          <a:rPr lang="en-US" sz="2200" i="1">
                            <a:solidFill>
                              <a:schemeClr val="accent1"/>
                            </a:solidFill>
                            <a:latin typeface="Cambria Math" panose="02040503050406030204" pitchFamily="18" charset="0"/>
                            <a:cs typeface="SutonnyOMJ" panose="01010600010101010101" pitchFamily="2" charset="0"/>
                          </a:rPr>
                          <m:t>মোট</m:t>
                        </m:r>
                        <m:r>
                          <a:rPr lang="en-US" sz="2200" i="1">
                            <a:solidFill>
                              <a:schemeClr val="accent1"/>
                            </a:solidFill>
                            <a:latin typeface="Cambria Math" panose="02040503050406030204" pitchFamily="18" charset="0"/>
                            <a:cs typeface="SutonnyOMJ" panose="01010600010101010101" pitchFamily="2" charset="0"/>
                          </a:rPr>
                          <m:t> </m:t>
                        </m:r>
                        <m:r>
                          <a:rPr lang="en-US" sz="2200" i="1">
                            <a:solidFill>
                              <a:schemeClr val="accent1"/>
                            </a:solidFill>
                            <a:latin typeface="Cambria Math" panose="02040503050406030204" pitchFamily="18" charset="0"/>
                            <a:cs typeface="SutonnyOMJ" panose="01010600010101010101" pitchFamily="2" charset="0"/>
                          </a:rPr>
                          <m:t>যন্ত্র</m:t>
                        </m:r>
                        <m:r>
                          <a:rPr lang="en-US" sz="2200" i="1">
                            <a:solidFill>
                              <a:schemeClr val="accent1"/>
                            </a:solidFill>
                            <a:latin typeface="Cambria Math" panose="02040503050406030204" pitchFamily="18" charset="0"/>
                            <a:cs typeface="SutonnyOMJ" panose="01010600010101010101" pitchFamily="2" charset="0"/>
                          </a:rPr>
                          <m:t> </m:t>
                        </m:r>
                        <m:r>
                          <a:rPr lang="en-US" sz="2200" i="1">
                            <a:solidFill>
                              <a:schemeClr val="accent1"/>
                            </a:solidFill>
                            <a:latin typeface="Cambria Math" panose="02040503050406030204" pitchFamily="18" charset="0"/>
                            <a:cs typeface="SutonnyOMJ" panose="01010600010101010101" pitchFamily="2" charset="0"/>
                          </a:rPr>
                          <m:t>সময়ের</m:t>
                        </m:r>
                        <m:r>
                          <a:rPr lang="en-US" sz="2200" b="0" i="1" smtClean="0">
                            <a:solidFill>
                              <a:schemeClr val="accent1"/>
                            </a:solidFill>
                            <a:latin typeface="Cambria Math" panose="02040503050406030204" pitchFamily="18" charset="0"/>
                            <a:cs typeface="SutonnyOMJ" panose="01010600010101010101" pitchFamily="2" charset="0"/>
                          </a:rPr>
                          <m:t> </m:t>
                        </m:r>
                        <m:r>
                          <a:rPr lang="en-US" sz="2200" b="0" i="1" smtClean="0">
                            <a:solidFill>
                              <a:schemeClr val="accent1"/>
                            </a:solidFill>
                            <a:latin typeface="Cambria Math" panose="02040503050406030204" pitchFamily="18" charset="0"/>
                            <a:cs typeface="SutonnyOMJ" panose="01010600010101010101" pitchFamily="2" charset="0"/>
                          </a:rPr>
                          <m:t>মূল্য</m:t>
                        </m:r>
                      </m:den>
                    </m:f>
                  </m:oMath>
                </a14:m>
                <a:endParaRPr lang="en-US" sz="2200" dirty="0">
                  <a:latin typeface="SutonnyOMJ" panose="01010600010101010101" pitchFamily="2" charset="0"/>
                  <a:cs typeface="SutonnyOMJ" panose="01010600010101010101" pitchFamily="2"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 y="1261642"/>
                <a:ext cx="12191999" cy="5596358"/>
              </a:xfrm>
              <a:blipFill rotWithShape="0">
                <a:blip r:embed="rId5"/>
                <a:stretch>
                  <a:fillRect l="-650" t="-763" r="-650"/>
                </a:stretch>
              </a:blipFill>
            </p:spPr>
            <p:txBody>
              <a:bodyPr/>
              <a:lstStyle/>
              <a:p>
                <a:r>
                  <a:rPr lang="en-US">
                    <a:noFill/>
                  </a:rPr>
                  <a:t> </a:t>
                </a:r>
              </a:p>
            </p:txBody>
          </p:sp>
        </mc:Fallback>
      </mc:AlternateContent>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569350995"/>
      </p:ext>
    </p:extLst>
  </p:cSld>
  <p:clrMapOvr>
    <a:masterClrMapping/>
  </p:clrMapOvr>
  <mc:AlternateContent xmlns:mc="http://schemas.openxmlformats.org/markup-compatibility/2006">
    <mc:Choice xmlns:p14="http://schemas.microsoft.com/office/powerpoint/2010/main" Requires="p14">
      <p:transition spd="slow" p14:dur="1500" advTm="125654">
        <p14:window dir="vert"/>
      </p:transition>
    </mc:Choice>
    <mc:Fallback>
      <p:transition spd="slow" advTm="1256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0" end="0"/>
                                            </p:txEl>
                                          </p:spTgt>
                                        </p:tgtEl>
                                        <p:attrNameLst>
                                          <p:attrName>ppt_w</p:attrName>
                                        </p:attrNameLst>
                                      </p:cBhvr>
                                    </p:anim>
                                    <p:anim by="(#ppt_w*0.50)" calcmode="lin" valueType="num">
                                      <p:cBhvr>
                                        <p:cTn id="20" dur="500" decel="50000" autoRev="1" fill="hold">
                                          <p:stCondLst>
                                            <p:cond delay="0"/>
                                          </p:stCondLst>
                                        </p:cTn>
                                        <p:tgtEl>
                                          <p:spTgt spid="3">
                                            <p:txEl>
                                              <p:pRg st="0" end="0"/>
                                            </p:txEl>
                                          </p:spTgt>
                                        </p:tgtEl>
                                        <p:attrNameLst>
                                          <p:attrName>ppt_x</p:attrName>
                                        </p:attrNameLst>
                                      </p:cBhvr>
                                    </p:anim>
                                    <p:anim from="(-#ppt_h/2)" to="(#ppt_y)" calcmode="lin" valueType="num">
                                      <p:cBhvr>
                                        <p:cTn id="21" dur="1000" fill="hold">
                                          <p:stCondLst>
                                            <p:cond delay="0"/>
                                          </p:stCondLst>
                                        </p:cTn>
                                        <p:tgtEl>
                                          <p:spTgt spid="3">
                                            <p:txEl>
                                              <p:pRg st="0" end="0"/>
                                            </p:txEl>
                                          </p:spTgt>
                                        </p:tgtEl>
                                        <p:attrNameLst>
                                          <p:attrName>ppt_y</p:attrName>
                                        </p:attrNameLst>
                                      </p:cBhvr>
                                    </p:anim>
                                    <p:animRot by="21600000">
                                      <p:cBhvr>
                                        <p:cTn id="22" dur="1000" fill="hold">
                                          <p:stCondLst>
                                            <p:cond delay="0"/>
                                          </p:stCondLst>
                                        </p:cTn>
                                        <p:tgtEl>
                                          <p:spTgt spid="3">
                                            <p:txEl>
                                              <p:pRg st="0" end="0"/>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nodeType="clickEffect">
                                  <p:stCondLst>
                                    <p:cond delay="0"/>
                                  </p:stCondLst>
                                  <p:iterate type="lt">
                                    <p:tmPct val="10000"/>
                                  </p:iterate>
                                  <p:childTnLst>
                                    <p:set>
                                      <p:cBhvr>
                                        <p:cTn id="26" dur="1" fill="hold">
                                          <p:stCondLst>
                                            <p:cond delay="0"/>
                                          </p:stCondLst>
                                        </p:cTn>
                                        <p:tgtEl>
                                          <p:spTgt spid="3">
                                            <p:txEl>
                                              <p:pRg st="1" end="1"/>
                                            </p:txEl>
                                          </p:spTgt>
                                        </p:tgtEl>
                                        <p:attrNameLst>
                                          <p:attrName>style.visibility</p:attrName>
                                        </p:attrNameLst>
                                      </p:cBhvr>
                                      <p:to>
                                        <p:strVal val="visible"/>
                                      </p:to>
                                    </p:set>
                                    <p:anim by="(-#ppt_w*2)" calcmode="lin" valueType="num">
                                      <p:cBhvr rctx="PPT">
                                        <p:cTn id="27" dur="500" autoRev="1" fill="hold">
                                          <p:stCondLst>
                                            <p:cond delay="0"/>
                                          </p:stCondLst>
                                        </p:cTn>
                                        <p:tgtEl>
                                          <p:spTgt spid="3">
                                            <p:txEl>
                                              <p:pRg st="1" end="1"/>
                                            </p:txEl>
                                          </p:spTgt>
                                        </p:tgtEl>
                                        <p:attrNameLst>
                                          <p:attrName>ppt_w</p:attrName>
                                        </p:attrNameLst>
                                      </p:cBhvr>
                                    </p:anim>
                                    <p:anim by="(#ppt_w*0.50)" calcmode="lin" valueType="num">
                                      <p:cBhvr>
                                        <p:cTn id="28" dur="500" decel="50000" autoRev="1" fill="hold">
                                          <p:stCondLst>
                                            <p:cond delay="0"/>
                                          </p:stCondLst>
                                        </p:cTn>
                                        <p:tgtEl>
                                          <p:spTgt spid="3">
                                            <p:txEl>
                                              <p:pRg st="1" end="1"/>
                                            </p:txEl>
                                          </p:spTgt>
                                        </p:tgtEl>
                                        <p:attrNameLst>
                                          <p:attrName>ppt_x</p:attrName>
                                        </p:attrNameLst>
                                      </p:cBhvr>
                                    </p:anim>
                                    <p:anim from="(-#ppt_h/2)" to="(#ppt_y)" calcmode="lin" valueType="num">
                                      <p:cBhvr>
                                        <p:cTn id="29" dur="1000" fill="hold">
                                          <p:stCondLst>
                                            <p:cond delay="0"/>
                                          </p:stCondLst>
                                        </p:cTn>
                                        <p:tgtEl>
                                          <p:spTgt spid="3">
                                            <p:txEl>
                                              <p:pRg st="1" end="1"/>
                                            </p:txEl>
                                          </p:spTgt>
                                        </p:tgtEl>
                                        <p:attrNameLst>
                                          <p:attrName>ppt_y</p:attrName>
                                        </p:attrNameLst>
                                      </p:cBhvr>
                                    </p:anim>
                                    <p:animRot by="21600000">
                                      <p:cBhvr>
                                        <p:cTn id="30" dur="1000" fill="hold">
                                          <p:stCondLst>
                                            <p:cond delay="0"/>
                                          </p:stCondLst>
                                        </p:cTn>
                                        <p:tgtEl>
                                          <p:spTgt spid="3">
                                            <p:txEl>
                                              <p:pRg st="1" end="1"/>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3">
                                            <p:txEl>
                                              <p:pRg st="2" end="2"/>
                                            </p:txEl>
                                          </p:spTgt>
                                        </p:tgtEl>
                                        <p:attrNameLst>
                                          <p:attrName>style.visibility</p:attrName>
                                        </p:attrNameLst>
                                      </p:cBhvr>
                                      <p:to>
                                        <p:strVal val="visible"/>
                                      </p:to>
                                    </p:set>
                                    <p:anim by="(-#ppt_w*2)" calcmode="lin" valueType="num">
                                      <p:cBhvr rctx="PPT">
                                        <p:cTn id="35" dur="500" autoRev="1" fill="hold">
                                          <p:stCondLst>
                                            <p:cond delay="0"/>
                                          </p:stCondLst>
                                        </p:cTn>
                                        <p:tgtEl>
                                          <p:spTgt spid="3">
                                            <p:txEl>
                                              <p:pRg st="2" end="2"/>
                                            </p:txEl>
                                          </p:spTgt>
                                        </p:tgtEl>
                                        <p:attrNameLst>
                                          <p:attrName>ppt_w</p:attrName>
                                        </p:attrNameLst>
                                      </p:cBhvr>
                                    </p:anim>
                                    <p:anim by="(#ppt_w*0.50)" calcmode="lin" valueType="num">
                                      <p:cBhvr>
                                        <p:cTn id="36" dur="500" decel="50000" autoRev="1" fill="hold">
                                          <p:stCondLst>
                                            <p:cond delay="0"/>
                                          </p:stCondLst>
                                        </p:cTn>
                                        <p:tgtEl>
                                          <p:spTgt spid="3">
                                            <p:txEl>
                                              <p:pRg st="2" end="2"/>
                                            </p:txEl>
                                          </p:spTgt>
                                        </p:tgtEl>
                                        <p:attrNameLst>
                                          <p:attrName>ppt_x</p:attrName>
                                        </p:attrNameLst>
                                      </p:cBhvr>
                                    </p:anim>
                                    <p:anim from="(-#ppt_h/2)" to="(#ppt_y)" calcmode="lin" valueType="num">
                                      <p:cBhvr>
                                        <p:cTn id="37" dur="1000" fill="hold">
                                          <p:stCondLst>
                                            <p:cond delay="0"/>
                                          </p:stCondLst>
                                        </p:cTn>
                                        <p:tgtEl>
                                          <p:spTgt spid="3">
                                            <p:txEl>
                                              <p:pRg st="2" end="2"/>
                                            </p:txEl>
                                          </p:spTgt>
                                        </p:tgtEl>
                                        <p:attrNameLst>
                                          <p:attrName>ppt_y</p:attrName>
                                        </p:attrNameLst>
                                      </p:cBhvr>
                                    </p:anim>
                                    <p:animRot by="21600000">
                                      <p:cBhvr>
                                        <p:cTn id="38" dur="1000" fill="hold">
                                          <p:stCondLst>
                                            <p:cond delay="0"/>
                                          </p:stCondLst>
                                        </p:cTn>
                                        <p:tgtEl>
                                          <p:spTgt spid="3">
                                            <p:txEl>
                                              <p:pRg st="2" end="2"/>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nodeType="clickEffect">
                                  <p:stCondLst>
                                    <p:cond delay="0"/>
                                  </p:stCondLst>
                                  <p:iterate type="lt">
                                    <p:tmPct val="10000"/>
                                  </p:iterate>
                                  <p:childTnLst>
                                    <p:set>
                                      <p:cBhvr>
                                        <p:cTn id="42" dur="1" fill="hold">
                                          <p:stCondLst>
                                            <p:cond delay="0"/>
                                          </p:stCondLst>
                                        </p:cTn>
                                        <p:tgtEl>
                                          <p:spTgt spid="3">
                                            <p:txEl>
                                              <p:pRg st="3" end="3"/>
                                            </p:txEl>
                                          </p:spTgt>
                                        </p:tgtEl>
                                        <p:attrNameLst>
                                          <p:attrName>style.visibility</p:attrName>
                                        </p:attrNameLst>
                                      </p:cBhvr>
                                      <p:to>
                                        <p:strVal val="visible"/>
                                      </p:to>
                                    </p:set>
                                    <p:anim by="(-#ppt_w*2)" calcmode="lin" valueType="num">
                                      <p:cBhvr rctx="PPT">
                                        <p:cTn id="43" dur="500" autoRev="1" fill="hold">
                                          <p:stCondLst>
                                            <p:cond delay="0"/>
                                          </p:stCondLst>
                                        </p:cTn>
                                        <p:tgtEl>
                                          <p:spTgt spid="3">
                                            <p:txEl>
                                              <p:pRg st="3" end="3"/>
                                            </p:txEl>
                                          </p:spTgt>
                                        </p:tgtEl>
                                        <p:attrNameLst>
                                          <p:attrName>ppt_w</p:attrName>
                                        </p:attrNameLst>
                                      </p:cBhvr>
                                    </p:anim>
                                    <p:anim by="(#ppt_w*0.50)" calcmode="lin" valueType="num">
                                      <p:cBhvr>
                                        <p:cTn id="44" dur="500" decel="50000" autoRev="1" fill="hold">
                                          <p:stCondLst>
                                            <p:cond delay="0"/>
                                          </p:stCondLst>
                                        </p:cTn>
                                        <p:tgtEl>
                                          <p:spTgt spid="3">
                                            <p:txEl>
                                              <p:pRg st="3" end="3"/>
                                            </p:txEl>
                                          </p:spTgt>
                                        </p:tgtEl>
                                        <p:attrNameLst>
                                          <p:attrName>ppt_x</p:attrName>
                                        </p:attrNameLst>
                                      </p:cBhvr>
                                    </p:anim>
                                    <p:anim from="(-#ppt_h/2)" to="(#ppt_y)" calcmode="lin" valueType="num">
                                      <p:cBhvr>
                                        <p:cTn id="45" dur="1000" fill="hold">
                                          <p:stCondLst>
                                            <p:cond delay="0"/>
                                          </p:stCondLst>
                                        </p:cTn>
                                        <p:tgtEl>
                                          <p:spTgt spid="3">
                                            <p:txEl>
                                              <p:pRg st="3" end="3"/>
                                            </p:txEl>
                                          </p:spTgt>
                                        </p:tgtEl>
                                        <p:attrNameLst>
                                          <p:attrName>ppt_y</p:attrName>
                                        </p:attrNameLst>
                                      </p:cBhvr>
                                    </p:anim>
                                    <p:animRot by="21600000">
                                      <p:cBhvr>
                                        <p:cTn id="46" dur="1000" fill="hold">
                                          <p:stCondLst>
                                            <p:cond delay="0"/>
                                          </p:stCondLst>
                                        </p:cTn>
                                        <p:tgtEl>
                                          <p:spTgt spid="3">
                                            <p:txEl>
                                              <p:pRg st="3" end="3"/>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56" presetClass="entr" presetSubtype="0" fill="hold" nodeType="clickEffect">
                                  <p:stCondLst>
                                    <p:cond delay="0"/>
                                  </p:stCondLst>
                                  <p:iterate type="lt">
                                    <p:tmPct val="10000"/>
                                  </p:iterate>
                                  <p:childTnLst>
                                    <p:set>
                                      <p:cBhvr>
                                        <p:cTn id="50" dur="1" fill="hold">
                                          <p:stCondLst>
                                            <p:cond delay="0"/>
                                          </p:stCondLst>
                                        </p:cTn>
                                        <p:tgtEl>
                                          <p:spTgt spid="3">
                                            <p:txEl>
                                              <p:pRg st="4" end="4"/>
                                            </p:txEl>
                                          </p:spTgt>
                                        </p:tgtEl>
                                        <p:attrNameLst>
                                          <p:attrName>style.visibility</p:attrName>
                                        </p:attrNameLst>
                                      </p:cBhvr>
                                      <p:to>
                                        <p:strVal val="visible"/>
                                      </p:to>
                                    </p:set>
                                    <p:anim by="(-#ppt_w*2)" calcmode="lin" valueType="num">
                                      <p:cBhvr rctx="PPT">
                                        <p:cTn id="51" dur="500" autoRev="1" fill="hold">
                                          <p:stCondLst>
                                            <p:cond delay="0"/>
                                          </p:stCondLst>
                                        </p:cTn>
                                        <p:tgtEl>
                                          <p:spTgt spid="3">
                                            <p:txEl>
                                              <p:pRg st="4" end="4"/>
                                            </p:txEl>
                                          </p:spTgt>
                                        </p:tgtEl>
                                        <p:attrNameLst>
                                          <p:attrName>ppt_w</p:attrName>
                                        </p:attrNameLst>
                                      </p:cBhvr>
                                    </p:anim>
                                    <p:anim by="(#ppt_w*0.50)" calcmode="lin" valueType="num">
                                      <p:cBhvr>
                                        <p:cTn id="52" dur="500" decel="50000" autoRev="1" fill="hold">
                                          <p:stCondLst>
                                            <p:cond delay="0"/>
                                          </p:stCondLst>
                                        </p:cTn>
                                        <p:tgtEl>
                                          <p:spTgt spid="3">
                                            <p:txEl>
                                              <p:pRg st="4" end="4"/>
                                            </p:txEl>
                                          </p:spTgt>
                                        </p:tgtEl>
                                        <p:attrNameLst>
                                          <p:attrName>ppt_x</p:attrName>
                                        </p:attrNameLst>
                                      </p:cBhvr>
                                    </p:anim>
                                    <p:anim from="(-#ppt_h/2)" to="(#ppt_y)" calcmode="lin" valueType="num">
                                      <p:cBhvr>
                                        <p:cTn id="53" dur="1000" fill="hold">
                                          <p:stCondLst>
                                            <p:cond delay="0"/>
                                          </p:stCondLst>
                                        </p:cTn>
                                        <p:tgtEl>
                                          <p:spTgt spid="3">
                                            <p:txEl>
                                              <p:pRg st="4" end="4"/>
                                            </p:txEl>
                                          </p:spTgt>
                                        </p:tgtEl>
                                        <p:attrNameLst>
                                          <p:attrName>ppt_y</p:attrName>
                                        </p:attrNameLst>
                                      </p:cBhvr>
                                    </p:anim>
                                    <p:animRot by="21600000">
                                      <p:cBhvr>
                                        <p:cTn id="54" dur="1000" fill="hold">
                                          <p:stCondLst>
                                            <p:cond delay="0"/>
                                          </p:stCondLst>
                                        </p:cTn>
                                        <p:tgtEl>
                                          <p:spTgt spid="3">
                                            <p:txEl>
                                              <p:pRg st="4" end="4"/>
                                            </p:txEl>
                                          </p:spTgt>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56" presetClass="entr" presetSubtype="0" fill="hold" nodeType="clickEffect">
                                  <p:stCondLst>
                                    <p:cond delay="0"/>
                                  </p:stCondLst>
                                  <p:iterate type="lt">
                                    <p:tmPct val="10000"/>
                                  </p:iterate>
                                  <p:childTnLst>
                                    <p:set>
                                      <p:cBhvr>
                                        <p:cTn id="58" dur="1" fill="hold">
                                          <p:stCondLst>
                                            <p:cond delay="0"/>
                                          </p:stCondLst>
                                        </p:cTn>
                                        <p:tgtEl>
                                          <p:spTgt spid="3">
                                            <p:txEl>
                                              <p:pRg st="5" end="5"/>
                                            </p:txEl>
                                          </p:spTgt>
                                        </p:tgtEl>
                                        <p:attrNameLst>
                                          <p:attrName>style.visibility</p:attrName>
                                        </p:attrNameLst>
                                      </p:cBhvr>
                                      <p:to>
                                        <p:strVal val="visible"/>
                                      </p:to>
                                    </p:set>
                                    <p:anim by="(-#ppt_w*2)" calcmode="lin" valueType="num">
                                      <p:cBhvr rctx="PPT">
                                        <p:cTn id="59" dur="500" autoRev="1" fill="hold">
                                          <p:stCondLst>
                                            <p:cond delay="0"/>
                                          </p:stCondLst>
                                        </p:cTn>
                                        <p:tgtEl>
                                          <p:spTgt spid="3">
                                            <p:txEl>
                                              <p:pRg st="5" end="5"/>
                                            </p:txEl>
                                          </p:spTgt>
                                        </p:tgtEl>
                                        <p:attrNameLst>
                                          <p:attrName>ppt_w</p:attrName>
                                        </p:attrNameLst>
                                      </p:cBhvr>
                                    </p:anim>
                                    <p:anim by="(#ppt_w*0.50)" calcmode="lin" valueType="num">
                                      <p:cBhvr>
                                        <p:cTn id="60" dur="500" decel="50000" autoRev="1" fill="hold">
                                          <p:stCondLst>
                                            <p:cond delay="0"/>
                                          </p:stCondLst>
                                        </p:cTn>
                                        <p:tgtEl>
                                          <p:spTgt spid="3">
                                            <p:txEl>
                                              <p:pRg st="5" end="5"/>
                                            </p:txEl>
                                          </p:spTgt>
                                        </p:tgtEl>
                                        <p:attrNameLst>
                                          <p:attrName>ppt_x</p:attrName>
                                        </p:attrNameLst>
                                      </p:cBhvr>
                                    </p:anim>
                                    <p:anim from="(-#ppt_h/2)" to="(#ppt_y)" calcmode="lin" valueType="num">
                                      <p:cBhvr>
                                        <p:cTn id="61" dur="1000" fill="hold">
                                          <p:stCondLst>
                                            <p:cond delay="0"/>
                                          </p:stCondLst>
                                        </p:cTn>
                                        <p:tgtEl>
                                          <p:spTgt spid="3">
                                            <p:txEl>
                                              <p:pRg st="5" end="5"/>
                                            </p:txEl>
                                          </p:spTgt>
                                        </p:tgtEl>
                                        <p:attrNameLst>
                                          <p:attrName>ppt_y</p:attrName>
                                        </p:attrNameLst>
                                      </p:cBhvr>
                                    </p:anim>
                                    <p:animRot by="21600000">
                                      <p:cBhvr>
                                        <p:cTn id="62" dur="1000" fill="hold">
                                          <p:stCondLst>
                                            <p:cond delay="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3" fill="hold" display="0">
                  <p:stCondLst>
                    <p:cond delay="indefinite"/>
                  </p:stCondLst>
                  <p:endCondLst>
                    <p:cond evt="onStopAudio" delay="0">
                      <p:tgtEl>
                        <p:sldTgt/>
                      </p:tgtEl>
                    </p:cond>
                  </p:endCondLst>
                </p:cTn>
                <p:tgtEl>
                  <p:spTgt spid="4"/>
                </p:tgtEl>
              </p:cMediaNode>
            </p:audio>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 y="0"/>
                <a:ext cx="12192000" cy="6858000"/>
              </a:xfrm>
              <a:solidFill>
                <a:schemeClr val="accent6">
                  <a:lumMod val="40000"/>
                  <a:lumOff val="60000"/>
                </a:schemeClr>
              </a:solidFill>
            </p:spPr>
            <p:txBody>
              <a:bodyPr>
                <a:normAutofit/>
              </a:bodyPr>
              <a:lstStyle/>
              <a:p>
                <a:pPr marL="0" indent="0">
                  <a:buNone/>
                </a:pPr>
                <a:endParaRPr lang="en-US" sz="2200" dirty="0" smtClean="0">
                  <a:latin typeface="SutonnyOMJ" panose="01010600010101010101" pitchFamily="2" charset="0"/>
                  <a:cs typeface="SutonnyOMJ" panose="01010600010101010101" pitchFamily="2" charset="0"/>
                </a:endParaRPr>
              </a:p>
              <a:p>
                <a:pPr marL="0" indent="0">
                  <a:buNone/>
                </a:pPr>
                <a:r>
                  <a:rPr lang="en-US" sz="2400" dirty="0" smtClean="0">
                    <a:latin typeface="SutonnyOMJ" panose="01010600010101010101" pitchFamily="2" charset="0"/>
                    <a:cs typeface="SutonnyOMJ" panose="01010600010101010101" pitchFamily="2" charset="0"/>
                  </a:rPr>
                  <a:t>৪। </a:t>
                </a:r>
                <a:r>
                  <a:rPr lang="en-US" sz="2400" dirty="0" err="1" smtClean="0">
                    <a:latin typeface="SutonnyOMJ" panose="01010600010101010101" pitchFamily="2" charset="0"/>
                    <a:cs typeface="SutonnyOMJ" panose="01010600010101010101" pitchFamily="2" charset="0"/>
                  </a:rPr>
                  <a:t>কাঁচামালের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  </a:t>
                </a:r>
                <a:r>
                  <a:rPr lang="en-US" sz="2400" i="1" dirty="0" smtClean="0">
                    <a:latin typeface="SutonnyOMJ" panose="01010600010101010101" pitchFamily="2" charset="0"/>
                    <a:cs typeface="SutonnyOMJ" panose="01010600010101010101" pitchFamily="2" charset="0"/>
                  </a:rPr>
                  <a:t>Materials productivity</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মূল্য</a:t>
                </a:r>
                <a:r>
                  <a:rPr lang="en-US" sz="2400" dirty="0" smtClean="0">
                    <a:latin typeface="SutonnyOMJ" panose="01010600010101010101" pitchFamily="2" charset="0"/>
                    <a:cs typeface="SutonnyOMJ" panose="01010600010101010101" pitchFamily="2" charset="0"/>
                  </a:rPr>
                  <a:t> ও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মালামালের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কাঁচামাল</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ব্যয়ের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অনুপাতকে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মালামালের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বলে</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অর্থা</a:t>
                </a:r>
                <a:r>
                  <a:rPr lang="en-US" sz="2400" dirty="0" smtClean="0">
                    <a:latin typeface="SutonnyOMJ" panose="01010600010101010101" pitchFamily="2" charset="0"/>
                    <a:cs typeface="SutonnyOMJ" panose="01010600010101010101" pitchFamily="2" charset="0"/>
                  </a:rPr>
                  <a:t>ৎ </a:t>
                </a:r>
                <a:r>
                  <a:rPr lang="en-US" sz="2400" dirty="0" err="1" smtClean="0">
                    <a:latin typeface="SutonnyOMJ" panose="01010600010101010101" pitchFamily="2" charset="0"/>
                    <a:cs typeface="SutonnyOMJ" panose="01010600010101010101" pitchFamily="2" charset="0"/>
                  </a:rPr>
                  <a:t>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পরিমাণ</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কাঁচামাল</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ব্যবহার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পরিমাণ</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সম্ভব</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হয়েছে</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এক্ষেত্রে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জানা</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যায়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মালামালের</a:t>
                </a:r>
                <a:r>
                  <a:rPr lang="en-US" sz="2400" dirty="0" smtClean="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উৎপাদনশীলতা</a:t>
                </a:r>
                <a:r>
                  <a:rPr lang="en-US" sz="2400" dirty="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নির্ণয়ের</a:t>
                </a:r>
                <a:r>
                  <a:rPr lang="en-US" sz="2400" dirty="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সুত্রটি</a:t>
                </a:r>
                <a:r>
                  <a:rPr lang="en-US" sz="2400" dirty="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হলো</a:t>
                </a:r>
                <a:r>
                  <a:rPr lang="en-US" sz="2400" dirty="0">
                    <a:latin typeface="SutonnyOMJ" panose="01010600010101010101" pitchFamily="2" charset="0"/>
                    <a:cs typeface="SutonnyOMJ" panose="01010600010101010101" pitchFamily="2" charset="0"/>
                  </a:rPr>
                  <a:t>-</a:t>
                </a:r>
              </a:p>
              <a:p>
                <a:pPr marL="0" indent="0">
                  <a:buNone/>
                </a:pPr>
                <a:r>
                  <a:rPr lang="en-US" sz="2400" dirty="0">
                    <a:latin typeface="SutonnyOMJ" panose="01010600010101010101" pitchFamily="2" charset="0"/>
                    <a:cs typeface="SutonnyOMJ" panose="01010600010101010101" pitchFamily="2" charset="0"/>
                  </a:rPr>
                  <a:t>						</a:t>
                </a:r>
                <a:r>
                  <a:rPr lang="en-US" sz="2400" dirty="0" err="1" smtClean="0">
                    <a:solidFill>
                      <a:schemeClr val="accent1"/>
                    </a:solidFill>
                    <a:latin typeface="SutonnyOMJ" panose="01010600010101010101" pitchFamily="2" charset="0"/>
                    <a:cs typeface="SutonnyOMJ" panose="01010600010101010101" pitchFamily="2" charset="0"/>
                  </a:rPr>
                  <a:t>মালামালের</a:t>
                </a:r>
                <a:r>
                  <a:rPr lang="en-US" sz="2400" dirty="0" smtClean="0">
                    <a:solidFill>
                      <a:srgbClr val="FF0000"/>
                    </a:solidFill>
                    <a:latin typeface="SutonnyOMJ" panose="01010600010101010101" pitchFamily="2" charset="0"/>
                    <a:cs typeface="SutonnyOMJ" panose="01010600010101010101" pitchFamily="2" charset="0"/>
                  </a:rPr>
                  <a:t> </a:t>
                </a:r>
                <a:r>
                  <a:rPr lang="en-US" sz="2400" dirty="0" err="1">
                    <a:solidFill>
                      <a:schemeClr val="accent1"/>
                    </a:solidFill>
                    <a:latin typeface="SutonnyOMJ" panose="01010600010101010101" pitchFamily="2" charset="0"/>
                    <a:cs typeface="SutonnyOMJ" panose="01010600010101010101" pitchFamily="2" charset="0"/>
                  </a:rPr>
                  <a:t>উৎপাদনশীলতা</a:t>
                </a:r>
                <a:r>
                  <a:rPr lang="en-US" sz="2400" dirty="0">
                    <a:solidFill>
                      <a:schemeClr val="accent1"/>
                    </a:solidFill>
                    <a:latin typeface="SutonnyOMJ" panose="01010600010101010101" pitchFamily="2" charset="0"/>
                    <a:cs typeface="SutonnyOMJ" panose="01010600010101010101" pitchFamily="2" charset="0"/>
                  </a:rPr>
                  <a:t> </a:t>
                </a:r>
                <a:r>
                  <a:rPr lang="en-US" sz="2400" dirty="0" smtClean="0">
                    <a:solidFill>
                      <a:schemeClr val="accent1"/>
                    </a:solidFill>
                    <a:latin typeface="SutonnyOMJ" panose="01010600010101010101" pitchFamily="2" charset="0"/>
                    <a:cs typeface="SutonnyOMJ" panose="01010600010101010101" pitchFamily="2" charset="0"/>
                  </a:rPr>
                  <a:t>= </a:t>
                </a:r>
                <a14:m>
                  <m:oMath xmlns:m="http://schemas.openxmlformats.org/officeDocument/2006/math">
                    <m:f>
                      <m:fPr>
                        <m:ctrlPr>
                          <a:rPr lang="en-US" sz="2400" i="1">
                            <a:solidFill>
                              <a:schemeClr val="accent1"/>
                            </a:solidFill>
                            <a:latin typeface="Cambria Math" panose="02040503050406030204" pitchFamily="18" charset="0"/>
                            <a:cs typeface="SutonnyOMJ" panose="01010600010101010101" pitchFamily="2" charset="0"/>
                          </a:rPr>
                        </m:ctrlPr>
                      </m:fPr>
                      <m:num>
                        <m:r>
                          <a:rPr lang="en-US" sz="2400" i="1">
                            <a:solidFill>
                              <a:schemeClr val="accent1"/>
                            </a:solidFill>
                            <a:latin typeface="Cambria Math" panose="02040503050406030204" pitchFamily="18" charset="0"/>
                            <a:cs typeface="SutonnyOMJ" panose="01010600010101010101" pitchFamily="2" charset="0"/>
                          </a:rPr>
                          <m:t>মোট</m:t>
                        </m:r>
                        <m:r>
                          <a:rPr lang="en-US" sz="2400" i="1">
                            <a:solidFill>
                              <a:schemeClr val="accent1"/>
                            </a:solidFill>
                            <a:latin typeface="Cambria Math" panose="02040503050406030204" pitchFamily="18" charset="0"/>
                            <a:cs typeface="SutonnyOMJ" panose="01010600010101010101" pitchFamily="2" charset="0"/>
                          </a:rPr>
                          <m:t> </m:t>
                        </m:r>
                        <m:r>
                          <a:rPr lang="en-US" sz="2400" i="1">
                            <a:solidFill>
                              <a:schemeClr val="accent1"/>
                            </a:solidFill>
                            <a:latin typeface="Cambria Math" panose="02040503050406030204" pitchFamily="18" charset="0"/>
                            <a:cs typeface="SutonnyOMJ" panose="01010600010101010101" pitchFamily="2" charset="0"/>
                          </a:rPr>
                          <m:t>উৎপাদনের</m:t>
                        </m:r>
                        <m:r>
                          <a:rPr lang="en-US" sz="2400" i="1">
                            <a:solidFill>
                              <a:schemeClr val="accent1"/>
                            </a:solidFill>
                            <a:latin typeface="Cambria Math" panose="02040503050406030204" pitchFamily="18" charset="0"/>
                            <a:cs typeface="SutonnyOMJ" panose="01010600010101010101" pitchFamily="2" charset="0"/>
                          </a:rPr>
                          <m:t>  </m:t>
                        </m:r>
                        <m:r>
                          <a:rPr lang="en-US" sz="2400" i="1">
                            <a:solidFill>
                              <a:schemeClr val="accent1"/>
                            </a:solidFill>
                            <a:latin typeface="Cambria Math" panose="02040503050406030204" pitchFamily="18" charset="0"/>
                            <a:cs typeface="SutonnyOMJ" panose="01010600010101010101" pitchFamily="2" charset="0"/>
                          </a:rPr>
                          <m:t>মূল্য</m:t>
                        </m:r>
                        <m:r>
                          <a:rPr lang="en-US" sz="2400" i="1">
                            <a:solidFill>
                              <a:schemeClr val="accent1"/>
                            </a:solidFill>
                            <a:latin typeface="Cambria Math" panose="02040503050406030204" pitchFamily="18" charset="0"/>
                            <a:cs typeface="SutonnyOMJ" panose="01010600010101010101" pitchFamily="2" charset="0"/>
                          </a:rPr>
                          <m:t> </m:t>
                        </m:r>
                      </m:num>
                      <m:den>
                        <m:r>
                          <a:rPr lang="en-US" sz="2400" i="1">
                            <a:solidFill>
                              <a:schemeClr val="accent1"/>
                            </a:solidFill>
                            <a:latin typeface="Cambria Math" panose="02040503050406030204" pitchFamily="18" charset="0"/>
                            <a:cs typeface="SutonnyOMJ" panose="01010600010101010101" pitchFamily="2" charset="0"/>
                          </a:rPr>
                          <m:t>মোট</m:t>
                        </m:r>
                        <m:r>
                          <a:rPr lang="en-US" sz="2400" i="1">
                            <a:solidFill>
                              <a:schemeClr val="accent1"/>
                            </a:solidFill>
                            <a:latin typeface="Cambria Math" panose="02040503050406030204" pitchFamily="18" charset="0"/>
                            <a:cs typeface="SutonnyOMJ" panose="01010600010101010101" pitchFamily="2" charset="0"/>
                          </a:rPr>
                          <m:t> </m:t>
                        </m:r>
                        <m:r>
                          <a:rPr lang="en-US" sz="2400" b="0" i="1" smtClean="0">
                            <a:solidFill>
                              <a:schemeClr val="accent1"/>
                            </a:solidFill>
                            <a:latin typeface="Cambria Math" panose="02040503050406030204" pitchFamily="18" charset="0"/>
                            <a:cs typeface="SutonnyOMJ" panose="01010600010101010101" pitchFamily="2" charset="0"/>
                          </a:rPr>
                          <m:t>মালামালের</m:t>
                        </m:r>
                        <m:r>
                          <a:rPr lang="en-US" sz="2400" b="0" i="1" smtClean="0">
                            <a:solidFill>
                              <a:schemeClr val="accent1"/>
                            </a:solidFill>
                            <a:latin typeface="Cambria Math" panose="02040503050406030204" pitchFamily="18" charset="0"/>
                            <a:cs typeface="SutonnyOMJ" panose="01010600010101010101" pitchFamily="2" charset="0"/>
                          </a:rPr>
                          <m:t> ( </m:t>
                        </m:r>
                        <m:r>
                          <a:rPr lang="en-US" sz="2400" b="0" i="1" smtClean="0">
                            <a:solidFill>
                              <a:schemeClr val="accent1"/>
                            </a:solidFill>
                            <a:latin typeface="Cambria Math" panose="02040503050406030204" pitchFamily="18" charset="0"/>
                            <a:cs typeface="SutonnyOMJ" panose="01010600010101010101" pitchFamily="2" charset="0"/>
                          </a:rPr>
                          <m:t>কাঁচামাল</m:t>
                        </m:r>
                        <m:r>
                          <a:rPr lang="en-US" sz="2400" b="0" i="1" smtClean="0">
                            <a:solidFill>
                              <a:schemeClr val="accent1"/>
                            </a:solidFill>
                            <a:latin typeface="Cambria Math" panose="02040503050406030204" pitchFamily="18" charset="0"/>
                            <a:cs typeface="SutonnyOMJ" panose="01010600010101010101" pitchFamily="2" charset="0"/>
                          </a:rPr>
                          <m:t>) </m:t>
                        </m:r>
                        <m:r>
                          <a:rPr lang="en-US" sz="2400" i="1">
                            <a:solidFill>
                              <a:schemeClr val="accent1"/>
                            </a:solidFill>
                            <a:latin typeface="Cambria Math" panose="02040503050406030204" pitchFamily="18" charset="0"/>
                            <a:cs typeface="SutonnyOMJ" panose="01010600010101010101" pitchFamily="2" charset="0"/>
                          </a:rPr>
                          <m:t>মূল্য</m:t>
                        </m:r>
                      </m:den>
                    </m:f>
                  </m:oMath>
                </a14:m>
                <a:endParaRPr lang="en-US" sz="2400" dirty="0" smtClean="0">
                  <a:latin typeface="SutonnyOMJ" panose="01010600010101010101" pitchFamily="2" charset="0"/>
                  <a:cs typeface="SutonnyOMJ" panose="01010600010101010101" pitchFamily="2" charset="0"/>
                </a:endParaRPr>
              </a:p>
              <a:p>
                <a:pPr marL="0" indent="0">
                  <a:buNone/>
                </a:pPr>
                <a:r>
                  <a:rPr lang="en-US" sz="2400" dirty="0" smtClean="0">
                    <a:latin typeface="SutonnyOMJ" panose="01010600010101010101" pitchFamily="2" charset="0"/>
                    <a:cs typeface="SutonnyOMJ" panose="01010600010101010101" pitchFamily="2" charset="0"/>
                  </a:rPr>
                  <a:t>৫। </a:t>
                </a:r>
                <a:r>
                  <a:rPr lang="en-US" sz="2400" dirty="0" err="1" smtClean="0">
                    <a:latin typeface="SutonnyOMJ" panose="01010600010101010101" pitchFamily="2" charset="0"/>
                    <a:cs typeface="SutonnyOMJ" panose="01010600010101010101" pitchFamily="2" charset="0"/>
                  </a:rPr>
                  <a:t>মূলধনের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a:t>
                </a:r>
                <a:r>
                  <a:rPr lang="en-US" sz="2400" i="1" dirty="0" smtClean="0">
                    <a:latin typeface="SutonnyOMJ" panose="01010600010101010101" pitchFamily="2" charset="0"/>
                    <a:cs typeface="SutonnyOMJ" panose="01010600010101010101" pitchFamily="2" charset="0"/>
                  </a:rPr>
                  <a:t>(Capital productivity):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মূল্য</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আয়কে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মূলধনের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পরিমাণ</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দিয়ে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ভাগ</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করলে</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মূলধনের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পাওয়া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যায়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অর্থা</a:t>
                </a:r>
                <a:r>
                  <a:rPr lang="en-US" sz="2400" dirty="0" smtClean="0">
                    <a:latin typeface="SutonnyOMJ" panose="01010600010101010101" pitchFamily="2" charset="0"/>
                    <a:cs typeface="SutonnyOMJ" panose="01010600010101010101" pitchFamily="2" charset="0"/>
                  </a:rPr>
                  <a:t>ৎ </a:t>
                </a:r>
                <a:r>
                  <a:rPr lang="en-US" sz="2400" dirty="0" err="1" smtClean="0">
                    <a:latin typeface="SutonnyOMJ" panose="01010600010101010101" pitchFamily="2" charset="0"/>
                    <a:cs typeface="SutonnyOMJ" panose="01010600010101010101" pitchFamily="2" charset="0"/>
                  </a:rPr>
                  <a:t>বিনিয়োজিত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মূলধনের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তুলনায়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পরিমাণ</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আয়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হচ্ছে</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এক্ষেত্রে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জানা</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যায়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মূলধনের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নির্ণয়ের</a:t>
                </a:r>
                <a:r>
                  <a:rPr lang="en-US" sz="2400" dirty="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সুত্রটি</a:t>
                </a:r>
                <a:r>
                  <a:rPr lang="en-US" sz="2400" dirty="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হলো</a:t>
                </a:r>
                <a:r>
                  <a:rPr lang="en-US" sz="2400" dirty="0">
                    <a:latin typeface="SutonnyOMJ" panose="01010600010101010101" pitchFamily="2" charset="0"/>
                    <a:cs typeface="SutonnyOMJ" panose="01010600010101010101" pitchFamily="2" charset="0"/>
                  </a:rPr>
                  <a:t>-</a:t>
                </a:r>
              </a:p>
              <a:p>
                <a:pPr marL="0" indent="0">
                  <a:buNone/>
                </a:pPr>
                <a:r>
                  <a:rPr lang="en-US" sz="2400" dirty="0">
                    <a:latin typeface="SutonnyOMJ" panose="01010600010101010101" pitchFamily="2" charset="0"/>
                    <a:cs typeface="SutonnyOMJ" panose="01010600010101010101" pitchFamily="2" charset="0"/>
                  </a:rPr>
                  <a:t>						</a:t>
                </a:r>
                <a:r>
                  <a:rPr lang="en-US" sz="2400" dirty="0" err="1" smtClean="0">
                    <a:solidFill>
                      <a:schemeClr val="accent1"/>
                    </a:solidFill>
                    <a:latin typeface="SutonnyOMJ" panose="01010600010101010101" pitchFamily="2" charset="0"/>
                    <a:cs typeface="SutonnyOMJ" panose="01010600010101010101" pitchFamily="2" charset="0"/>
                  </a:rPr>
                  <a:t>মূলধনের</a:t>
                </a:r>
                <a:r>
                  <a:rPr lang="en-US" sz="2400" dirty="0" smtClean="0">
                    <a:solidFill>
                      <a:schemeClr val="accent1"/>
                    </a:solidFill>
                    <a:latin typeface="SutonnyOMJ" panose="01010600010101010101" pitchFamily="2" charset="0"/>
                    <a:cs typeface="SutonnyOMJ" panose="01010600010101010101" pitchFamily="2" charset="0"/>
                  </a:rPr>
                  <a:t> </a:t>
                </a:r>
                <a:r>
                  <a:rPr lang="en-US" sz="2400" dirty="0" err="1">
                    <a:solidFill>
                      <a:schemeClr val="accent1"/>
                    </a:solidFill>
                    <a:latin typeface="SutonnyOMJ" panose="01010600010101010101" pitchFamily="2" charset="0"/>
                    <a:cs typeface="SutonnyOMJ" panose="01010600010101010101" pitchFamily="2" charset="0"/>
                  </a:rPr>
                  <a:t>উৎপাদনশীলতা</a:t>
                </a:r>
                <a:r>
                  <a:rPr lang="en-US" sz="2400" dirty="0">
                    <a:solidFill>
                      <a:schemeClr val="accent1"/>
                    </a:solidFill>
                    <a:latin typeface="SutonnyOMJ" panose="01010600010101010101" pitchFamily="2" charset="0"/>
                    <a:cs typeface="SutonnyOMJ" panose="01010600010101010101" pitchFamily="2" charset="0"/>
                  </a:rPr>
                  <a:t> = </a:t>
                </a:r>
                <a14:m>
                  <m:oMath xmlns:m="http://schemas.openxmlformats.org/officeDocument/2006/math">
                    <m:f>
                      <m:fPr>
                        <m:ctrlPr>
                          <a:rPr lang="en-US" sz="2400" i="1">
                            <a:solidFill>
                              <a:schemeClr val="accent1"/>
                            </a:solidFill>
                            <a:latin typeface="Cambria Math" panose="02040503050406030204" pitchFamily="18" charset="0"/>
                            <a:cs typeface="SutonnyOMJ" panose="01010600010101010101" pitchFamily="2" charset="0"/>
                          </a:rPr>
                        </m:ctrlPr>
                      </m:fPr>
                      <m:num>
                        <m:r>
                          <a:rPr lang="en-US" sz="2400" i="1">
                            <a:solidFill>
                              <a:schemeClr val="accent1"/>
                            </a:solidFill>
                            <a:latin typeface="Cambria Math" panose="02040503050406030204" pitchFamily="18" charset="0"/>
                            <a:cs typeface="SutonnyOMJ" panose="01010600010101010101" pitchFamily="2" charset="0"/>
                          </a:rPr>
                          <m:t>মোট</m:t>
                        </m:r>
                        <m:r>
                          <a:rPr lang="en-US" sz="2400" i="1">
                            <a:solidFill>
                              <a:schemeClr val="accent1"/>
                            </a:solidFill>
                            <a:latin typeface="Cambria Math" panose="02040503050406030204" pitchFamily="18" charset="0"/>
                            <a:cs typeface="SutonnyOMJ" panose="01010600010101010101" pitchFamily="2" charset="0"/>
                          </a:rPr>
                          <m:t> </m:t>
                        </m:r>
                        <m:r>
                          <a:rPr lang="en-US" sz="2400" i="1">
                            <a:solidFill>
                              <a:schemeClr val="accent1"/>
                            </a:solidFill>
                            <a:latin typeface="Cambria Math" panose="02040503050406030204" pitchFamily="18" charset="0"/>
                            <a:cs typeface="SutonnyOMJ" panose="01010600010101010101" pitchFamily="2" charset="0"/>
                          </a:rPr>
                          <m:t>উৎপাদনের</m:t>
                        </m:r>
                        <m:r>
                          <a:rPr lang="en-US" sz="2400" i="1">
                            <a:solidFill>
                              <a:schemeClr val="accent1"/>
                            </a:solidFill>
                            <a:latin typeface="Cambria Math" panose="02040503050406030204" pitchFamily="18" charset="0"/>
                            <a:cs typeface="SutonnyOMJ" panose="01010600010101010101" pitchFamily="2" charset="0"/>
                          </a:rPr>
                          <m:t>  </m:t>
                        </m:r>
                        <m:r>
                          <a:rPr lang="en-US" sz="2400" i="1">
                            <a:solidFill>
                              <a:schemeClr val="accent1"/>
                            </a:solidFill>
                            <a:latin typeface="Cambria Math" panose="02040503050406030204" pitchFamily="18" charset="0"/>
                            <a:cs typeface="SutonnyOMJ" panose="01010600010101010101" pitchFamily="2" charset="0"/>
                          </a:rPr>
                          <m:t>মূল্য</m:t>
                        </m:r>
                        <m:r>
                          <a:rPr lang="en-US" sz="2400" b="0" i="1" smtClean="0">
                            <a:solidFill>
                              <a:schemeClr val="accent1"/>
                            </a:solidFill>
                            <a:latin typeface="Cambria Math" panose="02040503050406030204" pitchFamily="18" charset="0"/>
                            <a:cs typeface="SutonnyOMJ" panose="01010600010101010101" pitchFamily="2" charset="0"/>
                          </a:rPr>
                          <m:t>/</m:t>
                        </m:r>
                        <m:r>
                          <a:rPr lang="en-US" sz="2400" b="0" i="1" smtClean="0">
                            <a:solidFill>
                              <a:schemeClr val="accent1"/>
                            </a:solidFill>
                            <a:latin typeface="Cambria Math" panose="02040503050406030204" pitchFamily="18" charset="0"/>
                            <a:cs typeface="SutonnyOMJ" panose="01010600010101010101" pitchFamily="2" charset="0"/>
                          </a:rPr>
                          <m:t>মোট</m:t>
                        </m:r>
                        <m:r>
                          <a:rPr lang="en-US" sz="2400" b="0" i="1" smtClean="0">
                            <a:solidFill>
                              <a:schemeClr val="accent1"/>
                            </a:solidFill>
                            <a:latin typeface="Cambria Math" panose="02040503050406030204" pitchFamily="18" charset="0"/>
                            <a:cs typeface="SutonnyOMJ" panose="01010600010101010101" pitchFamily="2" charset="0"/>
                          </a:rPr>
                          <m:t> </m:t>
                        </m:r>
                        <m:r>
                          <a:rPr lang="en-US" sz="2400" b="0" i="1" smtClean="0">
                            <a:solidFill>
                              <a:schemeClr val="accent1"/>
                            </a:solidFill>
                            <a:latin typeface="Cambria Math" panose="02040503050406030204" pitchFamily="18" charset="0"/>
                            <a:cs typeface="SutonnyOMJ" panose="01010600010101010101" pitchFamily="2" charset="0"/>
                          </a:rPr>
                          <m:t>আয়</m:t>
                        </m:r>
                      </m:num>
                      <m:den>
                        <m:r>
                          <a:rPr lang="en-US" sz="2400" i="1">
                            <a:solidFill>
                              <a:schemeClr val="accent1"/>
                            </a:solidFill>
                            <a:latin typeface="Cambria Math" panose="02040503050406030204" pitchFamily="18" charset="0"/>
                            <a:cs typeface="SutonnyOMJ" panose="01010600010101010101" pitchFamily="2" charset="0"/>
                          </a:rPr>
                          <m:t>মোট</m:t>
                        </m:r>
                        <m:r>
                          <a:rPr lang="en-US" sz="2400" i="1">
                            <a:solidFill>
                              <a:schemeClr val="accent1"/>
                            </a:solidFill>
                            <a:latin typeface="Cambria Math" panose="02040503050406030204" pitchFamily="18" charset="0"/>
                            <a:cs typeface="SutonnyOMJ" panose="01010600010101010101" pitchFamily="2" charset="0"/>
                          </a:rPr>
                          <m:t> </m:t>
                        </m:r>
                        <m:r>
                          <a:rPr lang="en-US" sz="2400" b="0" i="1" smtClean="0">
                            <a:solidFill>
                              <a:schemeClr val="accent1"/>
                            </a:solidFill>
                            <a:latin typeface="Cambria Math" panose="02040503050406030204" pitchFamily="18" charset="0"/>
                            <a:cs typeface="SutonnyOMJ" panose="01010600010101010101" pitchFamily="2" charset="0"/>
                          </a:rPr>
                          <m:t>মূলধনের</m:t>
                        </m:r>
                        <m:r>
                          <a:rPr lang="en-US" sz="2400" b="0" i="1" smtClean="0">
                            <a:solidFill>
                              <a:schemeClr val="accent1"/>
                            </a:solidFill>
                            <a:latin typeface="Cambria Math" panose="02040503050406030204" pitchFamily="18" charset="0"/>
                            <a:cs typeface="SutonnyOMJ" panose="01010600010101010101" pitchFamily="2" charset="0"/>
                          </a:rPr>
                          <m:t> </m:t>
                        </m:r>
                        <m:r>
                          <a:rPr lang="en-US" sz="2400" b="0" i="1" smtClean="0">
                            <a:solidFill>
                              <a:schemeClr val="accent1"/>
                            </a:solidFill>
                            <a:latin typeface="Cambria Math" panose="02040503050406030204" pitchFamily="18" charset="0"/>
                            <a:cs typeface="SutonnyOMJ" panose="01010600010101010101" pitchFamily="2" charset="0"/>
                          </a:rPr>
                          <m:t>পরিমাণ</m:t>
                        </m:r>
                      </m:den>
                    </m:f>
                  </m:oMath>
                </a14:m>
                <a:endParaRPr lang="en-US" sz="2400" dirty="0" smtClean="0">
                  <a:latin typeface="SutonnyOMJ" panose="01010600010101010101" pitchFamily="2" charset="0"/>
                  <a:cs typeface="SutonnyOMJ" panose="01010600010101010101" pitchFamily="2" charset="0"/>
                </a:endParaRPr>
              </a:p>
              <a:p>
                <a:pPr marL="0" indent="0">
                  <a:buNone/>
                </a:pPr>
                <a:r>
                  <a:rPr lang="en-US" sz="2400" dirty="0" smtClean="0">
                    <a:latin typeface="SutonnyOMJ" panose="01010600010101010101" pitchFamily="2" charset="0"/>
                    <a:cs typeface="SutonnyOMJ" panose="01010600010101010101" pitchFamily="2" charset="0"/>
                  </a:rPr>
                  <a:t>৬। </a:t>
                </a:r>
                <a:r>
                  <a:rPr lang="en-US" sz="2400" dirty="0" err="1" smtClean="0">
                    <a:latin typeface="SutonnyOMJ" panose="01010600010101010101" pitchFamily="2" charset="0"/>
                    <a:cs typeface="SutonnyOMJ" panose="01010600010101010101" pitchFamily="2" charset="0"/>
                  </a:rPr>
                  <a:t>আর্থিক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a:t>
                </a:r>
                <a:r>
                  <a:rPr lang="en-US" sz="2400" i="1" dirty="0" smtClean="0">
                    <a:latin typeface="SutonnyOMJ" panose="01010600010101010101" pitchFamily="2" charset="0"/>
                    <a:cs typeface="SutonnyOMJ" panose="01010600010101010101" pitchFamily="2" charset="0"/>
                  </a:rPr>
                  <a:t>Financial productivity</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সংযোজিত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মূল্যের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পরিমাণকে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রূপান্তর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মূল্য</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দ্বারা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ভাগ</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করলে</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যা</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পাওয়া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যায়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তাই</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আর্থিক</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আর্থিক</a:t>
                </a:r>
                <a:r>
                  <a:rPr lang="en-US" sz="2400" dirty="0" smtClean="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উৎপাদনশীলতা</a:t>
                </a:r>
                <a:r>
                  <a:rPr lang="en-US" sz="2400" dirty="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নির্ণয়ের</a:t>
                </a:r>
                <a:r>
                  <a:rPr lang="en-US" sz="2400" dirty="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সুত্রটি</a:t>
                </a:r>
                <a:r>
                  <a:rPr lang="en-US" sz="2400" dirty="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হলো</a:t>
                </a:r>
                <a:r>
                  <a:rPr lang="en-US" sz="2400" dirty="0">
                    <a:latin typeface="SutonnyOMJ" panose="01010600010101010101" pitchFamily="2" charset="0"/>
                    <a:cs typeface="SutonnyOMJ" panose="01010600010101010101" pitchFamily="2" charset="0"/>
                  </a:rPr>
                  <a:t>-</a:t>
                </a:r>
              </a:p>
              <a:p>
                <a:pPr marL="0" indent="0">
                  <a:buNone/>
                </a:pPr>
                <a:r>
                  <a:rPr lang="en-US" sz="2400" dirty="0">
                    <a:latin typeface="SutonnyOMJ" panose="01010600010101010101" pitchFamily="2" charset="0"/>
                    <a:cs typeface="SutonnyOMJ" panose="01010600010101010101" pitchFamily="2" charset="0"/>
                  </a:rPr>
                  <a:t>							</a:t>
                </a:r>
                <a:r>
                  <a:rPr lang="en-US" sz="2400" dirty="0" err="1" smtClean="0">
                    <a:solidFill>
                      <a:schemeClr val="accent1"/>
                    </a:solidFill>
                    <a:latin typeface="SutonnyOMJ" panose="01010600010101010101" pitchFamily="2" charset="0"/>
                    <a:cs typeface="SutonnyOMJ" panose="01010600010101010101" pitchFamily="2" charset="0"/>
                  </a:rPr>
                  <a:t>আর্থিক</a:t>
                </a:r>
                <a:r>
                  <a:rPr lang="en-US" sz="2400" dirty="0" smtClean="0">
                    <a:solidFill>
                      <a:schemeClr val="accent1"/>
                    </a:solidFill>
                    <a:latin typeface="SutonnyOMJ" panose="01010600010101010101" pitchFamily="2" charset="0"/>
                    <a:cs typeface="SutonnyOMJ" panose="01010600010101010101" pitchFamily="2" charset="0"/>
                  </a:rPr>
                  <a:t> </a:t>
                </a:r>
                <a:r>
                  <a:rPr lang="en-US" sz="2400" dirty="0" err="1">
                    <a:solidFill>
                      <a:schemeClr val="accent1"/>
                    </a:solidFill>
                    <a:latin typeface="SutonnyOMJ" panose="01010600010101010101" pitchFamily="2" charset="0"/>
                    <a:cs typeface="SutonnyOMJ" panose="01010600010101010101" pitchFamily="2" charset="0"/>
                  </a:rPr>
                  <a:t>উৎপাদনশীলতা</a:t>
                </a:r>
                <a:r>
                  <a:rPr lang="en-US" sz="2400" dirty="0">
                    <a:solidFill>
                      <a:schemeClr val="accent1"/>
                    </a:solidFill>
                    <a:latin typeface="SutonnyOMJ" panose="01010600010101010101" pitchFamily="2" charset="0"/>
                    <a:cs typeface="SutonnyOMJ" panose="01010600010101010101" pitchFamily="2" charset="0"/>
                  </a:rPr>
                  <a:t> = </a:t>
                </a:r>
                <a14:m>
                  <m:oMath xmlns:m="http://schemas.openxmlformats.org/officeDocument/2006/math">
                    <m:f>
                      <m:fPr>
                        <m:ctrlPr>
                          <a:rPr lang="en-US" sz="2400" i="1" smtClean="0">
                            <a:solidFill>
                              <a:schemeClr val="accent1"/>
                            </a:solidFill>
                            <a:latin typeface="Cambria Math" panose="02040503050406030204" pitchFamily="18" charset="0"/>
                            <a:cs typeface="SutonnyOMJ" panose="01010600010101010101" pitchFamily="2" charset="0"/>
                          </a:rPr>
                        </m:ctrlPr>
                      </m:fPr>
                      <m:num>
                        <m:r>
                          <a:rPr lang="en-US" sz="2400" b="0" i="1" smtClean="0">
                            <a:solidFill>
                              <a:schemeClr val="accent1"/>
                            </a:solidFill>
                            <a:latin typeface="Cambria Math" panose="02040503050406030204" pitchFamily="18" charset="0"/>
                            <a:cs typeface="SutonnyOMJ" panose="01010600010101010101" pitchFamily="2" charset="0"/>
                          </a:rPr>
                          <m:t>মোট</m:t>
                        </m:r>
                        <m:r>
                          <a:rPr lang="en-US" sz="2400" b="0" i="1" smtClean="0">
                            <a:solidFill>
                              <a:schemeClr val="accent1"/>
                            </a:solidFill>
                            <a:latin typeface="Cambria Math" panose="02040503050406030204" pitchFamily="18" charset="0"/>
                            <a:cs typeface="SutonnyOMJ" panose="01010600010101010101" pitchFamily="2" charset="0"/>
                          </a:rPr>
                          <m:t> </m:t>
                        </m:r>
                        <m:r>
                          <a:rPr lang="en-US" sz="2400" b="0" i="1" smtClean="0">
                            <a:solidFill>
                              <a:schemeClr val="accent1"/>
                            </a:solidFill>
                            <a:latin typeface="Cambria Math" panose="02040503050406030204" pitchFamily="18" charset="0"/>
                            <a:cs typeface="SutonnyOMJ" panose="01010600010101010101" pitchFamily="2" charset="0"/>
                          </a:rPr>
                          <m:t>সংযোজিত</m:t>
                        </m:r>
                        <m:r>
                          <a:rPr lang="en-US" sz="2400" b="0" i="1" smtClean="0">
                            <a:solidFill>
                              <a:schemeClr val="accent1"/>
                            </a:solidFill>
                            <a:latin typeface="Cambria Math" panose="02040503050406030204" pitchFamily="18" charset="0"/>
                            <a:cs typeface="SutonnyOMJ" panose="01010600010101010101" pitchFamily="2" charset="0"/>
                          </a:rPr>
                          <m:t> </m:t>
                        </m:r>
                        <m:r>
                          <a:rPr lang="en-US" sz="2400" b="0" i="1" smtClean="0">
                            <a:solidFill>
                              <a:schemeClr val="accent1"/>
                            </a:solidFill>
                            <a:latin typeface="Cambria Math" panose="02040503050406030204" pitchFamily="18" charset="0"/>
                            <a:cs typeface="SutonnyOMJ" panose="01010600010101010101" pitchFamily="2" charset="0"/>
                          </a:rPr>
                          <m:t>মূল্য</m:t>
                        </m:r>
                        <m:r>
                          <a:rPr lang="en-US" sz="2400" i="1">
                            <a:solidFill>
                              <a:schemeClr val="accent1"/>
                            </a:solidFill>
                            <a:latin typeface="Cambria Math" panose="02040503050406030204" pitchFamily="18" charset="0"/>
                            <a:cs typeface="SutonnyOMJ" panose="01010600010101010101" pitchFamily="2" charset="0"/>
                          </a:rPr>
                          <m:t> </m:t>
                        </m:r>
                      </m:num>
                      <m:den>
                        <m:r>
                          <a:rPr lang="en-US" sz="2400" i="1">
                            <a:solidFill>
                              <a:schemeClr val="accent1"/>
                            </a:solidFill>
                            <a:latin typeface="Cambria Math" panose="02040503050406030204" pitchFamily="18" charset="0"/>
                            <a:cs typeface="SutonnyOMJ" panose="01010600010101010101" pitchFamily="2" charset="0"/>
                          </a:rPr>
                          <m:t>মোট</m:t>
                        </m:r>
                        <m:r>
                          <a:rPr lang="en-US" sz="2400" i="1">
                            <a:solidFill>
                              <a:schemeClr val="accent1"/>
                            </a:solidFill>
                            <a:latin typeface="Cambria Math" panose="02040503050406030204" pitchFamily="18" charset="0"/>
                            <a:cs typeface="SutonnyOMJ" panose="01010600010101010101" pitchFamily="2" charset="0"/>
                          </a:rPr>
                          <m:t> </m:t>
                        </m:r>
                        <m:r>
                          <a:rPr lang="en-US" sz="2400" b="0" i="1" smtClean="0">
                            <a:solidFill>
                              <a:schemeClr val="accent1"/>
                            </a:solidFill>
                            <a:latin typeface="Cambria Math" panose="02040503050406030204" pitchFamily="18" charset="0"/>
                            <a:cs typeface="SutonnyOMJ" panose="01010600010101010101" pitchFamily="2" charset="0"/>
                          </a:rPr>
                          <m:t>রূপান্তর</m:t>
                        </m:r>
                        <m:r>
                          <a:rPr lang="en-US" sz="2400" b="0" i="1" smtClean="0">
                            <a:solidFill>
                              <a:schemeClr val="accent1"/>
                            </a:solidFill>
                            <a:latin typeface="Cambria Math" panose="02040503050406030204" pitchFamily="18" charset="0"/>
                            <a:cs typeface="SutonnyOMJ" panose="01010600010101010101" pitchFamily="2" charset="0"/>
                          </a:rPr>
                          <m:t> </m:t>
                        </m:r>
                        <m:r>
                          <a:rPr lang="en-US" sz="2400" b="0" i="1" smtClean="0">
                            <a:solidFill>
                              <a:schemeClr val="accent1"/>
                            </a:solidFill>
                            <a:latin typeface="Cambria Math" panose="02040503050406030204" pitchFamily="18" charset="0"/>
                            <a:cs typeface="SutonnyOMJ" panose="01010600010101010101" pitchFamily="2" charset="0"/>
                          </a:rPr>
                          <m:t>মূল্য</m:t>
                        </m:r>
                      </m:den>
                    </m:f>
                    <m:r>
                      <a:rPr lang="en-US" sz="2400" b="0" i="0" smtClean="0">
                        <a:solidFill>
                          <a:schemeClr val="accent1"/>
                        </a:solidFill>
                        <a:latin typeface="Cambria Math" panose="02040503050406030204" pitchFamily="18" charset="0"/>
                        <a:cs typeface="SutonnyOMJ" panose="01010600010101010101" pitchFamily="2" charset="0"/>
                      </a:rPr>
                      <m:t> </m:t>
                    </m:r>
                  </m:oMath>
                </a14:m>
                <a:endParaRPr lang="en-US" sz="2400" dirty="0">
                  <a:latin typeface="SutonnyOMJ" panose="01010600010101010101" pitchFamily="2" charset="0"/>
                  <a:cs typeface="SutonnyOMJ" panose="01010600010101010101" pitchFamily="2" charset="0"/>
                </a:endParaRPr>
              </a:p>
              <a:p>
                <a:pPr marL="0" indent="0">
                  <a:buNone/>
                </a:pPr>
                <a:endParaRPr lang="en-US" sz="2000" dirty="0">
                  <a:latin typeface="SutonnyOMJ" panose="01010600010101010101" pitchFamily="2" charset="0"/>
                  <a:cs typeface="SutonnyOMJ" panose="01010600010101010101" pitchFamily="2"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 y="0"/>
                <a:ext cx="12192000" cy="6858000"/>
              </a:xfrm>
              <a:blipFill rotWithShape="0">
                <a:blip r:embed="rId5"/>
                <a:stretch>
                  <a:fillRect l="-750"/>
                </a:stretch>
              </a:blipFill>
            </p:spPr>
            <p:txBody>
              <a:bodyPr/>
              <a:lstStyle/>
              <a:p>
                <a:r>
                  <a:rPr lang="en-US">
                    <a:noFill/>
                  </a:rPr>
                  <a:t> </a:t>
                </a:r>
              </a:p>
            </p:txBody>
          </p:sp>
        </mc:Fallback>
      </mc:AlternateContent>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113188000"/>
      </p:ext>
    </p:extLst>
  </p:cSld>
  <p:clrMapOvr>
    <a:masterClrMapping/>
  </p:clrMapOvr>
  <mc:AlternateContent xmlns:mc="http://schemas.openxmlformats.org/markup-compatibility/2006">
    <mc:Choice xmlns:p14="http://schemas.microsoft.com/office/powerpoint/2010/main" Requires="p14">
      <p:transition spd="slow" p14:dur="1500" advTm="99970">
        <p14:window dir="vert"/>
      </p:transition>
    </mc:Choice>
    <mc:Fallback>
      <p:transition spd="slow" advTm="999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1" end="1"/>
                                            </p:txEl>
                                          </p:spTgt>
                                        </p:tgtEl>
                                      </p:cBhvr>
                                    </p:animEffect>
                                  </p:childTnLst>
                                </p:cTn>
                              </p:par>
                              <p:par>
                                <p:cTn id="15" presetID="3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3">
                                            <p:txEl>
                                              <p:pRg st="5" end="5"/>
                                            </p:txEl>
                                          </p:spTgt>
                                        </p:tgtEl>
                                        <p:attrNameLst>
                                          <p:attrName>style.visibility</p:attrName>
                                        </p:attrNameLst>
                                      </p:cBhvr>
                                      <p:to>
                                        <p:strVal val="visible"/>
                                      </p:to>
                                    </p:set>
                                    <p:anim by="(-#ppt_w*2)" calcmode="lin" valueType="num">
                                      <p:cBhvr rctx="PPT">
                                        <p:cTn id="35" dur="500" autoRev="1" fill="hold">
                                          <p:stCondLst>
                                            <p:cond delay="0"/>
                                          </p:stCondLst>
                                        </p:cTn>
                                        <p:tgtEl>
                                          <p:spTgt spid="3">
                                            <p:txEl>
                                              <p:pRg st="5" end="5"/>
                                            </p:txEl>
                                          </p:spTgt>
                                        </p:tgtEl>
                                        <p:attrNameLst>
                                          <p:attrName>ppt_w</p:attrName>
                                        </p:attrNameLst>
                                      </p:cBhvr>
                                    </p:anim>
                                    <p:anim by="(#ppt_w*0.50)" calcmode="lin" valueType="num">
                                      <p:cBhvr>
                                        <p:cTn id="36" dur="500" decel="50000" autoRev="1" fill="hold">
                                          <p:stCondLst>
                                            <p:cond delay="0"/>
                                          </p:stCondLst>
                                        </p:cTn>
                                        <p:tgtEl>
                                          <p:spTgt spid="3">
                                            <p:txEl>
                                              <p:pRg st="5" end="5"/>
                                            </p:txEl>
                                          </p:spTgt>
                                        </p:tgtEl>
                                        <p:attrNameLst>
                                          <p:attrName>ppt_x</p:attrName>
                                        </p:attrNameLst>
                                      </p:cBhvr>
                                    </p:anim>
                                    <p:anim from="(-#ppt_h/2)" to="(#ppt_y)" calcmode="lin" valueType="num">
                                      <p:cBhvr>
                                        <p:cTn id="37" dur="1000" fill="hold">
                                          <p:stCondLst>
                                            <p:cond delay="0"/>
                                          </p:stCondLst>
                                        </p:cTn>
                                        <p:tgtEl>
                                          <p:spTgt spid="3">
                                            <p:txEl>
                                              <p:pRg st="5" end="5"/>
                                            </p:txEl>
                                          </p:spTgt>
                                        </p:tgtEl>
                                        <p:attrNameLst>
                                          <p:attrName>ppt_y</p:attrName>
                                        </p:attrNameLst>
                                      </p:cBhvr>
                                    </p:anim>
                                    <p:animRot by="21600000">
                                      <p:cBhvr>
                                        <p:cTn id="38" dur="1000" fill="hold">
                                          <p:stCondLst>
                                            <p:cond delay="0"/>
                                          </p:stCondLst>
                                        </p:cTn>
                                        <p:tgtEl>
                                          <p:spTgt spid="3">
                                            <p:txEl>
                                              <p:pRg st="5" end="5"/>
                                            </p:txEl>
                                          </p:spTgt>
                                        </p:tgtEl>
                                        <p:attrNameLst>
                                          <p:attrName>r</p:attrName>
                                        </p:attrNameLst>
                                      </p:cBhvr>
                                    </p:animRot>
                                  </p:childTnLst>
                                </p:cTn>
                              </p:par>
                              <p:par>
                                <p:cTn id="39" presetID="56" presetClass="entr" presetSubtype="0" fill="hold" nodeType="withEffect">
                                  <p:stCondLst>
                                    <p:cond delay="0"/>
                                  </p:stCondLst>
                                  <p:iterate type="lt">
                                    <p:tmPct val="10000"/>
                                  </p:iterate>
                                  <p:childTnLst>
                                    <p:set>
                                      <p:cBhvr>
                                        <p:cTn id="40" dur="1" fill="hold">
                                          <p:stCondLst>
                                            <p:cond delay="0"/>
                                          </p:stCondLst>
                                        </p:cTn>
                                        <p:tgtEl>
                                          <p:spTgt spid="3">
                                            <p:txEl>
                                              <p:pRg st="6" end="6"/>
                                            </p:txEl>
                                          </p:spTgt>
                                        </p:tgtEl>
                                        <p:attrNameLst>
                                          <p:attrName>style.visibility</p:attrName>
                                        </p:attrNameLst>
                                      </p:cBhvr>
                                      <p:to>
                                        <p:strVal val="visible"/>
                                      </p:to>
                                    </p:set>
                                    <p:anim by="(-#ppt_w*2)" calcmode="lin" valueType="num">
                                      <p:cBhvr rctx="PPT">
                                        <p:cTn id="41" dur="500" autoRev="1" fill="hold">
                                          <p:stCondLst>
                                            <p:cond delay="0"/>
                                          </p:stCondLst>
                                        </p:cTn>
                                        <p:tgtEl>
                                          <p:spTgt spid="3">
                                            <p:txEl>
                                              <p:pRg st="6" end="6"/>
                                            </p:txEl>
                                          </p:spTgt>
                                        </p:tgtEl>
                                        <p:attrNameLst>
                                          <p:attrName>ppt_w</p:attrName>
                                        </p:attrNameLst>
                                      </p:cBhvr>
                                    </p:anim>
                                    <p:anim by="(#ppt_w*0.50)" calcmode="lin" valueType="num">
                                      <p:cBhvr>
                                        <p:cTn id="42" dur="500" decel="50000" autoRev="1" fill="hold">
                                          <p:stCondLst>
                                            <p:cond delay="0"/>
                                          </p:stCondLst>
                                        </p:cTn>
                                        <p:tgtEl>
                                          <p:spTgt spid="3">
                                            <p:txEl>
                                              <p:pRg st="6" end="6"/>
                                            </p:txEl>
                                          </p:spTgt>
                                        </p:tgtEl>
                                        <p:attrNameLst>
                                          <p:attrName>ppt_x</p:attrName>
                                        </p:attrNameLst>
                                      </p:cBhvr>
                                    </p:anim>
                                    <p:anim from="(-#ppt_h/2)" to="(#ppt_y)" calcmode="lin" valueType="num">
                                      <p:cBhvr>
                                        <p:cTn id="43" dur="1000" fill="hold">
                                          <p:stCondLst>
                                            <p:cond delay="0"/>
                                          </p:stCondLst>
                                        </p:cTn>
                                        <p:tgtEl>
                                          <p:spTgt spid="3">
                                            <p:txEl>
                                              <p:pRg st="6" end="6"/>
                                            </p:txEl>
                                          </p:spTgt>
                                        </p:tgtEl>
                                        <p:attrNameLst>
                                          <p:attrName>ppt_y</p:attrName>
                                        </p:attrNameLst>
                                      </p:cBhvr>
                                    </p:anim>
                                    <p:animRot by="21600000">
                                      <p:cBhvr>
                                        <p:cTn id="44" dur="1000" fill="hold">
                                          <p:stCondLst>
                                            <p:cond delay="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5"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859809"/>
          </a:xfrm>
          <a:solidFill>
            <a:schemeClr val="accent6"/>
          </a:solidFill>
        </p:spPr>
        <p:txBody>
          <a:bodyPr>
            <a:normAutofit/>
          </a:bodyPr>
          <a:lstStyle/>
          <a:p>
            <a:pPr algn="ctr"/>
            <a:r>
              <a:rPr lang="en-US" sz="4000" dirty="0" err="1" smtClean="0">
                <a:latin typeface="SutonnyOMJ" panose="01010600010101010101" pitchFamily="2" charset="0"/>
                <a:cs typeface="SutonnyOMJ" panose="01010600010101010101" pitchFamily="2" charset="0"/>
              </a:rPr>
              <a:t>গাণিতিক</a:t>
            </a:r>
            <a:r>
              <a:rPr lang="en-US" sz="4000" dirty="0" smtClean="0">
                <a:latin typeface="SutonnyOMJ" panose="01010600010101010101" pitchFamily="2" charset="0"/>
                <a:cs typeface="SutonnyOMJ" panose="01010600010101010101" pitchFamily="2" charset="0"/>
              </a:rPr>
              <a:t> </a:t>
            </a:r>
            <a:r>
              <a:rPr lang="en-US" sz="4000" dirty="0" err="1" smtClean="0">
                <a:latin typeface="SutonnyOMJ" panose="01010600010101010101" pitchFamily="2" charset="0"/>
                <a:cs typeface="SutonnyOMJ" panose="01010600010101010101" pitchFamily="2" charset="0"/>
              </a:rPr>
              <a:t>সমস্যা</a:t>
            </a:r>
            <a:r>
              <a:rPr lang="en-US" sz="4000" dirty="0" smtClean="0">
                <a:latin typeface="SutonnyOMJ" panose="01010600010101010101" pitchFamily="2" charset="0"/>
                <a:cs typeface="SutonnyOMJ" panose="01010600010101010101" pitchFamily="2" charset="0"/>
              </a:rPr>
              <a:t> ও </a:t>
            </a:r>
            <a:r>
              <a:rPr lang="en-US" sz="4000" dirty="0" err="1" smtClean="0">
                <a:latin typeface="SutonnyOMJ" panose="01010600010101010101" pitchFamily="2" charset="0"/>
                <a:cs typeface="SutonnyOMJ" panose="01010600010101010101" pitchFamily="2" charset="0"/>
              </a:rPr>
              <a:t>সমাধান</a:t>
            </a:r>
            <a:endParaRPr lang="en-US" sz="4000" dirty="0">
              <a:latin typeface="SutonnyOMJ" panose="01010600010101010101" pitchFamily="2" charset="0"/>
              <a:cs typeface="SutonnyOMJ" panose="01010600010101010101" pitchFamily="2"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 y="1009934"/>
                <a:ext cx="12191999" cy="5848066"/>
              </a:xfrm>
              <a:solidFill>
                <a:schemeClr val="accent6">
                  <a:lumMod val="60000"/>
                  <a:lumOff val="40000"/>
                </a:schemeClr>
              </a:solidFill>
            </p:spPr>
            <p:txBody>
              <a:bodyPr>
                <a:normAutofit/>
              </a:bodyPr>
              <a:lstStyle/>
              <a:p>
                <a:pPr marL="0" indent="0">
                  <a:buNone/>
                </a:pPr>
                <a:r>
                  <a:rPr lang="en-US" sz="2400" dirty="0" smtClean="0">
                    <a:latin typeface="SutonnyOMJ" panose="01010600010101010101" pitchFamily="2" charset="0"/>
                    <a:cs typeface="SutonnyOMJ" panose="01010600010101010101" pitchFamily="2" charset="0"/>
                  </a:rPr>
                  <a:t>সমস্যা</a:t>
                </a:r>
                <a:r>
                  <a:rPr lang="en-US" sz="2400" dirty="0" smtClean="0">
                    <a:latin typeface="SutonnyOMJ" panose="01010600010101010101" pitchFamily="2" charset="0"/>
                    <a:cs typeface="SutonnyOMJ" panose="01010600010101010101" pitchFamily="2" charset="0"/>
                  </a:rPr>
                  <a:t> ১।  </a:t>
                </a:r>
                <a:r>
                  <a:rPr lang="en-US" sz="2400" dirty="0" err="1" smtClean="0">
                    <a:latin typeface="SutonnyOMJ" panose="01010600010101010101" pitchFamily="2" charset="0"/>
                    <a:cs typeface="SutonnyOMJ" panose="01010600010101010101" pitchFamily="2" charset="0"/>
                  </a:rPr>
                  <a:t>নিম্নের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তালিকায়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দুটি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প্রতিষ্ঠানের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কিছু</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তথ্য</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দেওয়া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হলো</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তথ্যগুলো</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হতে</a:t>
                </a:r>
                <a:r>
                  <a:rPr lang="en-US" sz="2400" dirty="0" smtClean="0">
                    <a:latin typeface="SutonnyOMJ" panose="01010600010101010101" pitchFamily="2" charset="0"/>
                    <a:cs typeface="SutonnyOMJ" panose="01010600010101010101" pitchFamily="2" charset="0"/>
                  </a:rPr>
                  <a:t> ক.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খ. </a:t>
                </a:r>
                <a:r>
                  <a:rPr lang="en-US" sz="2400" dirty="0" err="1" smtClean="0">
                    <a:latin typeface="SutonnyOMJ" panose="01010600010101010101" pitchFamily="2" charset="0"/>
                    <a:cs typeface="SutonnyOMJ" panose="01010600010101010101" pitchFamily="2" charset="0"/>
                  </a:rPr>
                  <a:t>শ্রমের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গ. </a:t>
                </a:r>
                <a:r>
                  <a:rPr lang="en-US" sz="2400" dirty="0" err="1" smtClean="0">
                    <a:latin typeface="SutonnyOMJ" panose="01010600010101010101" pitchFamily="2" charset="0"/>
                    <a:cs typeface="SutonnyOMJ" panose="01010600010101010101" pitchFamily="2" charset="0"/>
                  </a:rPr>
                  <a:t>কাঁচামালের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ও ঘ. </a:t>
                </a:r>
                <a:r>
                  <a:rPr lang="en-US" sz="2400" dirty="0" err="1" smtClean="0">
                    <a:latin typeface="SutonnyOMJ" panose="01010600010101010101" pitchFamily="2" charset="0"/>
                    <a:cs typeface="SutonnyOMJ" panose="01010600010101010101" pitchFamily="2" charset="0"/>
                  </a:rPr>
                  <a:t>যন্ত্রের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নির্ণয়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কর</a:t>
                </a:r>
                <a:r>
                  <a:rPr lang="en-US" sz="2400" dirty="0" smtClean="0">
                    <a:latin typeface="SutonnyOMJ" panose="01010600010101010101" pitchFamily="2" charset="0"/>
                    <a:cs typeface="SutonnyOMJ" panose="01010600010101010101" pitchFamily="2" charset="0"/>
                  </a:rPr>
                  <a:t>।</a:t>
                </a:r>
              </a:p>
              <a:p>
                <a:pPr marL="0" indent="0">
                  <a:buNone/>
                </a:pPr>
                <a:endParaRPr lang="en-US" sz="2400" dirty="0">
                  <a:latin typeface="SutonnyOMJ" panose="01010600010101010101" pitchFamily="2" charset="0"/>
                  <a:cs typeface="SutonnyOMJ" panose="01010600010101010101" pitchFamily="2" charset="0"/>
                </a:endParaRPr>
              </a:p>
              <a:p>
                <a:pPr marL="0" indent="0">
                  <a:buNone/>
                </a:pPr>
                <a:endParaRPr lang="en-US" sz="2400" dirty="0" smtClean="0">
                  <a:latin typeface="SutonnyOMJ" panose="01010600010101010101" pitchFamily="2" charset="0"/>
                  <a:cs typeface="SutonnyOMJ" panose="01010600010101010101" pitchFamily="2" charset="0"/>
                </a:endParaRPr>
              </a:p>
              <a:p>
                <a:pPr marL="0" indent="0">
                  <a:buNone/>
                </a:pPr>
                <a:endParaRPr lang="en-US" sz="2400" dirty="0">
                  <a:latin typeface="SutonnyOMJ" panose="01010600010101010101" pitchFamily="2" charset="0"/>
                  <a:cs typeface="SutonnyOMJ" panose="01010600010101010101" pitchFamily="2" charset="0"/>
                </a:endParaRPr>
              </a:p>
              <a:p>
                <a:pPr marL="0" indent="0">
                  <a:buNone/>
                </a:pPr>
                <a:endParaRPr lang="en-US" sz="2400" dirty="0" smtClean="0">
                  <a:latin typeface="SutonnyOMJ" panose="01010600010101010101" pitchFamily="2" charset="0"/>
                  <a:cs typeface="SutonnyOMJ" panose="01010600010101010101" pitchFamily="2" charset="0"/>
                </a:endParaRPr>
              </a:p>
              <a:p>
                <a:pPr marL="0" indent="0">
                  <a:buNone/>
                </a:pPr>
                <a:endParaRPr lang="en-US" sz="2400" dirty="0">
                  <a:latin typeface="SutonnyOMJ" panose="01010600010101010101" pitchFamily="2" charset="0"/>
                  <a:cs typeface="SutonnyOMJ" panose="01010600010101010101" pitchFamily="2" charset="0"/>
                </a:endParaRPr>
              </a:p>
              <a:p>
                <a:pPr marL="0" indent="0">
                  <a:buNone/>
                </a:pPr>
                <a:r>
                  <a:rPr lang="en-US" sz="2400" u="sng" dirty="0" err="1" smtClean="0">
                    <a:latin typeface="SutonnyOMJ" panose="01010600010101010101" pitchFamily="2" charset="0"/>
                    <a:cs typeface="SutonnyOMJ" panose="01010600010101010101" pitchFamily="2" charset="0"/>
                  </a:rPr>
                  <a:t>সমাধান</a:t>
                </a:r>
                <a:r>
                  <a:rPr lang="en-US" sz="2400" u="sng" dirty="0" smtClean="0">
                    <a:latin typeface="SutonnyOMJ" panose="01010600010101010101" pitchFamily="2" charset="0"/>
                    <a:cs typeface="SutonnyOMJ" panose="01010600010101010101" pitchFamily="2" charset="0"/>
                  </a:rPr>
                  <a:t>: </a:t>
                </a:r>
              </a:p>
              <a:p>
                <a:pPr marL="0" indent="0">
                  <a:buNone/>
                </a:pPr>
                <a:r>
                  <a:rPr lang="en-US" sz="2400" dirty="0" smtClean="0">
                    <a:solidFill>
                      <a:schemeClr val="accent2"/>
                    </a:solidFill>
                    <a:latin typeface="SutonnyOMJ" panose="01010600010101010101" pitchFamily="2" charset="0"/>
                    <a:cs typeface="SutonnyOMJ" panose="01010600010101010101" pitchFamily="2" charset="0"/>
                  </a:rPr>
                  <a:t>ক. </a:t>
                </a:r>
                <a:r>
                  <a:rPr lang="en-US" sz="2400" dirty="0" err="1" smtClean="0">
                    <a:solidFill>
                      <a:schemeClr val="accent2"/>
                    </a:solidFill>
                    <a:latin typeface="SutonnyOMJ" panose="01010600010101010101" pitchFamily="2" charset="0"/>
                    <a:cs typeface="SutonnyOMJ" panose="01010600010101010101" pitchFamily="2" charset="0"/>
                  </a:rPr>
                  <a:t>মোট</a:t>
                </a:r>
                <a:r>
                  <a:rPr lang="en-US" sz="2400" dirty="0" smtClean="0">
                    <a:solidFill>
                      <a:schemeClr val="accent2"/>
                    </a:solidFill>
                    <a:latin typeface="SutonnyOMJ" panose="01010600010101010101" pitchFamily="2" charset="0"/>
                    <a:cs typeface="SutonnyOMJ" panose="01010600010101010101" pitchFamily="2" charset="0"/>
                  </a:rPr>
                  <a:t> </a:t>
                </a:r>
                <a:r>
                  <a:rPr lang="en-US" sz="2400" dirty="0" err="1" smtClean="0">
                    <a:solidFill>
                      <a:schemeClr val="accent2"/>
                    </a:solidFill>
                    <a:latin typeface="SutonnyOMJ" panose="01010600010101010101" pitchFamily="2" charset="0"/>
                    <a:cs typeface="SutonnyOMJ" panose="01010600010101010101" pitchFamily="2" charset="0"/>
                  </a:rPr>
                  <a:t>উৎপাদনশীলতা</a:t>
                </a:r>
                <a:r>
                  <a:rPr lang="en-US" sz="2400" dirty="0" smtClean="0">
                    <a:solidFill>
                      <a:schemeClr val="accent2"/>
                    </a:solidFill>
                    <a:latin typeface="SutonnyOMJ" panose="01010600010101010101" pitchFamily="2" charset="0"/>
                    <a:cs typeface="SutonnyOMJ" panose="01010600010101010101" pitchFamily="2" charset="0"/>
                  </a:rPr>
                  <a:t> </a:t>
                </a:r>
                <a:r>
                  <a:rPr lang="en-US" sz="2400" dirty="0" err="1" smtClean="0">
                    <a:solidFill>
                      <a:schemeClr val="accent2"/>
                    </a:solidFill>
                    <a:latin typeface="SutonnyOMJ" panose="01010600010101010101" pitchFamily="2" charset="0"/>
                    <a:cs typeface="SutonnyOMJ" panose="01010600010101010101" pitchFamily="2" charset="0"/>
                  </a:rPr>
                  <a:t>নির্ণয়</a:t>
                </a:r>
                <a:r>
                  <a:rPr lang="en-US" sz="2400" dirty="0" smtClean="0">
                    <a:solidFill>
                      <a:schemeClr val="accent2"/>
                    </a:solidFill>
                    <a:latin typeface="SutonnyOMJ" panose="01010600010101010101" pitchFamily="2" charset="0"/>
                    <a:cs typeface="SutonnyOMJ" panose="01010600010101010101" pitchFamily="2" charset="0"/>
                  </a:rPr>
                  <a:t>:</a:t>
                </a:r>
              </a:p>
              <a:p>
                <a:pPr marL="0" indent="0">
                  <a:buNone/>
                </a:pPr>
                <a:r>
                  <a:rPr lang="en-US" sz="2400" dirty="0" err="1" smtClean="0">
                    <a:latin typeface="SutonnyOMJ" panose="01010600010101010101" pitchFamily="2" charset="0"/>
                    <a:cs typeface="SutonnyOMJ" panose="01010600010101010101" pitchFamily="2" charset="0"/>
                  </a:rPr>
                  <a:t>আমরা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জানি</a:t>
                </a:r>
                <a:r>
                  <a:rPr lang="en-US" sz="2400" dirty="0" smtClean="0">
                    <a:latin typeface="SutonnyOMJ" panose="01010600010101010101" pitchFamily="2" charset="0"/>
                    <a:cs typeface="SutonnyOMJ" panose="01010600010101010101" pitchFamily="2" charset="0"/>
                  </a:rPr>
                  <a:t> , </a:t>
                </a:r>
                <a:r>
                  <a:rPr lang="en-US" sz="2400" dirty="0" err="1" smtClean="0">
                    <a:latin typeface="SutonnyOMJ" panose="01010600010101010101" pitchFamily="2" charset="0"/>
                    <a:cs typeface="SutonnyOMJ" panose="01010600010101010101" pitchFamily="2" charset="0"/>
                  </a:rPr>
                  <a:t>মোট</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a:t>
                </a:r>
                <a:r>
                  <a:rPr lang="en-US" sz="2400" dirty="0">
                    <a:solidFill>
                      <a:schemeClr val="accent1"/>
                    </a:solidFill>
                    <a:latin typeface="SutonnyOMJ" panose="01010600010101010101" pitchFamily="2" charset="0"/>
                    <a:cs typeface="SutonnyOMJ" panose="01010600010101010101" pitchFamily="2" charset="0"/>
                  </a:rPr>
                  <a:t> </a:t>
                </a:r>
                <a:r>
                  <a:rPr lang="en-US" sz="2400" dirty="0" smtClean="0">
                    <a:solidFill>
                      <a:schemeClr val="accent1"/>
                    </a:solidFill>
                    <a:latin typeface="SutonnyOMJ" panose="01010600010101010101" pitchFamily="2" charset="0"/>
                    <a:cs typeface="SutonnyOMJ" panose="01010600010101010101" pitchFamily="2" charset="0"/>
                  </a:rPr>
                  <a:t> </a:t>
                </a:r>
                <a14:m>
                  <m:oMath xmlns:m="http://schemas.openxmlformats.org/officeDocument/2006/math">
                    <m:f>
                      <m:fPr>
                        <m:ctrlPr>
                          <a:rPr lang="en-US" sz="2400" i="1" smtClean="0">
                            <a:solidFill>
                              <a:schemeClr val="tx1"/>
                            </a:solidFill>
                            <a:latin typeface="Cambria Math" panose="02040503050406030204" pitchFamily="18" charset="0"/>
                            <a:cs typeface="SutonnyOMJ" panose="01010600010101010101" pitchFamily="2" charset="0"/>
                          </a:rPr>
                        </m:ctrlPr>
                      </m:fPr>
                      <m:num>
                        <m:r>
                          <a:rPr lang="en-US" sz="2400" i="1">
                            <a:solidFill>
                              <a:schemeClr val="tx1"/>
                            </a:solidFill>
                            <a:latin typeface="Cambria Math" panose="02040503050406030204" pitchFamily="18" charset="0"/>
                            <a:cs typeface="SutonnyOMJ" panose="01010600010101010101" pitchFamily="2" charset="0"/>
                          </a:rPr>
                          <m:t>মোট</m:t>
                        </m:r>
                        <m:r>
                          <a:rPr lang="en-US" sz="2400" i="1">
                            <a:solidFill>
                              <a:schemeClr val="tx1"/>
                            </a:solidFill>
                            <a:latin typeface="Cambria Math" panose="02040503050406030204" pitchFamily="18" charset="0"/>
                            <a:cs typeface="SutonnyOMJ" panose="01010600010101010101" pitchFamily="2" charset="0"/>
                          </a:rPr>
                          <m:t> </m:t>
                        </m:r>
                        <m:r>
                          <a:rPr lang="en-US" sz="2400" i="1">
                            <a:solidFill>
                              <a:schemeClr val="tx1"/>
                            </a:solidFill>
                            <a:latin typeface="Cambria Math" panose="02040503050406030204" pitchFamily="18" charset="0"/>
                            <a:cs typeface="SutonnyOMJ" panose="01010600010101010101" pitchFamily="2" charset="0"/>
                          </a:rPr>
                          <m:t>উৎপাদনের</m:t>
                        </m:r>
                        <m:r>
                          <a:rPr lang="en-US" sz="2400" i="1">
                            <a:solidFill>
                              <a:schemeClr val="tx1"/>
                            </a:solidFill>
                            <a:latin typeface="Cambria Math" panose="02040503050406030204" pitchFamily="18" charset="0"/>
                            <a:cs typeface="SutonnyOMJ" panose="01010600010101010101" pitchFamily="2" charset="0"/>
                          </a:rPr>
                          <m:t> </m:t>
                        </m:r>
                        <m:r>
                          <a:rPr lang="en-US" sz="2400" i="1">
                            <a:solidFill>
                              <a:schemeClr val="tx1"/>
                            </a:solidFill>
                            <a:latin typeface="Cambria Math" panose="02040503050406030204" pitchFamily="18" charset="0"/>
                            <a:cs typeface="SutonnyOMJ" panose="01010600010101010101" pitchFamily="2" charset="0"/>
                          </a:rPr>
                          <m:t>মূল্য</m:t>
                        </m:r>
                      </m:num>
                      <m:den>
                        <m:r>
                          <a:rPr lang="en-US" sz="2400" i="1">
                            <a:solidFill>
                              <a:schemeClr val="tx1"/>
                            </a:solidFill>
                            <a:latin typeface="Cambria Math" panose="02040503050406030204" pitchFamily="18" charset="0"/>
                            <a:cs typeface="SutonnyOMJ" panose="01010600010101010101" pitchFamily="2" charset="0"/>
                          </a:rPr>
                          <m:t> </m:t>
                        </m:r>
                        <m:r>
                          <a:rPr lang="en-US" sz="2400" i="1">
                            <a:solidFill>
                              <a:schemeClr val="tx1"/>
                            </a:solidFill>
                            <a:latin typeface="Cambria Math" panose="02040503050406030204" pitchFamily="18" charset="0"/>
                            <a:cs typeface="SutonnyOMJ" panose="01010600010101010101" pitchFamily="2" charset="0"/>
                          </a:rPr>
                          <m:t>মোট</m:t>
                        </m:r>
                        <m:r>
                          <a:rPr lang="en-US" sz="2400" i="1">
                            <a:solidFill>
                              <a:schemeClr val="tx1"/>
                            </a:solidFill>
                            <a:latin typeface="Cambria Math" panose="02040503050406030204" pitchFamily="18" charset="0"/>
                            <a:cs typeface="SutonnyOMJ" panose="01010600010101010101" pitchFamily="2" charset="0"/>
                          </a:rPr>
                          <m:t> </m:t>
                        </m:r>
                        <m:r>
                          <a:rPr lang="en-US" sz="2400" i="1">
                            <a:solidFill>
                              <a:schemeClr val="tx1"/>
                            </a:solidFill>
                            <a:latin typeface="Cambria Math" panose="02040503050406030204" pitchFamily="18" charset="0"/>
                            <a:cs typeface="SutonnyOMJ" panose="01010600010101010101" pitchFamily="2" charset="0"/>
                          </a:rPr>
                          <m:t>উপকরণের</m:t>
                        </m:r>
                        <m:r>
                          <a:rPr lang="en-US" sz="2400" i="1">
                            <a:solidFill>
                              <a:schemeClr val="tx1"/>
                            </a:solidFill>
                            <a:latin typeface="Cambria Math" panose="02040503050406030204" pitchFamily="18" charset="0"/>
                            <a:cs typeface="SutonnyOMJ" panose="01010600010101010101" pitchFamily="2" charset="0"/>
                          </a:rPr>
                          <m:t> </m:t>
                        </m:r>
                        <m:r>
                          <a:rPr lang="en-US" sz="2400" i="1">
                            <a:solidFill>
                              <a:schemeClr val="tx1"/>
                            </a:solidFill>
                            <a:latin typeface="Cambria Math" panose="02040503050406030204" pitchFamily="18" charset="0"/>
                            <a:cs typeface="SutonnyOMJ" panose="01010600010101010101" pitchFamily="2" charset="0"/>
                          </a:rPr>
                          <m:t>মূল্য</m:t>
                        </m:r>
                      </m:den>
                    </m:f>
                  </m:oMath>
                </a14:m>
                <a:r>
                  <a:rPr lang="en-US" sz="2400" dirty="0">
                    <a:solidFill>
                      <a:schemeClr val="tx1"/>
                    </a:solidFill>
                    <a:latin typeface="SutonnyOMJ" panose="01010600010101010101" pitchFamily="2" charset="0"/>
                    <a:cs typeface="SutonnyOMJ" panose="01010600010101010101" pitchFamily="2" charset="0"/>
                  </a:rPr>
                  <a:t> </a:t>
                </a:r>
                <a:endParaRPr lang="en-US" sz="2400" dirty="0" smtClean="0">
                  <a:solidFill>
                    <a:schemeClr val="tx1"/>
                  </a:solidFill>
                  <a:latin typeface="SutonnyOMJ" panose="01010600010101010101" pitchFamily="2" charset="0"/>
                  <a:cs typeface="SutonnyOMJ" panose="01010600010101010101" pitchFamily="2"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 y="1009934"/>
                <a:ext cx="12191999" cy="5848066"/>
              </a:xfrm>
              <a:blipFill rotWithShape="0">
                <a:blip r:embed="rId5"/>
                <a:stretch>
                  <a:fillRect l="-750" t="-834"/>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3840625334"/>
              </p:ext>
            </p:extLst>
          </p:nvPr>
        </p:nvGraphicFramePr>
        <p:xfrm>
          <a:off x="1922818" y="1825135"/>
          <a:ext cx="8353947" cy="2286000"/>
        </p:xfrm>
        <a:graphic>
          <a:graphicData uri="http://schemas.openxmlformats.org/drawingml/2006/table">
            <a:tbl>
              <a:tblPr firstRow="1" bandRow="1">
                <a:tableStyleId>{5940675A-B579-460E-94D1-54222C63F5DA}</a:tableStyleId>
              </a:tblPr>
              <a:tblGrid>
                <a:gridCol w="2784649"/>
                <a:gridCol w="2784649"/>
                <a:gridCol w="2784649"/>
              </a:tblGrid>
              <a:tr h="426543">
                <a:tc>
                  <a:txBody>
                    <a:bodyPr/>
                    <a:lstStyle/>
                    <a:p>
                      <a:pPr algn="ctr"/>
                      <a:r>
                        <a:rPr lang="en-US" sz="2400" dirty="0" err="1" smtClean="0">
                          <a:latin typeface="SutonnyOMJ" panose="01010600010101010101" pitchFamily="2" charset="0"/>
                          <a:cs typeface="SutonnyOMJ" panose="01010600010101010101" pitchFamily="2" charset="0"/>
                        </a:rPr>
                        <a:t>বিবরণ</a:t>
                      </a:r>
                      <a:endParaRPr lang="en-US" sz="2400" dirty="0">
                        <a:latin typeface="SutonnyOMJ" panose="01010600010101010101" pitchFamily="2" charset="0"/>
                        <a:cs typeface="SutonnyOMJ" panose="01010600010101010101" pitchFamily="2" charset="0"/>
                      </a:endParaRPr>
                    </a:p>
                  </a:txBody>
                  <a:tcPr/>
                </a:tc>
                <a:tc>
                  <a:txBody>
                    <a:bodyPr/>
                    <a:lstStyle/>
                    <a:p>
                      <a:pPr algn="ctr"/>
                      <a:r>
                        <a:rPr lang="en-US" sz="2400" dirty="0" err="1" smtClean="0">
                          <a:latin typeface="SutonnyOMJ" panose="01010600010101010101" pitchFamily="2" charset="0"/>
                          <a:cs typeface="SutonnyOMJ" panose="01010600010101010101" pitchFamily="2" charset="0"/>
                        </a:rPr>
                        <a:t>সানমুন</a:t>
                      </a:r>
                      <a:endParaRPr lang="en-US" sz="2400" dirty="0">
                        <a:latin typeface="SutonnyOMJ" panose="01010600010101010101" pitchFamily="2" charset="0"/>
                        <a:cs typeface="SutonnyOMJ" panose="01010600010101010101" pitchFamily="2" charset="0"/>
                      </a:endParaRPr>
                    </a:p>
                  </a:txBody>
                  <a:tcPr/>
                </a:tc>
                <a:tc>
                  <a:txBody>
                    <a:bodyPr/>
                    <a:lstStyle/>
                    <a:p>
                      <a:pPr algn="ctr"/>
                      <a:r>
                        <a:rPr lang="en-US" sz="2400" dirty="0" err="1" smtClean="0">
                          <a:latin typeface="SutonnyOMJ" panose="01010600010101010101" pitchFamily="2" charset="0"/>
                          <a:cs typeface="SutonnyOMJ" panose="01010600010101010101" pitchFamily="2" charset="0"/>
                        </a:rPr>
                        <a:t>সোনালী</a:t>
                      </a:r>
                      <a:endParaRPr lang="en-US" sz="2400" dirty="0">
                        <a:latin typeface="SutonnyOMJ" panose="01010600010101010101" pitchFamily="2" charset="0"/>
                        <a:cs typeface="SutonnyOMJ" panose="01010600010101010101" pitchFamily="2" charset="0"/>
                      </a:endParaRPr>
                    </a:p>
                  </a:txBody>
                  <a:tcPr/>
                </a:tc>
              </a:tr>
              <a:tr h="426543">
                <a:tc>
                  <a:txBody>
                    <a:bodyPr/>
                    <a:lstStyle/>
                    <a:p>
                      <a:r>
                        <a:rPr lang="en-US" sz="2400" dirty="0" err="1" smtClean="0">
                          <a:latin typeface="SutonnyOMJ" panose="01010600010101010101" pitchFamily="2" charset="0"/>
                          <a:cs typeface="SutonnyOMJ" panose="01010600010101010101" pitchFamily="2" charset="0"/>
                        </a:rPr>
                        <a:t>বিক্রয়ের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পরিমাণ</a:t>
                      </a:r>
                      <a:endParaRPr lang="en-US" sz="2400" dirty="0">
                        <a:latin typeface="SutonnyOMJ" panose="01010600010101010101" pitchFamily="2" charset="0"/>
                        <a:cs typeface="SutonnyOMJ" panose="01010600010101010101" pitchFamily="2" charset="0"/>
                      </a:endParaRPr>
                    </a:p>
                  </a:txBody>
                  <a:tcPr/>
                </a:tc>
                <a:tc>
                  <a:txBody>
                    <a:bodyPr/>
                    <a:lstStyle/>
                    <a:p>
                      <a:r>
                        <a:rPr lang="en-US" sz="2400" dirty="0" smtClean="0">
                          <a:latin typeface="SutonnyOMJ" panose="01010600010101010101" pitchFamily="2" charset="0"/>
                          <a:cs typeface="SutonnyOMJ" panose="01010600010101010101" pitchFamily="2" charset="0"/>
                        </a:rPr>
                        <a:t>১০ </a:t>
                      </a:r>
                      <a:r>
                        <a:rPr lang="en-US" sz="2400" dirty="0" err="1" smtClean="0">
                          <a:latin typeface="SutonnyOMJ" panose="01010600010101010101" pitchFamily="2" charset="0"/>
                          <a:cs typeface="SutonnyOMJ" panose="01010600010101010101" pitchFamily="2" charset="0"/>
                        </a:rPr>
                        <a:t>কোটি</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tc>
                <a:tc>
                  <a:txBody>
                    <a:bodyPr/>
                    <a:lstStyle/>
                    <a:p>
                      <a:r>
                        <a:rPr lang="en-US" sz="2400" dirty="0" smtClean="0">
                          <a:latin typeface="SutonnyOMJ" panose="01010600010101010101" pitchFamily="2" charset="0"/>
                          <a:cs typeface="SutonnyOMJ" panose="01010600010101010101" pitchFamily="2" charset="0"/>
                        </a:rPr>
                        <a:t>১২ </a:t>
                      </a:r>
                      <a:r>
                        <a:rPr lang="en-US" sz="2400" dirty="0" err="1" smtClean="0">
                          <a:latin typeface="SutonnyOMJ" panose="01010600010101010101" pitchFamily="2" charset="0"/>
                          <a:cs typeface="SutonnyOMJ" panose="01010600010101010101" pitchFamily="2" charset="0"/>
                        </a:rPr>
                        <a:t>কোটি</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tc>
              </a:tr>
              <a:tr h="426543">
                <a:tc>
                  <a:txBody>
                    <a:bodyPr/>
                    <a:lstStyle/>
                    <a:p>
                      <a:r>
                        <a:rPr lang="en-US" sz="2400" dirty="0" err="1" smtClean="0">
                          <a:latin typeface="SutonnyOMJ" panose="01010600010101010101" pitchFamily="2" charset="0"/>
                          <a:cs typeface="SutonnyOMJ" panose="01010600010101010101" pitchFamily="2" charset="0"/>
                        </a:rPr>
                        <a:t>শ্রম</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ব্যয়</a:t>
                      </a:r>
                      <a:endParaRPr lang="en-US" sz="2400" dirty="0">
                        <a:latin typeface="SutonnyOMJ" panose="01010600010101010101" pitchFamily="2" charset="0"/>
                        <a:cs typeface="SutonnyOMJ" panose="01010600010101010101" pitchFamily="2" charset="0"/>
                      </a:endParaRPr>
                    </a:p>
                  </a:txBody>
                  <a:tcPr/>
                </a:tc>
                <a:tc>
                  <a:txBody>
                    <a:bodyPr/>
                    <a:lstStyle/>
                    <a:p>
                      <a:r>
                        <a:rPr lang="en-US" sz="2400" dirty="0" smtClean="0">
                          <a:latin typeface="SutonnyOMJ" panose="01010600010101010101" pitchFamily="2" charset="0"/>
                          <a:cs typeface="SutonnyOMJ" panose="01010600010101010101" pitchFamily="2" charset="0"/>
                        </a:rPr>
                        <a:t>২.৫ </a:t>
                      </a:r>
                      <a:r>
                        <a:rPr lang="en-US" sz="2400" dirty="0" err="1" smtClean="0">
                          <a:latin typeface="SutonnyOMJ" panose="01010600010101010101" pitchFamily="2" charset="0"/>
                          <a:cs typeface="SutonnyOMJ" panose="01010600010101010101" pitchFamily="2" charset="0"/>
                        </a:rPr>
                        <a:t>কোটি</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tc>
                <a:tc>
                  <a:txBody>
                    <a:bodyPr/>
                    <a:lstStyle/>
                    <a:p>
                      <a:r>
                        <a:rPr lang="en-US" sz="2400" dirty="0" smtClean="0">
                          <a:latin typeface="SutonnyOMJ" panose="01010600010101010101" pitchFamily="2" charset="0"/>
                          <a:cs typeface="SutonnyOMJ" panose="01010600010101010101" pitchFamily="2" charset="0"/>
                        </a:rPr>
                        <a:t>৩ </a:t>
                      </a:r>
                      <a:r>
                        <a:rPr lang="en-US" sz="2400" dirty="0" err="1" smtClean="0">
                          <a:latin typeface="SutonnyOMJ" panose="01010600010101010101" pitchFamily="2" charset="0"/>
                          <a:cs typeface="SutonnyOMJ" panose="01010600010101010101" pitchFamily="2" charset="0"/>
                        </a:rPr>
                        <a:t>কোটি</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tc>
              </a:tr>
              <a:tr h="426543">
                <a:tc>
                  <a:txBody>
                    <a:bodyPr/>
                    <a:lstStyle/>
                    <a:p>
                      <a:r>
                        <a:rPr lang="en-US" sz="2400" dirty="0" err="1" smtClean="0">
                          <a:latin typeface="SutonnyOMJ" panose="01010600010101010101" pitchFamily="2" charset="0"/>
                          <a:cs typeface="SutonnyOMJ" panose="01010600010101010101" pitchFamily="2" charset="0"/>
                        </a:rPr>
                        <a:t>কাঁচামালের</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ব্যয়</a:t>
                      </a:r>
                      <a:endParaRPr lang="en-US" sz="2400" dirty="0">
                        <a:latin typeface="SutonnyOMJ" panose="01010600010101010101" pitchFamily="2" charset="0"/>
                        <a:cs typeface="SutonnyOMJ" panose="01010600010101010101" pitchFamily="2" charset="0"/>
                      </a:endParaRPr>
                    </a:p>
                  </a:txBody>
                  <a:tcPr/>
                </a:tc>
                <a:tc>
                  <a:txBody>
                    <a:bodyPr/>
                    <a:lstStyle/>
                    <a:p>
                      <a:r>
                        <a:rPr lang="en-US" sz="2400" dirty="0" smtClean="0">
                          <a:latin typeface="SutonnyOMJ" panose="01010600010101010101" pitchFamily="2" charset="0"/>
                          <a:cs typeface="SutonnyOMJ" panose="01010600010101010101" pitchFamily="2" charset="0"/>
                        </a:rPr>
                        <a:t>৪ </a:t>
                      </a:r>
                      <a:r>
                        <a:rPr lang="en-US" sz="2400" dirty="0" err="1" smtClean="0">
                          <a:latin typeface="SutonnyOMJ" panose="01010600010101010101" pitchFamily="2" charset="0"/>
                          <a:cs typeface="SutonnyOMJ" panose="01010600010101010101" pitchFamily="2" charset="0"/>
                        </a:rPr>
                        <a:t>কোটি</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tc>
                <a:tc>
                  <a:txBody>
                    <a:bodyPr/>
                    <a:lstStyle/>
                    <a:p>
                      <a:r>
                        <a:rPr lang="en-US" sz="2400" dirty="0" smtClean="0">
                          <a:latin typeface="SutonnyOMJ" panose="01010600010101010101" pitchFamily="2" charset="0"/>
                          <a:cs typeface="SutonnyOMJ" panose="01010600010101010101" pitchFamily="2" charset="0"/>
                        </a:rPr>
                        <a:t>৪.৫</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কো</a:t>
                      </a:r>
                      <a:r>
                        <a:rPr lang="en-US" sz="2400" dirty="0" err="1" smtClean="0">
                          <a:latin typeface="SutonnyOMJ" panose="01010600010101010101" pitchFamily="2" charset="0"/>
                          <a:cs typeface="SutonnyOMJ" panose="01010600010101010101" pitchFamily="2" charset="0"/>
                        </a:rPr>
                        <a:t>টি</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tc>
              </a:tr>
              <a:tr h="426543">
                <a:tc>
                  <a:txBody>
                    <a:bodyPr/>
                    <a:lstStyle/>
                    <a:p>
                      <a:r>
                        <a:rPr lang="en-US" sz="2400" dirty="0" err="1" smtClean="0">
                          <a:latin typeface="SutonnyOMJ" panose="01010600010101010101" pitchFamily="2" charset="0"/>
                          <a:cs typeface="SutonnyOMJ" panose="01010600010101010101" pitchFamily="2" charset="0"/>
                        </a:rPr>
                        <a:t>যন্ত্রপাতি</a:t>
                      </a:r>
                      <a:r>
                        <a:rPr lang="en-US" sz="2400" dirty="0" smtClean="0">
                          <a:latin typeface="SutonnyOMJ" panose="01010600010101010101" pitchFamily="2" charset="0"/>
                          <a:cs typeface="SutonnyOMJ" panose="01010600010101010101" pitchFamily="2" charset="0"/>
                        </a:rPr>
                        <a:t> ও </a:t>
                      </a:r>
                      <a:r>
                        <a:rPr lang="en-US" sz="2400" dirty="0" err="1" smtClean="0">
                          <a:latin typeface="SutonnyOMJ" panose="01010600010101010101" pitchFamily="2" charset="0"/>
                          <a:cs typeface="SutonnyOMJ" panose="01010600010101010101" pitchFamily="2" charset="0"/>
                        </a:rPr>
                        <a:t>অন্যান্য</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ব্যয়</a:t>
                      </a:r>
                      <a:endParaRPr lang="en-US" sz="2400" dirty="0">
                        <a:latin typeface="SutonnyOMJ" panose="01010600010101010101" pitchFamily="2" charset="0"/>
                        <a:cs typeface="SutonnyOMJ" panose="01010600010101010101" pitchFamily="2" charset="0"/>
                      </a:endParaRPr>
                    </a:p>
                  </a:txBody>
                  <a:tcPr/>
                </a:tc>
                <a:tc>
                  <a:txBody>
                    <a:bodyPr/>
                    <a:lstStyle/>
                    <a:p>
                      <a:r>
                        <a:rPr lang="en-US" sz="2400" dirty="0" smtClean="0">
                          <a:latin typeface="SutonnyOMJ" panose="01010600010101010101" pitchFamily="2" charset="0"/>
                          <a:cs typeface="SutonnyOMJ" panose="01010600010101010101" pitchFamily="2" charset="0"/>
                        </a:rPr>
                        <a:t>২ </a:t>
                      </a:r>
                      <a:r>
                        <a:rPr lang="en-US" sz="2400" dirty="0" err="1" smtClean="0">
                          <a:latin typeface="SutonnyOMJ" panose="01010600010101010101" pitchFamily="2" charset="0"/>
                          <a:cs typeface="SutonnyOMJ" panose="01010600010101010101" pitchFamily="2" charset="0"/>
                        </a:rPr>
                        <a:t>কোটি</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tc>
                <a:tc>
                  <a:txBody>
                    <a:bodyPr/>
                    <a:lstStyle/>
                    <a:p>
                      <a:r>
                        <a:rPr lang="en-US" sz="2400" dirty="0" smtClean="0">
                          <a:latin typeface="SutonnyOMJ" panose="01010600010101010101" pitchFamily="2" charset="0"/>
                          <a:cs typeface="SutonnyOMJ" panose="01010600010101010101" pitchFamily="2" charset="0"/>
                        </a:rPr>
                        <a:t>২ </a:t>
                      </a:r>
                      <a:r>
                        <a:rPr lang="en-US" sz="2400" dirty="0" err="1" smtClean="0">
                          <a:latin typeface="SutonnyOMJ" panose="01010600010101010101" pitchFamily="2" charset="0"/>
                          <a:cs typeface="SutonnyOMJ" panose="01010600010101010101" pitchFamily="2" charset="0"/>
                        </a:rPr>
                        <a:t>কোটি</a:t>
                      </a:r>
                      <a:r>
                        <a:rPr lang="en-US" sz="2400" baseline="0" dirty="0" smtClean="0">
                          <a:latin typeface="SutonnyOMJ" panose="01010600010101010101" pitchFamily="2" charset="0"/>
                          <a:cs typeface="SutonnyOMJ" panose="01010600010101010101" pitchFamily="2" charset="0"/>
                        </a:rPr>
                        <a:t> </a:t>
                      </a:r>
                      <a:r>
                        <a:rPr lang="en-US" sz="2400" baseline="0" dirty="0" err="1" smtClean="0">
                          <a:latin typeface="SutonnyOMJ" panose="01010600010101010101" pitchFamily="2" charset="0"/>
                          <a:cs typeface="SutonnyOMJ" panose="01010600010101010101" pitchFamily="2" charset="0"/>
                        </a:rPr>
                        <a:t>টাকা</a:t>
                      </a:r>
                      <a:endParaRPr lang="en-US" sz="2400" dirty="0">
                        <a:latin typeface="SutonnyOMJ" panose="01010600010101010101" pitchFamily="2" charset="0"/>
                        <a:cs typeface="SutonnyOMJ" panose="01010600010101010101" pitchFamily="2" charset="0"/>
                      </a:endParaRPr>
                    </a:p>
                  </a:txBody>
                  <a:tcPr/>
                </a:tc>
              </a:tr>
            </a:tbl>
          </a:graphicData>
        </a:graphic>
      </p:graphicFrame>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343305972"/>
      </p:ext>
    </p:extLst>
  </p:cSld>
  <p:clrMapOvr>
    <a:masterClrMapping/>
  </p:clrMapOvr>
  <mc:AlternateContent xmlns:mc="http://schemas.openxmlformats.org/markup-compatibility/2006">
    <mc:Choice xmlns:p14="http://schemas.microsoft.com/office/powerpoint/2010/main" Requires="p14">
      <p:transition spd="slow" p14:dur="1500" advTm="43404">
        <p14:window dir="vert"/>
      </p:transition>
    </mc:Choice>
    <mc:Fallback>
      <p:transition spd="slow" advTm="434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nodeType="clickEffect">
                                  <p:stCondLst>
                                    <p:cond delay="0"/>
                                  </p:stCondLst>
                                  <p:iterate type="lt">
                                    <p:tmPct val="10000"/>
                                  </p:iterate>
                                  <p:childTnLst>
                                    <p:set>
                                      <p:cBhvr>
                                        <p:cTn id="28" dur="1" fill="hold">
                                          <p:stCondLst>
                                            <p:cond delay="0"/>
                                          </p:stCondLst>
                                        </p:cTn>
                                        <p:tgtEl>
                                          <p:spTgt spid="3">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3">
                                            <p:txEl>
                                              <p:pRg st="0" end="0"/>
                                            </p:txEl>
                                          </p:spTgt>
                                        </p:tgtEl>
                                        <p:attrNameLst>
                                          <p:attrName>ppt_w</p:attrName>
                                        </p:attrNameLst>
                                      </p:cBhvr>
                                    </p:anim>
                                    <p:anim by="(#ppt_w*0.50)" calcmode="lin" valueType="num">
                                      <p:cBhvr>
                                        <p:cTn id="30" dur="500" decel="50000" autoRev="1" fill="hold">
                                          <p:stCondLst>
                                            <p:cond delay="0"/>
                                          </p:stCondLst>
                                        </p:cTn>
                                        <p:tgtEl>
                                          <p:spTgt spid="3">
                                            <p:txEl>
                                              <p:pRg st="0" end="0"/>
                                            </p:txEl>
                                          </p:spTgt>
                                        </p:tgtEl>
                                        <p:attrNameLst>
                                          <p:attrName>ppt_x</p:attrName>
                                        </p:attrNameLst>
                                      </p:cBhvr>
                                    </p:anim>
                                    <p:anim from="(-#ppt_h/2)" to="(#ppt_y)" calcmode="lin" valueType="num">
                                      <p:cBhvr>
                                        <p:cTn id="31" dur="1000" fill="hold">
                                          <p:stCondLst>
                                            <p:cond delay="0"/>
                                          </p:stCondLst>
                                        </p:cTn>
                                        <p:tgtEl>
                                          <p:spTgt spid="3">
                                            <p:txEl>
                                              <p:pRg st="0" end="0"/>
                                            </p:txEl>
                                          </p:spTgt>
                                        </p:tgtEl>
                                        <p:attrNameLst>
                                          <p:attrName>ppt_y</p:attrName>
                                        </p:attrNameLst>
                                      </p:cBhvr>
                                    </p:anim>
                                    <p:animRot by="21600000">
                                      <p:cBhvr>
                                        <p:cTn id="32" dur="1000" fill="hold">
                                          <p:stCondLst>
                                            <p:cond delay="0"/>
                                          </p:stCondLst>
                                        </p:cTn>
                                        <p:tgtEl>
                                          <p:spTgt spid="3">
                                            <p:txEl>
                                              <p:pRg st="0" end="0"/>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nodeType="clickEffect">
                                  <p:stCondLst>
                                    <p:cond delay="0"/>
                                  </p:stCondLst>
                                  <p:iterate type="lt">
                                    <p:tmPct val="10000"/>
                                  </p:iterate>
                                  <p:childTnLst>
                                    <p:set>
                                      <p:cBhvr>
                                        <p:cTn id="36" dur="1" fill="hold">
                                          <p:stCondLst>
                                            <p:cond delay="0"/>
                                          </p:stCondLst>
                                        </p:cTn>
                                        <p:tgtEl>
                                          <p:spTgt spid="3">
                                            <p:txEl>
                                              <p:pRg st="6" end="6"/>
                                            </p:txEl>
                                          </p:spTgt>
                                        </p:tgtEl>
                                        <p:attrNameLst>
                                          <p:attrName>style.visibility</p:attrName>
                                        </p:attrNameLst>
                                      </p:cBhvr>
                                      <p:to>
                                        <p:strVal val="visible"/>
                                      </p:to>
                                    </p:set>
                                    <p:anim by="(-#ppt_w*2)" calcmode="lin" valueType="num">
                                      <p:cBhvr rctx="PPT">
                                        <p:cTn id="37" dur="500" autoRev="1" fill="hold">
                                          <p:stCondLst>
                                            <p:cond delay="0"/>
                                          </p:stCondLst>
                                        </p:cTn>
                                        <p:tgtEl>
                                          <p:spTgt spid="3">
                                            <p:txEl>
                                              <p:pRg st="6" end="6"/>
                                            </p:txEl>
                                          </p:spTgt>
                                        </p:tgtEl>
                                        <p:attrNameLst>
                                          <p:attrName>ppt_w</p:attrName>
                                        </p:attrNameLst>
                                      </p:cBhvr>
                                    </p:anim>
                                    <p:anim by="(#ppt_w*0.50)" calcmode="lin" valueType="num">
                                      <p:cBhvr>
                                        <p:cTn id="38" dur="500" decel="50000" autoRev="1" fill="hold">
                                          <p:stCondLst>
                                            <p:cond delay="0"/>
                                          </p:stCondLst>
                                        </p:cTn>
                                        <p:tgtEl>
                                          <p:spTgt spid="3">
                                            <p:txEl>
                                              <p:pRg st="6" end="6"/>
                                            </p:txEl>
                                          </p:spTgt>
                                        </p:tgtEl>
                                        <p:attrNameLst>
                                          <p:attrName>ppt_x</p:attrName>
                                        </p:attrNameLst>
                                      </p:cBhvr>
                                    </p:anim>
                                    <p:anim from="(-#ppt_h/2)" to="(#ppt_y)" calcmode="lin" valueType="num">
                                      <p:cBhvr>
                                        <p:cTn id="39" dur="1000" fill="hold">
                                          <p:stCondLst>
                                            <p:cond delay="0"/>
                                          </p:stCondLst>
                                        </p:cTn>
                                        <p:tgtEl>
                                          <p:spTgt spid="3">
                                            <p:txEl>
                                              <p:pRg st="6" end="6"/>
                                            </p:txEl>
                                          </p:spTgt>
                                        </p:tgtEl>
                                        <p:attrNameLst>
                                          <p:attrName>ppt_y</p:attrName>
                                        </p:attrNameLst>
                                      </p:cBhvr>
                                    </p:anim>
                                    <p:animRot by="21600000">
                                      <p:cBhvr>
                                        <p:cTn id="40" dur="1000" fill="hold">
                                          <p:stCondLst>
                                            <p:cond delay="0"/>
                                          </p:stCondLst>
                                        </p:cTn>
                                        <p:tgtEl>
                                          <p:spTgt spid="3">
                                            <p:txEl>
                                              <p:pRg st="6" end="6"/>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nodeType="clickEffect">
                                  <p:stCondLst>
                                    <p:cond delay="0"/>
                                  </p:stCondLst>
                                  <p:iterate type="lt">
                                    <p:tmPct val="10000"/>
                                  </p:iterate>
                                  <p:childTnLst>
                                    <p:set>
                                      <p:cBhvr>
                                        <p:cTn id="44" dur="1" fill="hold">
                                          <p:stCondLst>
                                            <p:cond delay="0"/>
                                          </p:stCondLst>
                                        </p:cTn>
                                        <p:tgtEl>
                                          <p:spTgt spid="3">
                                            <p:txEl>
                                              <p:pRg st="7" end="7"/>
                                            </p:txEl>
                                          </p:spTgt>
                                        </p:tgtEl>
                                        <p:attrNameLst>
                                          <p:attrName>style.visibility</p:attrName>
                                        </p:attrNameLst>
                                      </p:cBhvr>
                                      <p:to>
                                        <p:strVal val="visible"/>
                                      </p:to>
                                    </p:set>
                                    <p:anim by="(-#ppt_w*2)" calcmode="lin" valueType="num">
                                      <p:cBhvr rctx="PPT">
                                        <p:cTn id="45" dur="500" autoRev="1" fill="hold">
                                          <p:stCondLst>
                                            <p:cond delay="0"/>
                                          </p:stCondLst>
                                        </p:cTn>
                                        <p:tgtEl>
                                          <p:spTgt spid="3">
                                            <p:txEl>
                                              <p:pRg st="7" end="7"/>
                                            </p:txEl>
                                          </p:spTgt>
                                        </p:tgtEl>
                                        <p:attrNameLst>
                                          <p:attrName>ppt_w</p:attrName>
                                        </p:attrNameLst>
                                      </p:cBhvr>
                                    </p:anim>
                                    <p:anim by="(#ppt_w*0.50)" calcmode="lin" valueType="num">
                                      <p:cBhvr>
                                        <p:cTn id="46" dur="500" decel="50000" autoRev="1" fill="hold">
                                          <p:stCondLst>
                                            <p:cond delay="0"/>
                                          </p:stCondLst>
                                        </p:cTn>
                                        <p:tgtEl>
                                          <p:spTgt spid="3">
                                            <p:txEl>
                                              <p:pRg st="7" end="7"/>
                                            </p:txEl>
                                          </p:spTgt>
                                        </p:tgtEl>
                                        <p:attrNameLst>
                                          <p:attrName>ppt_x</p:attrName>
                                        </p:attrNameLst>
                                      </p:cBhvr>
                                    </p:anim>
                                    <p:anim from="(-#ppt_h/2)" to="(#ppt_y)" calcmode="lin" valueType="num">
                                      <p:cBhvr>
                                        <p:cTn id="47" dur="1000" fill="hold">
                                          <p:stCondLst>
                                            <p:cond delay="0"/>
                                          </p:stCondLst>
                                        </p:cTn>
                                        <p:tgtEl>
                                          <p:spTgt spid="3">
                                            <p:txEl>
                                              <p:pRg st="7" end="7"/>
                                            </p:txEl>
                                          </p:spTgt>
                                        </p:tgtEl>
                                        <p:attrNameLst>
                                          <p:attrName>ppt_y</p:attrName>
                                        </p:attrNameLst>
                                      </p:cBhvr>
                                    </p:anim>
                                    <p:animRot by="21600000">
                                      <p:cBhvr>
                                        <p:cTn id="48" dur="1000" fill="hold">
                                          <p:stCondLst>
                                            <p:cond delay="0"/>
                                          </p:stCondLst>
                                        </p:cTn>
                                        <p:tgtEl>
                                          <p:spTgt spid="3">
                                            <p:txEl>
                                              <p:pRg st="7" end="7"/>
                                            </p:txEl>
                                          </p:spTgt>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nodeType="clickEffect">
                                  <p:stCondLst>
                                    <p:cond delay="0"/>
                                  </p:stCondLst>
                                  <p:iterate type="lt">
                                    <p:tmPct val="10000"/>
                                  </p:iterate>
                                  <p:childTnLst>
                                    <p:set>
                                      <p:cBhvr>
                                        <p:cTn id="52" dur="1" fill="hold">
                                          <p:stCondLst>
                                            <p:cond delay="0"/>
                                          </p:stCondLst>
                                        </p:cTn>
                                        <p:tgtEl>
                                          <p:spTgt spid="3">
                                            <p:txEl>
                                              <p:pRg st="8" end="8"/>
                                            </p:txEl>
                                          </p:spTgt>
                                        </p:tgtEl>
                                        <p:attrNameLst>
                                          <p:attrName>style.visibility</p:attrName>
                                        </p:attrNameLst>
                                      </p:cBhvr>
                                      <p:to>
                                        <p:strVal val="visible"/>
                                      </p:to>
                                    </p:set>
                                    <p:anim by="(-#ppt_w*2)" calcmode="lin" valueType="num">
                                      <p:cBhvr rctx="PPT">
                                        <p:cTn id="53" dur="500" autoRev="1" fill="hold">
                                          <p:stCondLst>
                                            <p:cond delay="0"/>
                                          </p:stCondLst>
                                        </p:cTn>
                                        <p:tgtEl>
                                          <p:spTgt spid="3">
                                            <p:txEl>
                                              <p:pRg st="8" end="8"/>
                                            </p:txEl>
                                          </p:spTgt>
                                        </p:tgtEl>
                                        <p:attrNameLst>
                                          <p:attrName>ppt_w</p:attrName>
                                        </p:attrNameLst>
                                      </p:cBhvr>
                                    </p:anim>
                                    <p:anim by="(#ppt_w*0.50)" calcmode="lin" valueType="num">
                                      <p:cBhvr>
                                        <p:cTn id="54" dur="500" decel="50000" autoRev="1" fill="hold">
                                          <p:stCondLst>
                                            <p:cond delay="0"/>
                                          </p:stCondLst>
                                        </p:cTn>
                                        <p:tgtEl>
                                          <p:spTgt spid="3">
                                            <p:txEl>
                                              <p:pRg st="8" end="8"/>
                                            </p:txEl>
                                          </p:spTgt>
                                        </p:tgtEl>
                                        <p:attrNameLst>
                                          <p:attrName>ppt_x</p:attrName>
                                        </p:attrNameLst>
                                      </p:cBhvr>
                                    </p:anim>
                                    <p:anim from="(-#ppt_h/2)" to="(#ppt_y)" calcmode="lin" valueType="num">
                                      <p:cBhvr>
                                        <p:cTn id="55" dur="1000" fill="hold">
                                          <p:stCondLst>
                                            <p:cond delay="0"/>
                                          </p:stCondLst>
                                        </p:cTn>
                                        <p:tgtEl>
                                          <p:spTgt spid="3">
                                            <p:txEl>
                                              <p:pRg st="8" end="8"/>
                                            </p:txEl>
                                          </p:spTgt>
                                        </p:tgtEl>
                                        <p:attrNameLst>
                                          <p:attrName>ppt_y</p:attrName>
                                        </p:attrNameLst>
                                      </p:cBhvr>
                                    </p:anim>
                                    <p:animRot by="21600000">
                                      <p:cBhvr>
                                        <p:cTn id="56" dur="1000" fill="hold">
                                          <p:stCondLst>
                                            <p:cond delay="0"/>
                                          </p:stCondLst>
                                        </p:cTn>
                                        <p:tgtEl>
                                          <p:spTgt spid="3">
                                            <p:txEl>
                                              <p:pRg st="8" end="8"/>
                                            </p:txEl>
                                          </p:spTgt>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1000" fill="hold"/>
                                        <p:tgtEl>
                                          <p:spTgt spid="4"/>
                                        </p:tgtEl>
                                        <p:attrNameLst>
                                          <p:attrName>ppt_w</p:attrName>
                                        </p:attrNameLst>
                                      </p:cBhvr>
                                      <p:tavLst>
                                        <p:tav tm="0">
                                          <p:val>
                                            <p:fltVal val="0"/>
                                          </p:val>
                                        </p:tav>
                                        <p:tav tm="100000">
                                          <p:val>
                                            <p:strVal val="#ppt_w"/>
                                          </p:val>
                                        </p:tav>
                                      </p:tavLst>
                                    </p:anim>
                                    <p:anim calcmode="lin" valueType="num">
                                      <p:cBhvr>
                                        <p:cTn id="62" dur="1000" fill="hold"/>
                                        <p:tgtEl>
                                          <p:spTgt spid="4"/>
                                        </p:tgtEl>
                                        <p:attrNameLst>
                                          <p:attrName>ppt_h</p:attrName>
                                        </p:attrNameLst>
                                      </p:cBhvr>
                                      <p:tavLst>
                                        <p:tav tm="0">
                                          <p:val>
                                            <p:fltVal val="0"/>
                                          </p:val>
                                        </p:tav>
                                        <p:tav tm="100000">
                                          <p:val>
                                            <p:strVal val="#ppt_h"/>
                                          </p:val>
                                        </p:tav>
                                      </p:tavLst>
                                    </p:anim>
                                    <p:anim calcmode="lin" valueType="num">
                                      <p:cBhvr>
                                        <p:cTn id="63" dur="1000" fill="hold"/>
                                        <p:tgtEl>
                                          <p:spTgt spid="4"/>
                                        </p:tgtEl>
                                        <p:attrNameLst>
                                          <p:attrName>style.rotation</p:attrName>
                                        </p:attrNameLst>
                                      </p:cBhvr>
                                      <p:tavLst>
                                        <p:tav tm="0">
                                          <p:val>
                                            <p:fltVal val="90"/>
                                          </p:val>
                                        </p:tav>
                                        <p:tav tm="100000">
                                          <p:val>
                                            <p:fltVal val="0"/>
                                          </p:val>
                                        </p:tav>
                                      </p:tavLst>
                                    </p:anim>
                                    <p:animEffect transition="in" filter="fade">
                                      <p:cBhvr>
                                        <p:cTn id="6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5" fill="hold" display="0">
                  <p:stCondLst>
                    <p:cond delay="indefinite"/>
                  </p:stCondLst>
                  <p:endCondLst>
                    <p:cond evt="onStopAudio" delay="0">
                      <p:tgtEl>
                        <p:sldTgt/>
                      </p:tgtEl>
                    </p:cond>
                  </p:endCondLst>
                </p:cTn>
                <p:tgtEl>
                  <p:spTgt spid="5"/>
                </p:tgtEl>
              </p:cMediaNode>
            </p:audio>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0"/>
                <a:ext cx="12191999" cy="6721905"/>
              </a:xfrm>
              <a:prstGeom prst="rect">
                <a:avLst/>
              </a:prstGeom>
              <a:solidFill>
                <a:schemeClr val="accent6">
                  <a:lumMod val="40000"/>
                  <a:lumOff val="60000"/>
                </a:schemeClr>
              </a:solidFill>
            </p:spPr>
            <p:txBody>
              <a:bodyPr wrap="square" numCol="2">
                <a:spAutoFit/>
              </a:bodyPr>
              <a:lstStyle/>
              <a:p>
                <a:r>
                  <a:rPr lang="en-US" sz="2200" dirty="0" smtClean="0">
                    <a:solidFill>
                      <a:schemeClr val="tx1"/>
                    </a:solidFill>
                    <a:latin typeface="SutonnyOMJ" panose="01010600010101010101" pitchFamily="2" charset="0"/>
                    <a:cs typeface="SutonnyOMJ" panose="01010600010101010101" pitchFamily="2" charset="0"/>
                  </a:rPr>
                  <a:t>সানমুন </a:t>
                </a:r>
                <a:r>
                  <a:rPr lang="en-US" sz="2200" dirty="0" err="1" smtClean="0">
                    <a:solidFill>
                      <a:schemeClr val="tx1"/>
                    </a:solidFill>
                    <a:latin typeface="SutonnyOMJ" panose="01010600010101010101" pitchFamily="2" charset="0"/>
                    <a:cs typeface="SutonnyOMJ" panose="01010600010101010101" pitchFamily="2" charset="0"/>
                  </a:rPr>
                  <a:t>এর</a:t>
                </a:r>
                <a:r>
                  <a:rPr lang="en-US" sz="2200" dirty="0" smtClean="0">
                    <a:solidFill>
                      <a:schemeClr val="tx1"/>
                    </a:solidFill>
                    <a:latin typeface="SutonnyOMJ" panose="01010600010101010101" pitchFamily="2" charset="0"/>
                    <a:cs typeface="SutonnyOMJ" panose="01010600010101010101" pitchFamily="2" charset="0"/>
                  </a:rPr>
                  <a:t> </a:t>
                </a:r>
                <a:r>
                  <a:rPr lang="en-US" sz="2200" dirty="0" err="1" smtClean="0">
                    <a:solidFill>
                      <a:schemeClr val="tx1"/>
                    </a:solidFill>
                    <a:latin typeface="SutonnyOMJ" panose="01010600010101010101" pitchFamily="2" charset="0"/>
                    <a:cs typeface="SutonnyOMJ" panose="01010600010101010101" pitchFamily="2" charset="0"/>
                  </a:rPr>
                  <a:t>মোট</a:t>
                </a:r>
                <a:r>
                  <a:rPr lang="en-US" sz="2200" dirty="0" smtClean="0">
                    <a:solidFill>
                      <a:schemeClr val="tx1"/>
                    </a:solidFill>
                    <a:latin typeface="SutonnyOMJ" panose="01010600010101010101" pitchFamily="2" charset="0"/>
                    <a:cs typeface="SutonnyOMJ" panose="01010600010101010101" pitchFamily="2" charset="0"/>
                  </a:rPr>
                  <a:t> </a:t>
                </a:r>
                <a:r>
                  <a:rPr lang="en-US" sz="2200" dirty="0" err="1">
                    <a:solidFill>
                      <a:schemeClr val="tx1"/>
                    </a:solidFill>
                    <a:latin typeface="SutonnyOMJ" panose="01010600010101010101" pitchFamily="2" charset="0"/>
                    <a:cs typeface="SutonnyOMJ" panose="01010600010101010101" pitchFamily="2" charset="0"/>
                  </a:rPr>
                  <a:t>উৎপাদনশীলতা</a:t>
                </a:r>
                <a:r>
                  <a:rPr lang="en-US" sz="2200" dirty="0">
                    <a:solidFill>
                      <a:schemeClr val="tx1"/>
                    </a:solidFill>
                    <a:latin typeface="SutonnyOMJ" panose="01010600010101010101" pitchFamily="2" charset="0"/>
                    <a:cs typeface="SutonnyOMJ" panose="01010600010101010101" pitchFamily="2" charset="0"/>
                  </a:rPr>
                  <a:t> =</a:t>
                </a:r>
                <a:r>
                  <a:rPr lang="en-US" sz="2200" dirty="0" smtClean="0">
                    <a:solidFill>
                      <a:schemeClr val="tx1"/>
                    </a:solidFill>
                    <a:latin typeface="SutonnyOMJ" panose="01010600010101010101" pitchFamily="2" charset="0"/>
                    <a:cs typeface="SutonnyOMJ" panose="01010600010101010101" pitchFamily="2" charset="0"/>
                  </a:rPr>
                  <a:t> </a:t>
                </a:r>
                <a14:m>
                  <m:oMath xmlns:m="http://schemas.openxmlformats.org/officeDocument/2006/math">
                    <m:f>
                      <m:fPr>
                        <m:ctrlPr>
                          <a:rPr lang="en-US" sz="2200" i="1">
                            <a:solidFill>
                              <a:schemeClr val="tx1"/>
                            </a:solidFill>
                            <a:latin typeface="Cambria Math" panose="02040503050406030204" pitchFamily="18" charset="0"/>
                            <a:cs typeface="SutonnyOMJ" panose="01010600010101010101" pitchFamily="2" charset="0"/>
                          </a:rPr>
                        </m:ctrlPr>
                      </m:fPr>
                      <m:num>
                        <m:r>
                          <a:rPr lang="en-US" sz="2200" b="0" i="1" smtClean="0">
                            <a:solidFill>
                              <a:schemeClr val="tx1"/>
                            </a:solidFill>
                            <a:latin typeface="Cambria Math" panose="02040503050406030204" pitchFamily="18" charset="0"/>
                            <a:cs typeface="SutonnyOMJ" panose="01010600010101010101" pitchFamily="2" charset="0"/>
                          </a:rPr>
                          <m:t>১০</m:t>
                        </m:r>
                      </m:num>
                      <m:den>
                        <m:r>
                          <a:rPr lang="en-US" sz="2200" i="1">
                            <a:solidFill>
                              <a:schemeClr val="tx1"/>
                            </a:solidFill>
                            <a:latin typeface="Cambria Math" panose="02040503050406030204" pitchFamily="18" charset="0"/>
                            <a:cs typeface="SutonnyOMJ" panose="01010600010101010101" pitchFamily="2" charset="0"/>
                          </a:rPr>
                          <m:t> </m:t>
                        </m:r>
                        <m:r>
                          <a:rPr lang="en-US" sz="2200" b="0" i="1" smtClean="0">
                            <a:solidFill>
                              <a:schemeClr val="tx1"/>
                            </a:solidFill>
                            <a:latin typeface="Cambria Math" panose="02040503050406030204" pitchFamily="18" charset="0"/>
                            <a:cs typeface="SutonnyOMJ" panose="01010600010101010101" pitchFamily="2" charset="0"/>
                          </a:rPr>
                          <m:t>২</m:t>
                        </m:r>
                        <m:r>
                          <a:rPr lang="en-US" sz="2200" b="0" i="1" smtClean="0">
                            <a:solidFill>
                              <a:schemeClr val="tx1"/>
                            </a:solidFill>
                            <a:latin typeface="Cambria Math" panose="02040503050406030204" pitchFamily="18" charset="0"/>
                            <a:cs typeface="SutonnyOMJ" panose="01010600010101010101" pitchFamily="2" charset="0"/>
                          </a:rPr>
                          <m:t>.</m:t>
                        </m:r>
                        <m:r>
                          <a:rPr lang="en-US" sz="2200" b="0" i="1" smtClean="0">
                            <a:solidFill>
                              <a:schemeClr val="tx1"/>
                            </a:solidFill>
                            <a:latin typeface="Cambria Math" panose="02040503050406030204" pitchFamily="18" charset="0"/>
                            <a:cs typeface="SutonnyOMJ" panose="01010600010101010101" pitchFamily="2" charset="0"/>
                          </a:rPr>
                          <m:t>৫</m:t>
                        </m:r>
                        <m:r>
                          <a:rPr lang="en-US" sz="2200" b="0" i="1" smtClean="0">
                            <a:solidFill>
                              <a:schemeClr val="tx1"/>
                            </a:solidFill>
                            <a:latin typeface="Cambria Math" panose="02040503050406030204" pitchFamily="18" charset="0"/>
                            <a:cs typeface="SutonnyOMJ" panose="01010600010101010101" pitchFamily="2" charset="0"/>
                          </a:rPr>
                          <m:t>+</m:t>
                        </m:r>
                        <m:r>
                          <a:rPr lang="en-US" sz="2200" b="0" i="1" smtClean="0">
                            <a:solidFill>
                              <a:schemeClr val="tx1"/>
                            </a:solidFill>
                            <a:latin typeface="Cambria Math" panose="02040503050406030204" pitchFamily="18" charset="0"/>
                            <a:cs typeface="SutonnyOMJ" panose="01010600010101010101" pitchFamily="2" charset="0"/>
                          </a:rPr>
                          <m:t>৪</m:t>
                        </m:r>
                        <m:r>
                          <a:rPr lang="en-US" sz="2200" b="0" i="1" smtClean="0">
                            <a:solidFill>
                              <a:schemeClr val="tx1"/>
                            </a:solidFill>
                            <a:latin typeface="Cambria Math" panose="02040503050406030204" pitchFamily="18" charset="0"/>
                            <a:cs typeface="SutonnyOMJ" panose="01010600010101010101" pitchFamily="2" charset="0"/>
                          </a:rPr>
                          <m:t>+</m:t>
                        </m:r>
                        <m:r>
                          <a:rPr lang="en-US" sz="2200" b="0" i="1" smtClean="0">
                            <a:solidFill>
                              <a:schemeClr val="tx1"/>
                            </a:solidFill>
                            <a:latin typeface="Cambria Math" panose="02040503050406030204" pitchFamily="18" charset="0"/>
                            <a:cs typeface="SutonnyOMJ" panose="01010600010101010101" pitchFamily="2" charset="0"/>
                          </a:rPr>
                          <m:t>২</m:t>
                        </m:r>
                      </m:den>
                    </m:f>
                    <m:r>
                      <a:rPr lang="en-US" sz="2200" b="0" i="1" smtClean="0">
                        <a:solidFill>
                          <a:schemeClr val="tx1"/>
                        </a:solidFill>
                        <a:latin typeface="Cambria Math" panose="02040503050406030204" pitchFamily="18" charset="0"/>
                        <a:cs typeface="SutonnyOMJ" panose="01010600010101010101" pitchFamily="2" charset="0"/>
                      </a:rPr>
                      <m:t>=</m:t>
                    </m:r>
                  </m:oMath>
                </a14:m>
                <a:r>
                  <a:rPr lang="en-US" sz="2200" dirty="0">
                    <a:latin typeface="SutonnyOMJ" panose="01010600010101010101" pitchFamily="2" charset="0"/>
                    <a:cs typeface="SutonnyOMJ" panose="01010600010101010101" pitchFamily="2" charset="0"/>
                  </a:rPr>
                  <a:t> </a:t>
                </a:r>
                <a14:m>
                  <m:oMath xmlns:m="http://schemas.openxmlformats.org/officeDocument/2006/math">
                    <m:f>
                      <m:fPr>
                        <m:ctrlPr>
                          <a:rPr lang="en-US" sz="2200" i="1">
                            <a:latin typeface="Cambria Math" panose="02040503050406030204" pitchFamily="18" charset="0"/>
                            <a:cs typeface="SutonnyOMJ" panose="01010600010101010101" pitchFamily="2" charset="0"/>
                          </a:rPr>
                        </m:ctrlPr>
                      </m:fPr>
                      <m:num>
                        <m:r>
                          <a:rPr lang="en-US" sz="2200" i="1">
                            <a:latin typeface="Cambria Math" panose="02040503050406030204" pitchFamily="18" charset="0"/>
                            <a:cs typeface="SutonnyOMJ" panose="01010600010101010101" pitchFamily="2" charset="0"/>
                          </a:rPr>
                          <m:t>১০</m:t>
                        </m:r>
                      </m:num>
                      <m:den>
                        <m:r>
                          <a:rPr lang="en-US" sz="2200" i="1">
                            <a:latin typeface="Cambria Math" panose="02040503050406030204" pitchFamily="18" charset="0"/>
                            <a:cs typeface="SutonnyOMJ" panose="01010600010101010101" pitchFamily="2" charset="0"/>
                          </a:rPr>
                          <m:t> </m:t>
                        </m:r>
                        <m:r>
                          <a:rPr lang="en-US" sz="2200" b="0" i="1" smtClean="0">
                            <a:latin typeface="Cambria Math" panose="02040503050406030204" pitchFamily="18" charset="0"/>
                            <a:cs typeface="SutonnyOMJ" panose="01010600010101010101" pitchFamily="2" charset="0"/>
                          </a:rPr>
                          <m:t>৮</m:t>
                        </m:r>
                        <m:r>
                          <a:rPr lang="en-US" sz="2200" b="0" i="1" smtClean="0">
                            <a:latin typeface="Cambria Math" panose="02040503050406030204" pitchFamily="18" charset="0"/>
                            <a:cs typeface="SutonnyOMJ" panose="01010600010101010101" pitchFamily="2" charset="0"/>
                          </a:rPr>
                          <m:t>.</m:t>
                        </m:r>
                        <m:r>
                          <a:rPr lang="en-US" sz="2200" b="0" i="1" smtClean="0">
                            <a:latin typeface="Cambria Math" panose="02040503050406030204" pitchFamily="18" charset="0"/>
                            <a:cs typeface="SutonnyOMJ" panose="01010600010101010101" pitchFamily="2" charset="0"/>
                          </a:rPr>
                          <m:t>৫</m:t>
                        </m:r>
                      </m:den>
                    </m:f>
                  </m:oMath>
                </a14:m>
                <a:r>
                  <a:rPr lang="en-US" sz="2200" dirty="0" smtClean="0">
                    <a:latin typeface="SutonnyOMJ" panose="01010600010101010101" pitchFamily="2" charset="0"/>
                    <a:cs typeface="SutonnyOMJ" panose="01010600010101010101" pitchFamily="2" charset="0"/>
                  </a:rPr>
                  <a:t>=১.১৮  </a:t>
                </a:r>
                <a:r>
                  <a:rPr lang="en-US" sz="2200" dirty="0" err="1" smtClean="0">
                    <a:latin typeface="SutonnyOMJ" panose="01010600010101010101" pitchFamily="2" charset="0"/>
                    <a:cs typeface="SutonnyOMJ" panose="01010600010101010101" pitchFamily="2" charset="0"/>
                  </a:rPr>
                  <a:t>প্রায়</a:t>
                </a:r>
                <a:endParaRPr lang="en-US" sz="2200" dirty="0" smtClean="0">
                  <a:latin typeface="SutonnyOMJ" panose="01010600010101010101" pitchFamily="2" charset="0"/>
                  <a:cs typeface="SutonnyOMJ" panose="01010600010101010101" pitchFamily="2" charset="0"/>
                </a:endParaRPr>
              </a:p>
              <a:p>
                <a:r>
                  <a:rPr lang="en-US" sz="2200" dirty="0" err="1" smtClean="0">
                    <a:latin typeface="SutonnyOMJ" panose="01010600010101010101" pitchFamily="2" charset="0"/>
                    <a:cs typeface="SutonnyOMJ" panose="01010600010101010101" pitchFamily="2" charset="0"/>
                  </a:rPr>
                  <a:t>অর্থা</a:t>
                </a:r>
                <a:r>
                  <a:rPr lang="en-US" sz="2200" dirty="0" smtClean="0">
                    <a:latin typeface="SutonnyOMJ" panose="01010600010101010101" pitchFamily="2" charset="0"/>
                    <a:cs typeface="SutonnyOMJ" panose="01010600010101010101" pitchFamily="2" charset="0"/>
                  </a:rPr>
                  <a:t>ৎ, </a:t>
                </a:r>
                <a:r>
                  <a:rPr lang="en-US" sz="2200" dirty="0" err="1" smtClean="0">
                    <a:latin typeface="SutonnyOMJ" panose="01010600010101010101" pitchFamily="2" charset="0"/>
                    <a:cs typeface="SutonnyOMJ" panose="01010600010101010101" pitchFamily="2" charset="0"/>
                  </a:rPr>
                  <a:t>সানমুনের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মোট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উৎপাদনশীলতা</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একক</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প্রতি</a:t>
                </a:r>
                <a:r>
                  <a:rPr lang="en-US" sz="2200" dirty="0" smtClean="0">
                    <a:latin typeface="SutonnyOMJ" panose="01010600010101010101" pitchFamily="2" charset="0"/>
                    <a:cs typeface="SutonnyOMJ" panose="01010600010101010101" pitchFamily="2" charset="0"/>
                  </a:rPr>
                  <a:t> ১.১৮  </a:t>
                </a:r>
                <a:r>
                  <a:rPr lang="en-US" sz="2200" dirty="0" err="1" smtClean="0">
                    <a:latin typeface="SutonnyOMJ" panose="01010600010101010101" pitchFamily="2" charset="0"/>
                    <a:cs typeface="SutonnyOMJ" panose="01010600010101010101" pitchFamily="2" charset="0"/>
                  </a:rPr>
                  <a:t>প্রায়</a:t>
                </a:r>
                <a:r>
                  <a:rPr lang="en-US" sz="2200" dirty="0" smtClean="0">
                    <a:latin typeface="SutonnyOMJ" panose="01010600010101010101" pitchFamily="2" charset="0"/>
                    <a:cs typeface="SutonnyOMJ" panose="01010600010101010101" pitchFamily="2" charset="0"/>
                  </a:rPr>
                  <a:t>।</a:t>
                </a:r>
                <a:endParaRPr lang="en-US" sz="2200" dirty="0" smtClean="0">
                  <a:solidFill>
                    <a:schemeClr val="accent2"/>
                  </a:solidFill>
                  <a:latin typeface="SutonnyOMJ" panose="01010600010101010101" pitchFamily="2" charset="0"/>
                  <a:cs typeface="SutonnyOMJ" panose="01010600010101010101" pitchFamily="2" charset="0"/>
                </a:endParaRPr>
              </a:p>
              <a:p>
                <a:endParaRPr lang="en-US" sz="2200" dirty="0" smtClean="0">
                  <a:solidFill>
                    <a:schemeClr val="accent2"/>
                  </a:solidFill>
                  <a:latin typeface="SutonnyOMJ" panose="01010600010101010101" pitchFamily="2" charset="0"/>
                  <a:cs typeface="SutonnyOMJ" panose="01010600010101010101" pitchFamily="2" charset="0"/>
                </a:endParaRPr>
              </a:p>
              <a:p>
                <a:r>
                  <a:rPr lang="en-US" sz="2200" dirty="0" smtClean="0">
                    <a:solidFill>
                      <a:schemeClr val="accent2"/>
                    </a:solidFill>
                    <a:latin typeface="SutonnyOMJ" panose="01010600010101010101" pitchFamily="2" charset="0"/>
                    <a:cs typeface="SutonnyOMJ" panose="01010600010101010101" pitchFamily="2" charset="0"/>
                  </a:rPr>
                  <a:t>খ. </a:t>
                </a:r>
                <a:r>
                  <a:rPr lang="en-US" sz="2200" dirty="0" err="1" smtClean="0">
                    <a:solidFill>
                      <a:schemeClr val="accent2"/>
                    </a:solidFill>
                    <a:latin typeface="SutonnyOMJ" panose="01010600010101010101" pitchFamily="2" charset="0"/>
                    <a:cs typeface="SutonnyOMJ" panose="01010600010101010101" pitchFamily="2" charset="0"/>
                  </a:rPr>
                  <a:t>শ্রমের</a:t>
                </a:r>
                <a:r>
                  <a:rPr lang="en-US" sz="2200" dirty="0" smtClean="0">
                    <a:solidFill>
                      <a:schemeClr val="accent2"/>
                    </a:solidFill>
                    <a:latin typeface="SutonnyOMJ" panose="01010600010101010101" pitchFamily="2" charset="0"/>
                    <a:cs typeface="SutonnyOMJ" panose="01010600010101010101" pitchFamily="2" charset="0"/>
                  </a:rPr>
                  <a:t> </a:t>
                </a:r>
                <a:r>
                  <a:rPr lang="en-US" sz="2200" dirty="0" err="1" smtClean="0">
                    <a:solidFill>
                      <a:schemeClr val="accent2"/>
                    </a:solidFill>
                    <a:latin typeface="SutonnyOMJ" panose="01010600010101010101" pitchFamily="2" charset="0"/>
                    <a:cs typeface="SutonnyOMJ" panose="01010600010101010101" pitchFamily="2" charset="0"/>
                  </a:rPr>
                  <a:t>উৎপাদনশীলতা</a:t>
                </a:r>
                <a:r>
                  <a:rPr lang="en-US" sz="2200" dirty="0" smtClean="0">
                    <a:solidFill>
                      <a:schemeClr val="accent2"/>
                    </a:solidFill>
                    <a:latin typeface="SutonnyOMJ" panose="01010600010101010101" pitchFamily="2" charset="0"/>
                    <a:cs typeface="SutonnyOMJ" panose="01010600010101010101" pitchFamily="2" charset="0"/>
                  </a:rPr>
                  <a:t> </a:t>
                </a:r>
                <a:r>
                  <a:rPr lang="en-US" sz="2200" dirty="0" err="1" smtClean="0">
                    <a:solidFill>
                      <a:schemeClr val="accent2"/>
                    </a:solidFill>
                    <a:latin typeface="SutonnyOMJ" panose="01010600010101010101" pitchFamily="2" charset="0"/>
                    <a:cs typeface="SutonnyOMJ" panose="01010600010101010101" pitchFamily="2" charset="0"/>
                  </a:rPr>
                  <a:t>নির্ণয়</a:t>
                </a:r>
                <a:r>
                  <a:rPr lang="en-US" sz="2200" dirty="0" smtClean="0">
                    <a:solidFill>
                      <a:schemeClr val="accent2"/>
                    </a:solidFill>
                    <a:latin typeface="SutonnyOMJ" panose="01010600010101010101" pitchFamily="2" charset="0"/>
                    <a:cs typeface="SutonnyOMJ" panose="01010600010101010101" pitchFamily="2" charset="0"/>
                  </a:rPr>
                  <a:t>:</a:t>
                </a:r>
              </a:p>
              <a:p>
                <a:r>
                  <a:rPr lang="en-US" sz="2200" dirty="0" err="1" smtClean="0">
                    <a:latin typeface="SutonnyOMJ" panose="01010600010101010101" pitchFamily="2" charset="0"/>
                    <a:cs typeface="SutonnyOMJ" panose="01010600010101010101" pitchFamily="2" charset="0"/>
                  </a:rPr>
                  <a:t>আমরা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জানি</a:t>
                </a:r>
                <a:r>
                  <a:rPr lang="en-US" sz="2200" dirty="0" smtClean="0">
                    <a:latin typeface="SutonnyOMJ" panose="01010600010101010101" pitchFamily="2" charset="0"/>
                    <a:cs typeface="SutonnyOMJ" panose="01010600010101010101" pitchFamily="2" charset="0"/>
                  </a:rPr>
                  <a:t>,</a:t>
                </a:r>
              </a:p>
              <a:p>
                <a:r>
                  <a:rPr lang="en-US" sz="2200" dirty="0" smtClean="0">
                    <a:latin typeface="SutonnyOMJ" panose="01010600010101010101" pitchFamily="2" charset="0"/>
                    <a:cs typeface="SutonnyOMJ" panose="01010600010101010101" pitchFamily="2" charset="0"/>
                  </a:rPr>
                  <a:t> </a:t>
                </a:r>
                <a:r>
                  <a:rPr lang="en-US" sz="2200" dirty="0" smtClean="0">
                    <a:solidFill>
                      <a:schemeClr val="tx1"/>
                    </a:solidFill>
                    <a:latin typeface="SutonnyOMJ" panose="01010600010101010101" pitchFamily="2" charset="0"/>
                    <a:cs typeface="SutonnyOMJ" panose="01010600010101010101" pitchFamily="2" charset="0"/>
                  </a:rPr>
                  <a:t>শ্রমের </a:t>
                </a:r>
                <a:r>
                  <a:rPr lang="en-US" sz="2200" dirty="0" err="1">
                    <a:solidFill>
                      <a:schemeClr val="tx1"/>
                    </a:solidFill>
                    <a:latin typeface="SutonnyOMJ" panose="01010600010101010101" pitchFamily="2" charset="0"/>
                    <a:cs typeface="SutonnyOMJ" panose="01010600010101010101" pitchFamily="2" charset="0"/>
                  </a:rPr>
                  <a:t>উৎপাদনশীলতা</a:t>
                </a:r>
                <a:r>
                  <a:rPr lang="en-US" sz="2200" dirty="0">
                    <a:solidFill>
                      <a:schemeClr val="tx1"/>
                    </a:solidFill>
                    <a:latin typeface="SutonnyOMJ" panose="01010600010101010101" pitchFamily="2" charset="0"/>
                    <a:cs typeface="SutonnyOMJ" panose="01010600010101010101" pitchFamily="2" charset="0"/>
                  </a:rPr>
                  <a:t> =</a:t>
                </a:r>
                <a14:m>
                  <m:oMath xmlns:m="http://schemas.openxmlformats.org/officeDocument/2006/math">
                    <m:r>
                      <a:rPr lang="en-US" sz="2200">
                        <a:solidFill>
                          <a:schemeClr val="tx1"/>
                        </a:solidFill>
                        <a:latin typeface="Cambria Math" panose="02040503050406030204" pitchFamily="18" charset="0"/>
                        <a:cs typeface="SutonnyOMJ" panose="01010600010101010101" pitchFamily="2" charset="0"/>
                      </a:rPr>
                      <m:t>   </m:t>
                    </m:r>
                    <m:f>
                      <m:fPr>
                        <m:ctrlPr>
                          <a:rPr lang="en-US" sz="2200" i="1">
                            <a:solidFill>
                              <a:schemeClr val="tx1"/>
                            </a:solidFill>
                            <a:latin typeface="Cambria Math" panose="02040503050406030204" pitchFamily="18" charset="0"/>
                            <a:cs typeface="SutonnyOMJ" panose="01010600010101010101" pitchFamily="2" charset="0"/>
                          </a:rPr>
                        </m:ctrlPr>
                      </m:fPr>
                      <m:num>
                        <m:r>
                          <a:rPr lang="en-US" sz="2200" i="1">
                            <a:solidFill>
                              <a:schemeClr val="tx1"/>
                            </a:solidFill>
                            <a:latin typeface="Cambria Math" panose="02040503050406030204" pitchFamily="18" charset="0"/>
                            <a:cs typeface="SutonnyOMJ" panose="01010600010101010101" pitchFamily="2" charset="0"/>
                          </a:rPr>
                          <m:t>মোট</m:t>
                        </m:r>
                        <m:r>
                          <a:rPr lang="en-US" sz="2200" i="1">
                            <a:solidFill>
                              <a:schemeClr val="tx1"/>
                            </a:solidFill>
                            <a:latin typeface="Cambria Math" panose="02040503050406030204" pitchFamily="18" charset="0"/>
                            <a:cs typeface="SutonnyOMJ" panose="01010600010101010101" pitchFamily="2" charset="0"/>
                          </a:rPr>
                          <m:t> </m:t>
                        </m:r>
                        <m:r>
                          <a:rPr lang="en-US" sz="2200" i="1">
                            <a:solidFill>
                              <a:schemeClr val="tx1"/>
                            </a:solidFill>
                            <a:latin typeface="Cambria Math" panose="02040503050406030204" pitchFamily="18" charset="0"/>
                            <a:cs typeface="SutonnyOMJ" panose="01010600010101010101" pitchFamily="2" charset="0"/>
                          </a:rPr>
                          <m:t>উৎপাদনের</m:t>
                        </m:r>
                        <m:r>
                          <a:rPr lang="en-US" sz="2200" i="1">
                            <a:solidFill>
                              <a:schemeClr val="tx1"/>
                            </a:solidFill>
                            <a:latin typeface="Cambria Math" panose="02040503050406030204" pitchFamily="18" charset="0"/>
                            <a:cs typeface="SutonnyOMJ" panose="01010600010101010101" pitchFamily="2" charset="0"/>
                          </a:rPr>
                          <m:t> </m:t>
                        </m:r>
                        <m:r>
                          <a:rPr lang="en-US" sz="2200" i="1">
                            <a:solidFill>
                              <a:schemeClr val="tx1"/>
                            </a:solidFill>
                            <a:latin typeface="Cambria Math" panose="02040503050406030204" pitchFamily="18" charset="0"/>
                            <a:cs typeface="SutonnyOMJ" panose="01010600010101010101" pitchFamily="2" charset="0"/>
                          </a:rPr>
                          <m:t>আর্থিক</m:t>
                        </m:r>
                        <m:r>
                          <a:rPr lang="en-US" sz="2200" i="1">
                            <a:solidFill>
                              <a:schemeClr val="tx1"/>
                            </a:solidFill>
                            <a:latin typeface="Cambria Math" panose="02040503050406030204" pitchFamily="18" charset="0"/>
                            <a:cs typeface="SutonnyOMJ" panose="01010600010101010101" pitchFamily="2" charset="0"/>
                          </a:rPr>
                          <m:t> </m:t>
                        </m:r>
                        <m:r>
                          <a:rPr lang="en-US" sz="2200" i="1">
                            <a:solidFill>
                              <a:schemeClr val="tx1"/>
                            </a:solidFill>
                            <a:latin typeface="Cambria Math" panose="02040503050406030204" pitchFamily="18" charset="0"/>
                            <a:cs typeface="SutonnyOMJ" panose="01010600010101010101" pitchFamily="2" charset="0"/>
                          </a:rPr>
                          <m:t>মূল্য</m:t>
                        </m:r>
                      </m:num>
                      <m:den>
                        <m:r>
                          <a:rPr lang="en-US" sz="2200" i="1">
                            <a:solidFill>
                              <a:schemeClr val="tx1"/>
                            </a:solidFill>
                            <a:latin typeface="Cambria Math" panose="02040503050406030204" pitchFamily="18" charset="0"/>
                            <a:cs typeface="SutonnyOMJ" panose="01010600010101010101" pitchFamily="2" charset="0"/>
                          </a:rPr>
                          <m:t>মোট</m:t>
                        </m:r>
                        <m:r>
                          <a:rPr lang="en-US" sz="2200" i="1">
                            <a:solidFill>
                              <a:schemeClr val="tx1"/>
                            </a:solidFill>
                            <a:latin typeface="Cambria Math" panose="02040503050406030204" pitchFamily="18" charset="0"/>
                            <a:cs typeface="SutonnyOMJ" panose="01010600010101010101" pitchFamily="2" charset="0"/>
                          </a:rPr>
                          <m:t> </m:t>
                        </m:r>
                        <m:r>
                          <a:rPr lang="en-US" sz="2200" i="1">
                            <a:solidFill>
                              <a:schemeClr val="tx1"/>
                            </a:solidFill>
                            <a:latin typeface="Cambria Math" panose="02040503050406030204" pitchFamily="18" charset="0"/>
                            <a:cs typeface="SutonnyOMJ" panose="01010600010101010101" pitchFamily="2" charset="0"/>
                          </a:rPr>
                          <m:t>শ্রম</m:t>
                        </m:r>
                        <m:r>
                          <a:rPr lang="en-US" sz="2200" i="1">
                            <a:solidFill>
                              <a:schemeClr val="tx1"/>
                            </a:solidFill>
                            <a:latin typeface="Cambria Math" panose="02040503050406030204" pitchFamily="18" charset="0"/>
                            <a:cs typeface="SutonnyOMJ" panose="01010600010101010101" pitchFamily="2" charset="0"/>
                          </a:rPr>
                          <m:t> </m:t>
                        </m:r>
                        <m:r>
                          <a:rPr lang="en-US" sz="2200" i="1">
                            <a:solidFill>
                              <a:schemeClr val="tx1"/>
                            </a:solidFill>
                            <a:latin typeface="Cambria Math" panose="02040503050406030204" pitchFamily="18" charset="0"/>
                            <a:cs typeface="SutonnyOMJ" panose="01010600010101010101" pitchFamily="2" charset="0"/>
                          </a:rPr>
                          <m:t>ব্যয়ের</m:t>
                        </m:r>
                        <m:r>
                          <a:rPr lang="en-US" sz="2200" i="1">
                            <a:solidFill>
                              <a:schemeClr val="tx1"/>
                            </a:solidFill>
                            <a:latin typeface="Cambria Math" panose="02040503050406030204" pitchFamily="18" charset="0"/>
                            <a:cs typeface="SutonnyOMJ" panose="01010600010101010101" pitchFamily="2" charset="0"/>
                          </a:rPr>
                          <m:t> </m:t>
                        </m:r>
                        <m:r>
                          <a:rPr lang="en-US" sz="2200" i="1">
                            <a:solidFill>
                              <a:schemeClr val="tx1"/>
                            </a:solidFill>
                            <a:latin typeface="Cambria Math" panose="02040503050406030204" pitchFamily="18" charset="0"/>
                            <a:cs typeface="SutonnyOMJ" panose="01010600010101010101" pitchFamily="2" charset="0"/>
                          </a:rPr>
                          <m:t>পরিমাণ</m:t>
                        </m:r>
                      </m:den>
                    </m:f>
                  </m:oMath>
                </a14:m>
                <a:endParaRPr lang="en-US" sz="2200" dirty="0" smtClean="0">
                  <a:latin typeface="SutonnyOMJ" panose="01010600010101010101" pitchFamily="2" charset="0"/>
                  <a:cs typeface="SutonnyOMJ" panose="01010600010101010101" pitchFamily="2" charset="0"/>
                </a:endParaRPr>
              </a:p>
              <a:p>
                <a:r>
                  <a:rPr lang="en-US" sz="2200" dirty="0" err="1" smtClean="0">
                    <a:latin typeface="SutonnyOMJ" panose="01010600010101010101" pitchFamily="2" charset="0"/>
                    <a:cs typeface="SutonnyOMJ" panose="01010600010101010101" pitchFamily="2" charset="0"/>
                  </a:rPr>
                  <a:t>সানমুনের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শ্রমের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উৎপাদনশীলতা</a:t>
                </a:r>
                <a:r>
                  <a:rPr lang="en-US" sz="2200" dirty="0" smtClean="0">
                    <a:latin typeface="SutonnyOMJ" panose="01010600010101010101" pitchFamily="2" charset="0"/>
                    <a:cs typeface="SutonnyOMJ" panose="01010600010101010101" pitchFamily="2" charset="0"/>
                  </a:rPr>
                  <a:t> = </a:t>
                </a:r>
                <a14:m>
                  <m:oMath xmlns:m="http://schemas.openxmlformats.org/officeDocument/2006/math">
                    <m:f>
                      <m:fPr>
                        <m:ctrlPr>
                          <a:rPr lang="en-US" sz="2200" i="1">
                            <a:latin typeface="Cambria Math" panose="02040503050406030204" pitchFamily="18" charset="0"/>
                            <a:cs typeface="SutonnyOMJ" panose="01010600010101010101" pitchFamily="2" charset="0"/>
                          </a:rPr>
                        </m:ctrlPr>
                      </m:fPr>
                      <m:num>
                        <m:r>
                          <a:rPr lang="en-US" sz="2200" i="1">
                            <a:latin typeface="Cambria Math" panose="02040503050406030204" pitchFamily="18" charset="0"/>
                            <a:cs typeface="SutonnyOMJ" panose="01010600010101010101" pitchFamily="2" charset="0"/>
                          </a:rPr>
                          <m:t>১০</m:t>
                        </m:r>
                      </m:num>
                      <m:den>
                        <m:r>
                          <a:rPr lang="en-US" sz="2200" i="1">
                            <a:latin typeface="Cambria Math" panose="02040503050406030204" pitchFamily="18" charset="0"/>
                            <a:cs typeface="SutonnyOMJ" panose="01010600010101010101" pitchFamily="2" charset="0"/>
                          </a:rPr>
                          <m:t> </m:t>
                        </m:r>
                        <m:r>
                          <a:rPr lang="en-US" sz="2200" i="1">
                            <a:latin typeface="Cambria Math" panose="02040503050406030204" pitchFamily="18" charset="0"/>
                            <a:cs typeface="SutonnyOMJ" panose="01010600010101010101" pitchFamily="2" charset="0"/>
                          </a:rPr>
                          <m:t>২</m:t>
                        </m:r>
                        <m:r>
                          <a:rPr lang="en-US" sz="2200" i="1">
                            <a:latin typeface="Cambria Math" panose="02040503050406030204" pitchFamily="18" charset="0"/>
                            <a:cs typeface="SutonnyOMJ" panose="01010600010101010101" pitchFamily="2" charset="0"/>
                          </a:rPr>
                          <m:t>.</m:t>
                        </m:r>
                        <m:r>
                          <a:rPr lang="en-US" sz="2200" i="1">
                            <a:latin typeface="Cambria Math" panose="02040503050406030204" pitchFamily="18" charset="0"/>
                            <a:cs typeface="SutonnyOMJ" panose="01010600010101010101" pitchFamily="2" charset="0"/>
                          </a:rPr>
                          <m:t>৫</m:t>
                        </m:r>
                      </m:den>
                    </m:f>
                  </m:oMath>
                </a14:m>
                <a:r>
                  <a:rPr lang="en-US" sz="2200" dirty="0" smtClean="0">
                    <a:latin typeface="SutonnyOMJ" panose="01010600010101010101" pitchFamily="2" charset="0"/>
                    <a:cs typeface="SutonnyOMJ" panose="01010600010101010101" pitchFamily="2" charset="0"/>
                  </a:rPr>
                  <a:t> = ৪ ।</a:t>
                </a:r>
              </a:p>
              <a:p>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অর্থা</a:t>
                </a:r>
                <a:r>
                  <a:rPr lang="en-US" sz="2200" dirty="0" smtClean="0">
                    <a:latin typeface="SutonnyOMJ" panose="01010600010101010101" pitchFamily="2" charset="0"/>
                    <a:cs typeface="SutonnyOMJ" panose="01010600010101010101" pitchFamily="2" charset="0"/>
                  </a:rPr>
                  <a:t>ৎ,</a:t>
                </a:r>
                <a:r>
                  <a:rPr lang="en-US" sz="2200" dirty="0" err="1" smtClean="0">
                    <a:latin typeface="SutonnyOMJ" panose="01010600010101010101" pitchFamily="2" charset="0"/>
                    <a:cs typeface="SutonnyOMJ" panose="01010600010101010101" pitchFamily="2" charset="0"/>
                  </a:rPr>
                  <a:t>সানমুনের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শ্রমের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উৎপাদনশীলতা</a:t>
                </a:r>
                <a:r>
                  <a:rPr lang="en-US" sz="2200" dirty="0" smtClean="0">
                    <a:latin typeface="SutonnyOMJ" panose="01010600010101010101" pitchFamily="2" charset="0"/>
                    <a:cs typeface="SutonnyOMJ" panose="01010600010101010101" pitchFamily="2" charset="0"/>
                  </a:rPr>
                  <a:t> ৪ ।</a:t>
                </a:r>
              </a:p>
              <a:p>
                <a:endParaRPr lang="en-US" sz="2200" dirty="0" smtClean="0">
                  <a:solidFill>
                    <a:schemeClr val="accent2"/>
                  </a:solidFill>
                  <a:latin typeface="SutonnyOMJ" panose="01010600010101010101" pitchFamily="2" charset="0"/>
                  <a:cs typeface="SutonnyOMJ" panose="01010600010101010101" pitchFamily="2" charset="0"/>
                </a:endParaRPr>
              </a:p>
              <a:p>
                <a:r>
                  <a:rPr lang="en-US" sz="2200" dirty="0" smtClean="0">
                    <a:solidFill>
                      <a:schemeClr val="accent2"/>
                    </a:solidFill>
                    <a:latin typeface="SutonnyOMJ" panose="01010600010101010101" pitchFamily="2" charset="0"/>
                    <a:cs typeface="SutonnyOMJ" panose="01010600010101010101" pitchFamily="2" charset="0"/>
                  </a:rPr>
                  <a:t>গ. </a:t>
                </a:r>
                <a:r>
                  <a:rPr lang="en-US" sz="2200" dirty="0" err="1" smtClean="0">
                    <a:solidFill>
                      <a:schemeClr val="accent2"/>
                    </a:solidFill>
                    <a:latin typeface="SutonnyOMJ" panose="01010600010101010101" pitchFamily="2" charset="0"/>
                    <a:cs typeface="SutonnyOMJ" panose="01010600010101010101" pitchFamily="2" charset="0"/>
                  </a:rPr>
                  <a:t>কাঁচামালের</a:t>
                </a:r>
                <a:r>
                  <a:rPr lang="en-US" sz="2200" dirty="0" smtClean="0">
                    <a:solidFill>
                      <a:schemeClr val="accent2"/>
                    </a:solidFill>
                    <a:latin typeface="SutonnyOMJ" panose="01010600010101010101" pitchFamily="2" charset="0"/>
                    <a:cs typeface="SutonnyOMJ" panose="01010600010101010101" pitchFamily="2" charset="0"/>
                  </a:rPr>
                  <a:t> </a:t>
                </a:r>
                <a:r>
                  <a:rPr lang="en-US" sz="2200" dirty="0" err="1" smtClean="0">
                    <a:solidFill>
                      <a:schemeClr val="accent2"/>
                    </a:solidFill>
                    <a:latin typeface="SutonnyOMJ" panose="01010600010101010101" pitchFamily="2" charset="0"/>
                    <a:cs typeface="SutonnyOMJ" panose="01010600010101010101" pitchFamily="2" charset="0"/>
                  </a:rPr>
                  <a:t>উৎপাদনশীলতা</a:t>
                </a:r>
                <a:r>
                  <a:rPr lang="en-US" sz="2200" dirty="0" smtClean="0">
                    <a:solidFill>
                      <a:schemeClr val="accent2"/>
                    </a:solidFill>
                    <a:latin typeface="SutonnyOMJ" panose="01010600010101010101" pitchFamily="2" charset="0"/>
                    <a:cs typeface="SutonnyOMJ" panose="01010600010101010101" pitchFamily="2" charset="0"/>
                  </a:rPr>
                  <a:t> </a:t>
                </a:r>
                <a:r>
                  <a:rPr lang="en-US" sz="2200" dirty="0" err="1" smtClean="0">
                    <a:solidFill>
                      <a:schemeClr val="accent2"/>
                    </a:solidFill>
                    <a:latin typeface="SutonnyOMJ" panose="01010600010101010101" pitchFamily="2" charset="0"/>
                    <a:cs typeface="SutonnyOMJ" panose="01010600010101010101" pitchFamily="2" charset="0"/>
                  </a:rPr>
                  <a:t>নির্ণয়</a:t>
                </a:r>
                <a:r>
                  <a:rPr lang="en-US" sz="2200" dirty="0" smtClean="0">
                    <a:solidFill>
                      <a:schemeClr val="accent2"/>
                    </a:solidFill>
                    <a:latin typeface="SutonnyOMJ" panose="01010600010101010101" pitchFamily="2" charset="0"/>
                    <a:cs typeface="SutonnyOMJ" panose="01010600010101010101" pitchFamily="2" charset="0"/>
                  </a:rPr>
                  <a:t>:</a:t>
                </a:r>
                <a:endParaRPr lang="en-US" sz="2200" dirty="0">
                  <a:solidFill>
                    <a:schemeClr val="accent2"/>
                  </a:solidFill>
                  <a:latin typeface="SutonnyOMJ" panose="01010600010101010101" pitchFamily="2" charset="0"/>
                  <a:cs typeface="SutonnyOMJ" panose="01010600010101010101" pitchFamily="2" charset="0"/>
                </a:endParaRPr>
              </a:p>
              <a:p>
                <a:r>
                  <a:rPr lang="en-US" sz="2200" dirty="0">
                    <a:latin typeface="SutonnyOMJ" panose="01010600010101010101" pitchFamily="2" charset="0"/>
                    <a:cs typeface="SutonnyOMJ" panose="01010600010101010101" pitchFamily="2" charset="0"/>
                  </a:rPr>
                  <a:t>আমরা </a:t>
                </a:r>
                <a:r>
                  <a:rPr lang="en-US" sz="2200" dirty="0" err="1">
                    <a:latin typeface="SutonnyOMJ" panose="01010600010101010101" pitchFamily="2" charset="0"/>
                    <a:cs typeface="SutonnyOMJ" panose="01010600010101010101" pitchFamily="2" charset="0"/>
                  </a:rPr>
                  <a:t>জানি</a:t>
                </a:r>
                <a:r>
                  <a:rPr lang="en-US" sz="2200" dirty="0">
                    <a:latin typeface="SutonnyOMJ" panose="01010600010101010101" pitchFamily="2" charset="0"/>
                    <a:cs typeface="SutonnyOMJ" panose="01010600010101010101" pitchFamily="2" charset="0"/>
                  </a:rPr>
                  <a:t>,</a:t>
                </a:r>
              </a:p>
              <a:p>
                <a:r>
                  <a:rPr lang="en-US" sz="2200" dirty="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কাঁচামালের</a:t>
                </a:r>
                <a:r>
                  <a:rPr lang="en-US" sz="2200" dirty="0" smtClean="0">
                    <a:latin typeface="SutonnyOMJ" panose="01010600010101010101" pitchFamily="2" charset="0"/>
                    <a:cs typeface="SutonnyOMJ" panose="01010600010101010101" pitchFamily="2" charset="0"/>
                  </a:rPr>
                  <a:t> </a:t>
                </a:r>
                <a:r>
                  <a:rPr lang="en-US" sz="2200" dirty="0" err="1">
                    <a:latin typeface="SutonnyOMJ" panose="01010600010101010101" pitchFamily="2" charset="0"/>
                    <a:cs typeface="SutonnyOMJ" panose="01010600010101010101" pitchFamily="2" charset="0"/>
                  </a:rPr>
                  <a:t>উৎপাদনশীলতা</a:t>
                </a:r>
                <a:r>
                  <a:rPr lang="en-US" sz="2200" dirty="0">
                    <a:latin typeface="SutonnyOMJ" panose="01010600010101010101" pitchFamily="2" charset="0"/>
                    <a:cs typeface="SutonnyOMJ" panose="01010600010101010101" pitchFamily="2" charset="0"/>
                  </a:rPr>
                  <a:t> =</a:t>
                </a:r>
                <a14:m>
                  <m:oMath xmlns:m="http://schemas.openxmlformats.org/officeDocument/2006/math">
                    <m:r>
                      <a:rPr lang="en-US" sz="2200">
                        <a:latin typeface="Cambria Math" panose="02040503050406030204" pitchFamily="18" charset="0"/>
                        <a:cs typeface="SutonnyOMJ" panose="01010600010101010101" pitchFamily="2" charset="0"/>
                      </a:rPr>
                      <m:t>   </m:t>
                    </m:r>
                    <m:f>
                      <m:fPr>
                        <m:ctrlPr>
                          <a:rPr lang="en-US" sz="2200" i="1">
                            <a:latin typeface="Cambria Math" panose="02040503050406030204" pitchFamily="18" charset="0"/>
                            <a:cs typeface="SutonnyOMJ" panose="01010600010101010101" pitchFamily="2" charset="0"/>
                          </a:rPr>
                        </m:ctrlPr>
                      </m:fPr>
                      <m:num>
                        <m:r>
                          <a:rPr lang="en-US" sz="2200" i="1">
                            <a:latin typeface="Cambria Math" panose="02040503050406030204" pitchFamily="18" charset="0"/>
                            <a:cs typeface="SutonnyOMJ" panose="01010600010101010101" pitchFamily="2" charset="0"/>
                          </a:rPr>
                          <m:t>মোট</m:t>
                        </m:r>
                        <m:r>
                          <a:rPr lang="en-US" sz="2200" i="1">
                            <a:latin typeface="Cambria Math" panose="02040503050406030204" pitchFamily="18" charset="0"/>
                            <a:cs typeface="SutonnyOMJ" panose="01010600010101010101" pitchFamily="2" charset="0"/>
                          </a:rPr>
                          <m:t> </m:t>
                        </m:r>
                        <m:r>
                          <a:rPr lang="en-US" sz="2200" i="1">
                            <a:latin typeface="Cambria Math" panose="02040503050406030204" pitchFamily="18" charset="0"/>
                            <a:cs typeface="SutonnyOMJ" panose="01010600010101010101" pitchFamily="2" charset="0"/>
                          </a:rPr>
                          <m:t>উৎপাদনের</m:t>
                        </m:r>
                        <m:r>
                          <a:rPr lang="en-US" sz="2200" i="1">
                            <a:latin typeface="Cambria Math" panose="02040503050406030204" pitchFamily="18" charset="0"/>
                            <a:cs typeface="SutonnyOMJ" panose="01010600010101010101" pitchFamily="2" charset="0"/>
                          </a:rPr>
                          <m:t> </m:t>
                        </m:r>
                        <m:r>
                          <a:rPr lang="en-US" sz="2200" i="1">
                            <a:latin typeface="Cambria Math" panose="02040503050406030204" pitchFamily="18" charset="0"/>
                            <a:cs typeface="SutonnyOMJ" panose="01010600010101010101" pitchFamily="2" charset="0"/>
                          </a:rPr>
                          <m:t>আর্থিক</m:t>
                        </m:r>
                        <m:r>
                          <a:rPr lang="en-US" sz="2200" i="1">
                            <a:latin typeface="Cambria Math" panose="02040503050406030204" pitchFamily="18" charset="0"/>
                            <a:cs typeface="SutonnyOMJ" panose="01010600010101010101" pitchFamily="2" charset="0"/>
                          </a:rPr>
                          <m:t> </m:t>
                        </m:r>
                        <m:r>
                          <a:rPr lang="en-US" sz="2200" i="1">
                            <a:latin typeface="Cambria Math" panose="02040503050406030204" pitchFamily="18" charset="0"/>
                            <a:cs typeface="SutonnyOMJ" panose="01010600010101010101" pitchFamily="2" charset="0"/>
                          </a:rPr>
                          <m:t>মূল্য</m:t>
                        </m:r>
                      </m:num>
                      <m:den>
                        <m:r>
                          <a:rPr lang="en-US" sz="2200" i="1">
                            <a:latin typeface="Cambria Math" panose="02040503050406030204" pitchFamily="18" charset="0"/>
                            <a:cs typeface="SutonnyOMJ" panose="01010600010101010101" pitchFamily="2" charset="0"/>
                          </a:rPr>
                          <m:t>মোট</m:t>
                        </m:r>
                        <m:r>
                          <a:rPr lang="en-US" sz="2200" i="1">
                            <a:latin typeface="Cambria Math" panose="02040503050406030204" pitchFamily="18" charset="0"/>
                            <a:cs typeface="SutonnyOMJ" panose="01010600010101010101" pitchFamily="2" charset="0"/>
                          </a:rPr>
                          <m:t> </m:t>
                        </m:r>
                        <m:r>
                          <a:rPr lang="en-US" sz="2200" b="0" i="1" smtClean="0">
                            <a:latin typeface="Cambria Math" panose="02040503050406030204" pitchFamily="18" charset="0"/>
                            <a:cs typeface="SutonnyOMJ" panose="01010600010101010101" pitchFamily="2" charset="0"/>
                          </a:rPr>
                          <m:t>ব্যবহৃত</m:t>
                        </m:r>
                        <m:r>
                          <a:rPr lang="en-US" sz="2200" b="0" i="1" smtClean="0">
                            <a:latin typeface="Cambria Math" panose="02040503050406030204" pitchFamily="18" charset="0"/>
                            <a:cs typeface="SutonnyOMJ" panose="01010600010101010101" pitchFamily="2" charset="0"/>
                          </a:rPr>
                          <m:t> </m:t>
                        </m:r>
                        <m:r>
                          <a:rPr lang="en-US" sz="2200" b="0" i="1" smtClean="0">
                            <a:latin typeface="Cambria Math" panose="02040503050406030204" pitchFamily="18" charset="0"/>
                            <a:cs typeface="SutonnyOMJ" panose="01010600010101010101" pitchFamily="2" charset="0"/>
                          </a:rPr>
                          <m:t>কাঁচামালের</m:t>
                        </m:r>
                        <m:r>
                          <a:rPr lang="en-US" sz="2200" b="0" i="1" smtClean="0">
                            <a:latin typeface="Cambria Math" panose="02040503050406030204" pitchFamily="18" charset="0"/>
                            <a:cs typeface="SutonnyOMJ" panose="01010600010101010101" pitchFamily="2" charset="0"/>
                          </a:rPr>
                          <m:t> </m:t>
                        </m:r>
                        <m:r>
                          <a:rPr lang="en-US" sz="2200" b="0" i="1" smtClean="0">
                            <a:latin typeface="Cambria Math" panose="02040503050406030204" pitchFamily="18" charset="0"/>
                            <a:cs typeface="SutonnyOMJ" panose="01010600010101010101" pitchFamily="2" charset="0"/>
                          </a:rPr>
                          <m:t>মূল্য</m:t>
                        </m:r>
                      </m:den>
                    </m:f>
                  </m:oMath>
                </a14:m>
                <a:endParaRPr lang="en-US" sz="2200" dirty="0">
                  <a:latin typeface="SutonnyOMJ" panose="01010600010101010101" pitchFamily="2" charset="0"/>
                  <a:cs typeface="SutonnyOMJ" panose="01010600010101010101" pitchFamily="2" charset="0"/>
                </a:endParaRPr>
              </a:p>
              <a:p>
                <a:r>
                  <a:rPr lang="en-US" sz="2200" dirty="0" err="1">
                    <a:latin typeface="SutonnyOMJ" panose="01010600010101010101" pitchFamily="2" charset="0"/>
                    <a:cs typeface="SutonnyOMJ" panose="01010600010101010101" pitchFamily="2" charset="0"/>
                  </a:rPr>
                  <a:t>সানমুনের</a:t>
                </a:r>
                <a:r>
                  <a:rPr lang="en-US" sz="2200" dirty="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কাঁচামালের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উৎপাদনশীলতা</a:t>
                </a:r>
                <a:r>
                  <a:rPr lang="en-US" sz="2200" dirty="0" smtClean="0">
                    <a:latin typeface="SutonnyOMJ" panose="01010600010101010101" pitchFamily="2" charset="0"/>
                    <a:cs typeface="SutonnyOMJ" panose="01010600010101010101" pitchFamily="2" charset="0"/>
                  </a:rPr>
                  <a:t> = </a:t>
                </a:r>
                <a14:m>
                  <m:oMath xmlns:m="http://schemas.openxmlformats.org/officeDocument/2006/math">
                    <m:f>
                      <m:fPr>
                        <m:ctrlPr>
                          <a:rPr lang="en-US" sz="2200" i="1">
                            <a:latin typeface="Cambria Math" panose="02040503050406030204" pitchFamily="18" charset="0"/>
                            <a:cs typeface="SutonnyOMJ" panose="01010600010101010101" pitchFamily="2" charset="0"/>
                          </a:rPr>
                        </m:ctrlPr>
                      </m:fPr>
                      <m:num>
                        <m:r>
                          <a:rPr lang="en-US" sz="2200" i="1">
                            <a:latin typeface="Cambria Math" panose="02040503050406030204" pitchFamily="18" charset="0"/>
                            <a:cs typeface="SutonnyOMJ" panose="01010600010101010101" pitchFamily="2" charset="0"/>
                          </a:rPr>
                          <m:t>১০</m:t>
                        </m:r>
                      </m:num>
                      <m:den>
                        <m:r>
                          <a:rPr lang="en-US" sz="2200" i="1">
                            <a:latin typeface="Cambria Math" panose="02040503050406030204" pitchFamily="18" charset="0"/>
                            <a:cs typeface="SutonnyOMJ" panose="01010600010101010101" pitchFamily="2" charset="0"/>
                          </a:rPr>
                          <m:t> </m:t>
                        </m:r>
                        <m:r>
                          <a:rPr lang="en-US" sz="2200" b="0" i="1" smtClean="0">
                            <a:latin typeface="Cambria Math" panose="02040503050406030204" pitchFamily="18" charset="0"/>
                            <a:cs typeface="SutonnyOMJ" panose="01010600010101010101" pitchFamily="2" charset="0"/>
                          </a:rPr>
                          <m:t>৪</m:t>
                        </m:r>
                      </m:den>
                    </m:f>
                  </m:oMath>
                </a14:m>
                <a:r>
                  <a:rPr lang="en-US" sz="2200" dirty="0">
                    <a:latin typeface="SutonnyOMJ" panose="01010600010101010101" pitchFamily="2" charset="0"/>
                    <a:cs typeface="SutonnyOMJ" panose="01010600010101010101" pitchFamily="2" charset="0"/>
                  </a:rPr>
                  <a:t> = </a:t>
                </a:r>
                <a:r>
                  <a:rPr lang="en-US" sz="2200" dirty="0" smtClean="0">
                    <a:latin typeface="SutonnyOMJ" panose="01010600010101010101" pitchFamily="2" charset="0"/>
                    <a:cs typeface="SutonnyOMJ" panose="01010600010101010101" pitchFamily="2" charset="0"/>
                  </a:rPr>
                  <a:t>২.৫ </a:t>
                </a:r>
              </a:p>
              <a:p>
                <a:r>
                  <a:rPr lang="en-US" sz="2200" dirty="0" err="1" smtClean="0">
                    <a:latin typeface="SutonnyOMJ" panose="01010600010101010101" pitchFamily="2" charset="0"/>
                    <a:cs typeface="SutonnyOMJ" panose="01010600010101010101" pitchFamily="2" charset="0"/>
                  </a:rPr>
                  <a:t>অর্থা</a:t>
                </a:r>
                <a:r>
                  <a:rPr lang="en-US" sz="2200" dirty="0" smtClean="0">
                    <a:latin typeface="SutonnyOMJ" panose="01010600010101010101" pitchFamily="2" charset="0"/>
                    <a:cs typeface="SutonnyOMJ" panose="01010600010101010101" pitchFamily="2" charset="0"/>
                  </a:rPr>
                  <a:t>ৎ,</a:t>
                </a:r>
                <a:r>
                  <a:rPr lang="en-US" sz="2200" dirty="0" err="1" smtClean="0">
                    <a:latin typeface="SutonnyOMJ" panose="01010600010101010101" pitchFamily="2" charset="0"/>
                    <a:cs typeface="SutonnyOMJ" panose="01010600010101010101" pitchFamily="2" charset="0"/>
                  </a:rPr>
                  <a:t>সানমুনের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কাঁচামালের</a:t>
                </a:r>
                <a:r>
                  <a:rPr lang="en-US" sz="2200" dirty="0" smtClean="0">
                    <a:latin typeface="SutonnyOMJ" panose="01010600010101010101" pitchFamily="2" charset="0"/>
                    <a:cs typeface="SutonnyOMJ" panose="01010600010101010101" pitchFamily="2" charset="0"/>
                  </a:rPr>
                  <a:t> </a:t>
                </a:r>
                <a:r>
                  <a:rPr lang="en-US" sz="2200" dirty="0" err="1">
                    <a:latin typeface="SutonnyOMJ" panose="01010600010101010101" pitchFamily="2" charset="0"/>
                    <a:cs typeface="SutonnyOMJ" panose="01010600010101010101" pitchFamily="2" charset="0"/>
                  </a:rPr>
                  <a:t>উৎপাদনশীলতা</a:t>
                </a:r>
                <a:r>
                  <a:rPr lang="en-US" sz="2200" dirty="0">
                    <a:latin typeface="SutonnyOMJ" panose="01010600010101010101" pitchFamily="2" charset="0"/>
                    <a:cs typeface="SutonnyOMJ" panose="01010600010101010101" pitchFamily="2" charset="0"/>
                  </a:rPr>
                  <a:t> </a:t>
                </a:r>
                <a:r>
                  <a:rPr lang="en-US" sz="2200" dirty="0" smtClean="0">
                    <a:latin typeface="SutonnyOMJ" panose="01010600010101010101" pitchFamily="2" charset="0"/>
                    <a:cs typeface="SutonnyOMJ" panose="01010600010101010101" pitchFamily="2" charset="0"/>
                  </a:rPr>
                  <a:t>২.৫</a:t>
                </a:r>
                <a:endParaRPr lang="en-US" sz="2200" dirty="0">
                  <a:latin typeface="SutonnyOMJ" panose="01010600010101010101" pitchFamily="2" charset="0"/>
                  <a:cs typeface="SutonnyOMJ" panose="01010600010101010101" pitchFamily="2" charset="0"/>
                </a:endParaRPr>
              </a:p>
              <a:p>
                <a:endParaRPr lang="en-US" sz="2200" dirty="0" smtClean="0">
                  <a:latin typeface="SutonnyOMJ" panose="01010600010101010101" pitchFamily="2" charset="0"/>
                  <a:cs typeface="SutonnyOMJ" panose="01010600010101010101" pitchFamily="2" charset="0"/>
                </a:endParaRPr>
              </a:p>
              <a:p>
                <a:endParaRPr lang="en-US" sz="2200" dirty="0" smtClean="0">
                  <a:latin typeface="SutonnyOMJ" panose="01010600010101010101" pitchFamily="2" charset="0"/>
                  <a:cs typeface="SutonnyOMJ" panose="01010600010101010101" pitchFamily="2" charset="0"/>
                </a:endParaRPr>
              </a:p>
              <a:p>
                <a:r>
                  <a:rPr lang="en-US" sz="2200" dirty="0" err="1" smtClean="0">
                    <a:latin typeface="SutonnyOMJ" panose="01010600010101010101" pitchFamily="2" charset="0"/>
                    <a:cs typeface="SutonnyOMJ" panose="01010600010101010101" pitchFamily="2" charset="0"/>
                  </a:rPr>
                  <a:t>সোনালী</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এর</a:t>
                </a:r>
                <a:r>
                  <a:rPr lang="en-US" sz="2200" dirty="0" smtClean="0">
                    <a:latin typeface="SutonnyOMJ" panose="01010600010101010101" pitchFamily="2" charset="0"/>
                    <a:cs typeface="SutonnyOMJ" panose="01010600010101010101" pitchFamily="2" charset="0"/>
                  </a:rPr>
                  <a:t> </a:t>
                </a:r>
                <a:r>
                  <a:rPr lang="en-US" sz="2200" dirty="0">
                    <a:latin typeface="SutonnyOMJ" panose="01010600010101010101" pitchFamily="2" charset="0"/>
                    <a:cs typeface="SutonnyOMJ" panose="01010600010101010101" pitchFamily="2" charset="0"/>
                  </a:rPr>
                  <a:t>মোট </a:t>
                </a:r>
                <a:r>
                  <a:rPr lang="en-US" sz="2200" dirty="0" err="1">
                    <a:latin typeface="SutonnyOMJ" panose="01010600010101010101" pitchFamily="2" charset="0"/>
                    <a:cs typeface="SutonnyOMJ" panose="01010600010101010101" pitchFamily="2" charset="0"/>
                  </a:rPr>
                  <a:t>উৎপাদনশীলতা</a:t>
                </a:r>
                <a:r>
                  <a:rPr lang="en-US" sz="2200" dirty="0">
                    <a:latin typeface="SutonnyOMJ" panose="01010600010101010101" pitchFamily="2" charset="0"/>
                    <a:cs typeface="SutonnyOMJ" panose="01010600010101010101" pitchFamily="2" charset="0"/>
                  </a:rPr>
                  <a:t> = </a:t>
                </a:r>
                <a14:m>
                  <m:oMath xmlns:m="http://schemas.openxmlformats.org/officeDocument/2006/math">
                    <m:f>
                      <m:fPr>
                        <m:ctrlPr>
                          <a:rPr lang="en-US" sz="2200" i="1">
                            <a:latin typeface="Cambria Math" panose="02040503050406030204" pitchFamily="18" charset="0"/>
                            <a:cs typeface="SutonnyOMJ" panose="01010600010101010101" pitchFamily="2" charset="0"/>
                          </a:rPr>
                        </m:ctrlPr>
                      </m:fPr>
                      <m:num>
                        <m:r>
                          <a:rPr lang="en-US" sz="2200" i="1">
                            <a:latin typeface="Cambria Math" panose="02040503050406030204" pitchFamily="18" charset="0"/>
                            <a:cs typeface="SutonnyOMJ" panose="01010600010101010101" pitchFamily="2" charset="0"/>
                          </a:rPr>
                          <m:t>১</m:t>
                        </m:r>
                        <m:r>
                          <a:rPr lang="en-US" sz="2200" b="0" i="1" smtClean="0">
                            <a:latin typeface="Cambria Math" panose="02040503050406030204" pitchFamily="18" charset="0"/>
                            <a:cs typeface="SutonnyOMJ" panose="01010600010101010101" pitchFamily="2" charset="0"/>
                          </a:rPr>
                          <m:t>২</m:t>
                        </m:r>
                      </m:num>
                      <m:den>
                        <m:r>
                          <a:rPr lang="en-US" sz="2200" i="1">
                            <a:latin typeface="Cambria Math" panose="02040503050406030204" pitchFamily="18" charset="0"/>
                            <a:cs typeface="SutonnyOMJ" panose="01010600010101010101" pitchFamily="2" charset="0"/>
                          </a:rPr>
                          <m:t> </m:t>
                        </m:r>
                        <m:r>
                          <a:rPr lang="en-US" sz="2200" b="0" i="1" smtClean="0">
                            <a:latin typeface="Cambria Math" panose="02040503050406030204" pitchFamily="18" charset="0"/>
                            <a:cs typeface="SutonnyOMJ" panose="01010600010101010101" pitchFamily="2" charset="0"/>
                          </a:rPr>
                          <m:t>৩</m:t>
                        </m:r>
                        <m:r>
                          <a:rPr lang="en-US" sz="2200" i="1">
                            <a:latin typeface="Cambria Math" panose="02040503050406030204" pitchFamily="18" charset="0"/>
                            <a:cs typeface="SutonnyOMJ" panose="01010600010101010101" pitchFamily="2" charset="0"/>
                          </a:rPr>
                          <m:t>+</m:t>
                        </m:r>
                        <m:r>
                          <a:rPr lang="en-US" sz="2200" i="1">
                            <a:latin typeface="Cambria Math" panose="02040503050406030204" pitchFamily="18" charset="0"/>
                            <a:cs typeface="SutonnyOMJ" panose="01010600010101010101" pitchFamily="2" charset="0"/>
                          </a:rPr>
                          <m:t>৪</m:t>
                        </m:r>
                        <m:r>
                          <a:rPr lang="en-US" sz="2200" b="0" i="1" smtClean="0">
                            <a:latin typeface="Cambria Math" panose="02040503050406030204" pitchFamily="18" charset="0"/>
                            <a:cs typeface="SutonnyOMJ" panose="01010600010101010101" pitchFamily="2" charset="0"/>
                          </a:rPr>
                          <m:t>.</m:t>
                        </m:r>
                        <m:r>
                          <a:rPr lang="en-US" sz="2200" b="0" i="1" smtClean="0">
                            <a:latin typeface="Cambria Math" panose="02040503050406030204" pitchFamily="18" charset="0"/>
                            <a:cs typeface="SutonnyOMJ" panose="01010600010101010101" pitchFamily="2" charset="0"/>
                          </a:rPr>
                          <m:t>৫</m:t>
                        </m:r>
                        <m:r>
                          <a:rPr lang="en-US" sz="2200" i="1">
                            <a:latin typeface="Cambria Math" panose="02040503050406030204" pitchFamily="18" charset="0"/>
                            <a:cs typeface="SutonnyOMJ" panose="01010600010101010101" pitchFamily="2" charset="0"/>
                          </a:rPr>
                          <m:t>+</m:t>
                        </m:r>
                        <m:r>
                          <a:rPr lang="en-US" sz="2200" i="1">
                            <a:latin typeface="Cambria Math" panose="02040503050406030204" pitchFamily="18" charset="0"/>
                            <a:cs typeface="SutonnyOMJ" panose="01010600010101010101" pitchFamily="2" charset="0"/>
                          </a:rPr>
                          <m:t>২</m:t>
                        </m:r>
                      </m:den>
                    </m:f>
                    <m:r>
                      <a:rPr lang="en-US" sz="2200" b="0" i="1" smtClean="0">
                        <a:latin typeface="Cambria Math" panose="02040503050406030204" pitchFamily="18" charset="0"/>
                        <a:cs typeface="SutonnyOMJ" panose="01010600010101010101" pitchFamily="2" charset="0"/>
                      </a:rPr>
                      <m:t> </m:t>
                    </m:r>
                    <m:r>
                      <a:rPr lang="en-US" sz="2200" i="1">
                        <a:latin typeface="Cambria Math" panose="02040503050406030204" pitchFamily="18" charset="0"/>
                        <a:cs typeface="SutonnyOMJ" panose="01010600010101010101" pitchFamily="2" charset="0"/>
                      </a:rPr>
                      <m:t>=</m:t>
                    </m:r>
                  </m:oMath>
                </a14:m>
                <a:r>
                  <a:rPr lang="en-US" sz="2200" dirty="0">
                    <a:latin typeface="SutonnyOMJ" panose="01010600010101010101" pitchFamily="2" charset="0"/>
                    <a:cs typeface="SutonnyOMJ" panose="01010600010101010101" pitchFamily="2" charset="0"/>
                  </a:rPr>
                  <a:t> </a:t>
                </a:r>
                <a:r>
                  <a:rPr lang="en-US" sz="2200" dirty="0" smtClean="0">
                    <a:latin typeface="SutonnyOMJ" panose="01010600010101010101" pitchFamily="2" charset="0"/>
                    <a:cs typeface="SutonnyOMJ" panose="01010600010101010101" pitchFamily="2" charset="0"/>
                  </a:rPr>
                  <a:t> </a:t>
                </a:r>
                <a14:m>
                  <m:oMath xmlns:m="http://schemas.openxmlformats.org/officeDocument/2006/math">
                    <m:f>
                      <m:fPr>
                        <m:ctrlPr>
                          <a:rPr lang="en-US" sz="2200" i="1">
                            <a:latin typeface="Cambria Math" panose="02040503050406030204" pitchFamily="18" charset="0"/>
                            <a:cs typeface="SutonnyOMJ" panose="01010600010101010101" pitchFamily="2" charset="0"/>
                          </a:rPr>
                        </m:ctrlPr>
                      </m:fPr>
                      <m:num>
                        <m:r>
                          <a:rPr lang="en-US" sz="2200" i="1">
                            <a:latin typeface="Cambria Math" panose="02040503050406030204" pitchFamily="18" charset="0"/>
                            <a:cs typeface="SutonnyOMJ" panose="01010600010101010101" pitchFamily="2" charset="0"/>
                          </a:rPr>
                          <m:t>১</m:t>
                        </m:r>
                        <m:r>
                          <a:rPr lang="en-US" sz="2200" b="0" i="1" smtClean="0">
                            <a:latin typeface="Cambria Math" panose="02040503050406030204" pitchFamily="18" charset="0"/>
                            <a:cs typeface="SutonnyOMJ" panose="01010600010101010101" pitchFamily="2" charset="0"/>
                          </a:rPr>
                          <m:t>২</m:t>
                        </m:r>
                      </m:num>
                      <m:den>
                        <m:r>
                          <a:rPr lang="en-US" sz="2200" i="1">
                            <a:latin typeface="Cambria Math" panose="02040503050406030204" pitchFamily="18" charset="0"/>
                            <a:cs typeface="SutonnyOMJ" panose="01010600010101010101" pitchFamily="2" charset="0"/>
                          </a:rPr>
                          <m:t> </m:t>
                        </m:r>
                        <m:r>
                          <a:rPr lang="en-US" sz="2200" b="0" i="1" smtClean="0">
                            <a:latin typeface="Cambria Math" panose="02040503050406030204" pitchFamily="18" charset="0"/>
                            <a:cs typeface="SutonnyOMJ" panose="01010600010101010101" pitchFamily="2" charset="0"/>
                          </a:rPr>
                          <m:t>৯</m:t>
                        </m:r>
                        <m:r>
                          <a:rPr lang="en-US" sz="2200" i="1">
                            <a:latin typeface="Cambria Math" panose="02040503050406030204" pitchFamily="18" charset="0"/>
                            <a:cs typeface="SutonnyOMJ" panose="01010600010101010101" pitchFamily="2" charset="0"/>
                          </a:rPr>
                          <m:t>.</m:t>
                        </m:r>
                        <m:r>
                          <a:rPr lang="en-US" sz="2200" i="1">
                            <a:latin typeface="Cambria Math" panose="02040503050406030204" pitchFamily="18" charset="0"/>
                            <a:cs typeface="SutonnyOMJ" panose="01010600010101010101" pitchFamily="2" charset="0"/>
                          </a:rPr>
                          <m:t>৫</m:t>
                        </m:r>
                      </m:den>
                    </m:f>
                  </m:oMath>
                </a14:m>
                <a:r>
                  <a:rPr lang="en-US" sz="2200" dirty="0" smtClean="0">
                    <a:latin typeface="SutonnyOMJ" panose="01010600010101010101" pitchFamily="2" charset="0"/>
                    <a:cs typeface="SutonnyOMJ" panose="01010600010101010101" pitchFamily="2" charset="0"/>
                  </a:rPr>
                  <a:t>  =  ১.২৬  </a:t>
                </a:r>
                <a:r>
                  <a:rPr lang="en-US" sz="2200" dirty="0" err="1" smtClean="0">
                    <a:latin typeface="SutonnyOMJ" panose="01010600010101010101" pitchFamily="2" charset="0"/>
                    <a:cs typeface="SutonnyOMJ" panose="01010600010101010101" pitchFamily="2" charset="0"/>
                  </a:rPr>
                  <a:t>প্রায়</a:t>
                </a:r>
                <a:r>
                  <a:rPr lang="en-US" sz="2200" dirty="0" smtClean="0">
                    <a:latin typeface="SutonnyOMJ" panose="01010600010101010101" pitchFamily="2" charset="0"/>
                    <a:cs typeface="SutonnyOMJ" panose="01010600010101010101" pitchFamily="2" charset="0"/>
                  </a:rPr>
                  <a:t>। </a:t>
                </a:r>
              </a:p>
              <a:p>
                <a:r>
                  <a:rPr lang="en-US" sz="2200" dirty="0" err="1" smtClean="0">
                    <a:latin typeface="SutonnyOMJ" panose="01010600010101010101" pitchFamily="2" charset="0"/>
                    <a:cs typeface="SutonnyOMJ" panose="01010600010101010101" pitchFamily="2" charset="0"/>
                  </a:rPr>
                  <a:t>অর্থা</a:t>
                </a:r>
                <a:r>
                  <a:rPr lang="en-US" sz="2200" dirty="0" smtClean="0">
                    <a:latin typeface="SutonnyOMJ" panose="01010600010101010101" pitchFamily="2" charset="0"/>
                    <a:cs typeface="SutonnyOMJ" panose="01010600010101010101" pitchFamily="2" charset="0"/>
                  </a:rPr>
                  <a:t>ৎ </a:t>
                </a:r>
                <a:r>
                  <a:rPr lang="en-US" sz="2200" dirty="0" err="1" smtClean="0">
                    <a:latin typeface="SutonnyOMJ" panose="01010600010101010101" pitchFamily="2" charset="0"/>
                    <a:cs typeface="SutonnyOMJ" panose="01010600010101010101" pitchFamily="2" charset="0"/>
                  </a:rPr>
                  <a:t>সোনালী</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এর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মোট</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উৎপাদনশীলতা</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একক</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প্রতি</a:t>
                </a:r>
                <a:r>
                  <a:rPr lang="en-US" sz="2200" dirty="0" smtClean="0">
                    <a:latin typeface="SutonnyOMJ" panose="01010600010101010101" pitchFamily="2" charset="0"/>
                    <a:cs typeface="SutonnyOMJ" panose="01010600010101010101" pitchFamily="2" charset="0"/>
                  </a:rPr>
                  <a:t> ১.২৬ </a:t>
                </a:r>
                <a:r>
                  <a:rPr lang="en-US" sz="2200" dirty="0" err="1" smtClean="0">
                    <a:latin typeface="SutonnyOMJ" panose="01010600010101010101" pitchFamily="2" charset="0"/>
                    <a:cs typeface="SutonnyOMJ" panose="01010600010101010101" pitchFamily="2" charset="0"/>
                  </a:rPr>
                  <a:t>প্রায়</a:t>
                </a:r>
                <a:r>
                  <a:rPr lang="en-US" sz="2200" dirty="0" smtClean="0">
                    <a:latin typeface="SutonnyOMJ" panose="01010600010101010101" pitchFamily="2" charset="0"/>
                    <a:cs typeface="SutonnyOMJ" panose="01010600010101010101" pitchFamily="2" charset="0"/>
                  </a:rPr>
                  <a:t>।</a:t>
                </a:r>
              </a:p>
              <a:p>
                <a:endParaRPr lang="en-US" sz="2200" dirty="0" smtClean="0">
                  <a:latin typeface="SutonnyOMJ" panose="01010600010101010101" pitchFamily="2" charset="0"/>
                  <a:cs typeface="SutonnyOMJ" panose="01010600010101010101" pitchFamily="2" charset="0"/>
                </a:endParaRPr>
              </a:p>
              <a:p>
                <a:endParaRPr lang="en-US" sz="2200" dirty="0" smtClean="0">
                  <a:latin typeface="SutonnyOMJ" panose="01010600010101010101" pitchFamily="2" charset="0"/>
                  <a:cs typeface="SutonnyOMJ" panose="01010600010101010101" pitchFamily="2" charset="0"/>
                </a:endParaRPr>
              </a:p>
              <a:p>
                <a:endParaRPr lang="en-US" sz="2200" dirty="0">
                  <a:latin typeface="SutonnyOMJ" panose="01010600010101010101" pitchFamily="2" charset="0"/>
                  <a:cs typeface="SutonnyOMJ" panose="01010600010101010101" pitchFamily="2" charset="0"/>
                </a:endParaRPr>
              </a:p>
              <a:p>
                <a:r>
                  <a:rPr lang="en-US" sz="2200" dirty="0" err="1" smtClean="0">
                    <a:latin typeface="SutonnyOMJ" panose="01010600010101010101" pitchFamily="2" charset="0"/>
                    <a:cs typeface="SutonnyOMJ" panose="01010600010101010101" pitchFamily="2" charset="0"/>
                  </a:rPr>
                  <a:t>সোনালী</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এর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শ্রমের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উৎপাদনশীলতা</a:t>
                </a:r>
                <a:r>
                  <a:rPr lang="en-US" sz="2200" dirty="0" smtClean="0">
                    <a:latin typeface="SutonnyOMJ" panose="01010600010101010101" pitchFamily="2" charset="0"/>
                    <a:cs typeface="SutonnyOMJ" panose="01010600010101010101" pitchFamily="2" charset="0"/>
                  </a:rPr>
                  <a:t> = </a:t>
                </a:r>
                <a14:m>
                  <m:oMath xmlns:m="http://schemas.openxmlformats.org/officeDocument/2006/math">
                    <m:f>
                      <m:fPr>
                        <m:ctrlPr>
                          <a:rPr lang="en-US" sz="2200" i="1">
                            <a:latin typeface="Cambria Math" panose="02040503050406030204" pitchFamily="18" charset="0"/>
                            <a:cs typeface="SutonnyOMJ" panose="01010600010101010101" pitchFamily="2" charset="0"/>
                          </a:rPr>
                        </m:ctrlPr>
                      </m:fPr>
                      <m:num>
                        <m:r>
                          <a:rPr lang="en-US" sz="2200" i="1">
                            <a:latin typeface="Cambria Math" panose="02040503050406030204" pitchFamily="18" charset="0"/>
                            <a:cs typeface="SutonnyOMJ" panose="01010600010101010101" pitchFamily="2" charset="0"/>
                          </a:rPr>
                          <m:t>১</m:t>
                        </m:r>
                        <m:r>
                          <a:rPr lang="en-US" sz="2200" b="0" i="1" smtClean="0">
                            <a:latin typeface="Cambria Math" panose="02040503050406030204" pitchFamily="18" charset="0"/>
                            <a:cs typeface="SutonnyOMJ" panose="01010600010101010101" pitchFamily="2" charset="0"/>
                          </a:rPr>
                          <m:t>২</m:t>
                        </m:r>
                      </m:num>
                      <m:den>
                        <m:r>
                          <a:rPr lang="en-US" sz="2200" i="1">
                            <a:latin typeface="Cambria Math" panose="02040503050406030204" pitchFamily="18" charset="0"/>
                            <a:cs typeface="SutonnyOMJ" panose="01010600010101010101" pitchFamily="2" charset="0"/>
                          </a:rPr>
                          <m:t> </m:t>
                        </m:r>
                        <m:r>
                          <a:rPr lang="en-US" sz="2200" b="0" i="1" smtClean="0">
                            <a:latin typeface="Cambria Math" panose="02040503050406030204" pitchFamily="18" charset="0"/>
                            <a:cs typeface="SutonnyOMJ" panose="01010600010101010101" pitchFamily="2" charset="0"/>
                          </a:rPr>
                          <m:t>৩</m:t>
                        </m:r>
                      </m:den>
                    </m:f>
                  </m:oMath>
                </a14:m>
                <a:r>
                  <a:rPr lang="en-US" sz="2200" dirty="0" smtClean="0">
                    <a:latin typeface="SutonnyOMJ" panose="01010600010101010101" pitchFamily="2" charset="0"/>
                    <a:cs typeface="SutonnyOMJ" panose="01010600010101010101" pitchFamily="2" charset="0"/>
                  </a:rPr>
                  <a:t> = ৪ । </a:t>
                </a:r>
              </a:p>
              <a:p>
                <a:r>
                  <a:rPr lang="en-US" sz="2200" dirty="0" err="1" smtClean="0">
                    <a:latin typeface="SutonnyOMJ" panose="01010600010101010101" pitchFamily="2" charset="0"/>
                    <a:cs typeface="SutonnyOMJ" panose="01010600010101010101" pitchFamily="2" charset="0"/>
                  </a:rPr>
                  <a:t>অর্থা</a:t>
                </a:r>
                <a:r>
                  <a:rPr lang="en-US" sz="2200" dirty="0" smtClean="0">
                    <a:latin typeface="SutonnyOMJ" panose="01010600010101010101" pitchFamily="2" charset="0"/>
                    <a:cs typeface="SutonnyOMJ" panose="01010600010101010101" pitchFamily="2" charset="0"/>
                  </a:rPr>
                  <a:t>ৎ </a:t>
                </a:r>
                <a:r>
                  <a:rPr lang="en-US" sz="2200" dirty="0" err="1" smtClean="0">
                    <a:latin typeface="SutonnyOMJ" panose="01010600010101010101" pitchFamily="2" charset="0"/>
                    <a:cs typeface="SutonnyOMJ" panose="01010600010101010101" pitchFamily="2" charset="0"/>
                  </a:rPr>
                  <a:t>সোনালী</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এর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শ্রমের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উৎপাদনশীলতা</a:t>
                </a:r>
                <a:r>
                  <a:rPr lang="en-US" sz="2200" dirty="0" smtClean="0">
                    <a:latin typeface="SutonnyOMJ" panose="01010600010101010101" pitchFamily="2" charset="0"/>
                    <a:cs typeface="SutonnyOMJ" panose="01010600010101010101" pitchFamily="2" charset="0"/>
                  </a:rPr>
                  <a:t> ৪ ।</a:t>
                </a:r>
              </a:p>
              <a:p>
                <a:endParaRPr lang="en-US" sz="2200" dirty="0">
                  <a:latin typeface="SutonnyOMJ" panose="01010600010101010101" pitchFamily="2" charset="0"/>
                  <a:cs typeface="SutonnyOMJ" panose="01010600010101010101" pitchFamily="2" charset="0"/>
                </a:endParaRPr>
              </a:p>
              <a:p>
                <a:endParaRPr lang="en-US" sz="2200" dirty="0" smtClean="0">
                  <a:latin typeface="SutonnyOMJ" panose="01010600010101010101" pitchFamily="2" charset="0"/>
                  <a:cs typeface="SutonnyOMJ" panose="01010600010101010101" pitchFamily="2" charset="0"/>
                </a:endParaRPr>
              </a:p>
              <a:p>
                <a:endParaRPr lang="en-US" sz="2200" dirty="0" smtClean="0">
                  <a:latin typeface="SutonnyOMJ" panose="01010600010101010101" pitchFamily="2" charset="0"/>
                  <a:cs typeface="SutonnyOMJ" panose="01010600010101010101" pitchFamily="2" charset="0"/>
                </a:endParaRPr>
              </a:p>
              <a:p>
                <a:endParaRPr lang="en-US" sz="2200" dirty="0" smtClean="0">
                  <a:latin typeface="SutonnyOMJ" panose="01010600010101010101" pitchFamily="2" charset="0"/>
                  <a:cs typeface="SutonnyOMJ" panose="01010600010101010101" pitchFamily="2" charset="0"/>
                </a:endParaRPr>
              </a:p>
              <a:p>
                <a:r>
                  <a:rPr lang="en-US" sz="2200" dirty="0" err="1" smtClean="0">
                    <a:latin typeface="SutonnyOMJ" panose="01010600010101010101" pitchFamily="2" charset="0"/>
                    <a:cs typeface="SutonnyOMJ" panose="01010600010101010101" pitchFamily="2" charset="0"/>
                  </a:rPr>
                  <a:t>সোনালী</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এর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কাঁচামালের</a:t>
                </a:r>
                <a:r>
                  <a:rPr lang="en-US" sz="2200" dirty="0" smtClean="0">
                    <a:latin typeface="SutonnyOMJ" panose="01010600010101010101" pitchFamily="2" charset="0"/>
                    <a:cs typeface="SutonnyOMJ" panose="01010600010101010101" pitchFamily="2" charset="0"/>
                  </a:rPr>
                  <a:t> </a:t>
                </a:r>
                <a:r>
                  <a:rPr lang="en-US" sz="2200" dirty="0" err="1" smtClean="0">
                    <a:latin typeface="SutonnyOMJ" panose="01010600010101010101" pitchFamily="2" charset="0"/>
                    <a:cs typeface="SutonnyOMJ" panose="01010600010101010101" pitchFamily="2" charset="0"/>
                  </a:rPr>
                  <a:t>উৎপাদনশীলতা</a:t>
                </a:r>
                <a:r>
                  <a:rPr lang="en-US" sz="2200" dirty="0" smtClean="0">
                    <a:latin typeface="SutonnyOMJ" panose="01010600010101010101" pitchFamily="2" charset="0"/>
                    <a:cs typeface="SutonnyOMJ" panose="01010600010101010101" pitchFamily="2" charset="0"/>
                  </a:rPr>
                  <a:t> = </a:t>
                </a:r>
                <a14:m>
                  <m:oMath xmlns:m="http://schemas.openxmlformats.org/officeDocument/2006/math">
                    <m:r>
                      <a:rPr lang="en-US" sz="2200" b="0" i="0" smtClean="0">
                        <a:latin typeface="Cambria Math" panose="02040503050406030204" pitchFamily="18" charset="0"/>
                        <a:cs typeface="SutonnyOMJ" panose="01010600010101010101" pitchFamily="2" charset="0"/>
                      </a:rPr>
                      <m:t> </m:t>
                    </m:r>
                    <m:f>
                      <m:fPr>
                        <m:ctrlPr>
                          <a:rPr lang="en-US" sz="2200" i="1">
                            <a:latin typeface="Cambria Math" panose="02040503050406030204" pitchFamily="18" charset="0"/>
                            <a:cs typeface="SutonnyOMJ" panose="01010600010101010101" pitchFamily="2" charset="0"/>
                          </a:rPr>
                        </m:ctrlPr>
                      </m:fPr>
                      <m:num>
                        <m:r>
                          <a:rPr lang="en-US" sz="2200" i="1">
                            <a:latin typeface="Cambria Math" panose="02040503050406030204" pitchFamily="18" charset="0"/>
                            <a:cs typeface="SutonnyOMJ" panose="01010600010101010101" pitchFamily="2" charset="0"/>
                          </a:rPr>
                          <m:t>১২</m:t>
                        </m:r>
                      </m:num>
                      <m:den>
                        <m:r>
                          <a:rPr lang="en-US" sz="2200" i="1">
                            <a:latin typeface="Cambria Math" panose="02040503050406030204" pitchFamily="18" charset="0"/>
                            <a:cs typeface="SutonnyOMJ" panose="01010600010101010101" pitchFamily="2" charset="0"/>
                          </a:rPr>
                          <m:t> </m:t>
                        </m:r>
                        <m:r>
                          <a:rPr lang="en-US" sz="2200" b="0" i="1" smtClean="0">
                            <a:latin typeface="Cambria Math" panose="02040503050406030204" pitchFamily="18" charset="0"/>
                            <a:cs typeface="SutonnyOMJ" panose="01010600010101010101" pitchFamily="2" charset="0"/>
                          </a:rPr>
                          <m:t>৪</m:t>
                        </m:r>
                        <m:r>
                          <a:rPr lang="en-US" sz="2200" b="0" i="1" smtClean="0">
                            <a:latin typeface="Cambria Math" panose="02040503050406030204" pitchFamily="18" charset="0"/>
                            <a:cs typeface="SutonnyOMJ" panose="01010600010101010101" pitchFamily="2" charset="0"/>
                          </a:rPr>
                          <m:t>.</m:t>
                        </m:r>
                        <m:r>
                          <a:rPr lang="en-US" sz="2200" b="0" i="1" smtClean="0">
                            <a:latin typeface="Cambria Math" panose="02040503050406030204" pitchFamily="18" charset="0"/>
                            <a:cs typeface="SutonnyOMJ" panose="01010600010101010101" pitchFamily="2" charset="0"/>
                          </a:rPr>
                          <m:t>৫</m:t>
                        </m:r>
                      </m:den>
                    </m:f>
                  </m:oMath>
                </a14:m>
                <a:r>
                  <a:rPr lang="en-US" sz="2200" dirty="0">
                    <a:latin typeface="SutonnyOMJ" panose="01010600010101010101" pitchFamily="2" charset="0"/>
                    <a:cs typeface="SutonnyOMJ" panose="01010600010101010101" pitchFamily="2" charset="0"/>
                  </a:rPr>
                  <a:t> </a:t>
                </a:r>
                <a:r>
                  <a:rPr lang="en-US" sz="2200" dirty="0" smtClean="0">
                    <a:latin typeface="SutonnyOMJ" panose="01010600010101010101" pitchFamily="2" charset="0"/>
                    <a:cs typeface="SutonnyOMJ" panose="01010600010101010101" pitchFamily="2" charset="0"/>
                  </a:rPr>
                  <a:t> = ২.৬৭</a:t>
                </a:r>
                <a:endParaRPr lang="en-US" sz="2200" dirty="0">
                  <a:latin typeface="SutonnyOMJ" panose="01010600010101010101" pitchFamily="2" charset="0"/>
                  <a:cs typeface="SutonnyOMJ" panose="01010600010101010101" pitchFamily="2" charset="0"/>
                </a:endParaRPr>
              </a:p>
              <a:p>
                <a:r>
                  <a:rPr lang="en-US" sz="2200" dirty="0" err="1">
                    <a:latin typeface="SutonnyOMJ" panose="01010600010101010101" pitchFamily="2" charset="0"/>
                    <a:cs typeface="SutonnyOMJ" panose="01010600010101010101" pitchFamily="2" charset="0"/>
                  </a:rPr>
                  <a:t>অর্থা</a:t>
                </a:r>
                <a:r>
                  <a:rPr lang="en-US" sz="2200" dirty="0">
                    <a:latin typeface="SutonnyOMJ" panose="01010600010101010101" pitchFamily="2" charset="0"/>
                    <a:cs typeface="SutonnyOMJ" panose="01010600010101010101" pitchFamily="2" charset="0"/>
                  </a:rPr>
                  <a:t>ৎ </a:t>
                </a:r>
                <a:r>
                  <a:rPr lang="en-US" sz="2200" dirty="0" err="1">
                    <a:latin typeface="SutonnyOMJ" panose="01010600010101010101" pitchFamily="2" charset="0"/>
                    <a:cs typeface="SutonnyOMJ" panose="01010600010101010101" pitchFamily="2" charset="0"/>
                  </a:rPr>
                  <a:t>সোনালী</a:t>
                </a:r>
                <a:r>
                  <a:rPr lang="en-US" sz="2200" dirty="0">
                    <a:latin typeface="SutonnyOMJ" panose="01010600010101010101" pitchFamily="2" charset="0"/>
                    <a:cs typeface="SutonnyOMJ" panose="01010600010101010101" pitchFamily="2" charset="0"/>
                  </a:rPr>
                  <a:t> </a:t>
                </a:r>
                <a:r>
                  <a:rPr lang="en-US" sz="2200" dirty="0" err="1">
                    <a:latin typeface="SutonnyOMJ" panose="01010600010101010101" pitchFamily="2" charset="0"/>
                    <a:cs typeface="SutonnyOMJ" panose="01010600010101010101" pitchFamily="2" charset="0"/>
                  </a:rPr>
                  <a:t>এর</a:t>
                </a:r>
                <a:r>
                  <a:rPr lang="en-US" sz="2200" dirty="0">
                    <a:latin typeface="SutonnyOMJ" panose="01010600010101010101" pitchFamily="2" charset="0"/>
                    <a:cs typeface="SutonnyOMJ" panose="01010600010101010101" pitchFamily="2" charset="0"/>
                  </a:rPr>
                  <a:t> </a:t>
                </a:r>
                <a:r>
                  <a:rPr lang="en-US" sz="2200" dirty="0" err="1">
                    <a:latin typeface="SutonnyOMJ" panose="01010600010101010101" pitchFamily="2" charset="0"/>
                    <a:cs typeface="SutonnyOMJ" panose="01010600010101010101" pitchFamily="2" charset="0"/>
                  </a:rPr>
                  <a:t>শ্রমের</a:t>
                </a:r>
                <a:r>
                  <a:rPr lang="en-US" sz="2200" dirty="0">
                    <a:latin typeface="SutonnyOMJ" panose="01010600010101010101" pitchFamily="2" charset="0"/>
                    <a:cs typeface="SutonnyOMJ" panose="01010600010101010101" pitchFamily="2" charset="0"/>
                  </a:rPr>
                  <a:t> </a:t>
                </a:r>
                <a:r>
                  <a:rPr lang="en-US" sz="2200" dirty="0" err="1">
                    <a:latin typeface="SutonnyOMJ" panose="01010600010101010101" pitchFamily="2" charset="0"/>
                    <a:cs typeface="SutonnyOMJ" panose="01010600010101010101" pitchFamily="2" charset="0"/>
                  </a:rPr>
                  <a:t>উৎপাদনশীলতা</a:t>
                </a:r>
                <a:r>
                  <a:rPr lang="en-US" sz="2200" dirty="0">
                    <a:latin typeface="SutonnyOMJ" panose="01010600010101010101" pitchFamily="2" charset="0"/>
                    <a:cs typeface="SutonnyOMJ" panose="01010600010101010101" pitchFamily="2" charset="0"/>
                  </a:rPr>
                  <a:t> </a:t>
                </a:r>
                <a:r>
                  <a:rPr lang="en-US" sz="2200" dirty="0" smtClean="0">
                    <a:latin typeface="SutonnyOMJ" panose="01010600010101010101" pitchFamily="2" charset="0"/>
                    <a:cs typeface="SutonnyOMJ" panose="01010600010101010101" pitchFamily="2" charset="0"/>
                  </a:rPr>
                  <a:t>২.৬৭</a:t>
                </a:r>
                <a:endParaRPr lang="en-US" sz="2200" dirty="0">
                  <a:latin typeface="SutonnyOMJ" panose="01010600010101010101" pitchFamily="2" charset="0"/>
                  <a:cs typeface="SutonnyOMJ" panose="01010600010101010101" pitchFamily="2" charset="0"/>
                </a:endParaRPr>
              </a:p>
              <a:p>
                <a:endParaRPr lang="en-US" sz="2200" dirty="0">
                  <a:latin typeface="SutonnyOMJ" panose="01010600010101010101" pitchFamily="2" charset="0"/>
                  <a:cs typeface="SutonnyOMJ" panose="01010600010101010101" pitchFamily="2" charset="0"/>
                </a:endParaRPr>
              </a:p>
              <a:p>
                <a:endParaRPr lang="en-US" sz="2200" dirty="0" smtClean="0">
                  <a:latin typeface="SutonnyOMJ" panose="01010600010101010101" pitchFamily="2" charset="0"/>
                  <a:cs typeface="SutonnyOMJ" panose="01010600010101010101" pitchFamily="2" charset="0"/>
                </a:endParaRPr>
              </a:p>
              <a:p>
                <a:endParaRPr lang="en-US" sz="2200" dirty="0">
                  <a:latin typeface="SutonnyOMJ" panose="01010600010101010101" pitchFamily="2" charset="0"/>
                  <a:cs typeface="SutonnyOMJ" panose="01010600010101010101" pitchFamily="2" charset="0"/>
                </a:endParaRPr>
              </a:p>
              <a:p>
                <a:endParaRPr lang="en-US" sz="2200" dirty="0">
                  <a:latin typeface="SutonnyOMJ" panose="01010600010101010101" pitchFamily="2" charset="0"/>
                  <a:cs typeface="SutonnyOMJ" panose="01010600010101010101" pitchFamily="2"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0" y="0"/>
                <a:ext cx="12191999" cy="6721905"/>
              </a:xfrm>
              <a:prstGeom prst="rect">
                <a:avLst/>
              </a:prstGeom>
              <a:blipFill rotWithShape="0">
                <a:blip r:embed="rId5"/>
                <a:stretch>
                  <a:fillRect l="-650"/>
                </a:stretch>
              </a:blipFill>
            </p:spPr>
            <p:txBody>
              <a:bodyPr/>
              <a:lstStyle/>
              <a:p>
                <a:r>
                  <a:rPr lang="en-US">
                    <a:noFill/>
                  </a:rPr>
                  <a:t> </a:t>
                </a:r>
              </a:p>
            </p:txBody>
          </p:sp>
        </mc:Fallback>
      </mc:AlternateContent>
      <p:cxnSp>
        <p:nvCxnSpPr>
          <p:cNvPr id="4" name="Straight Arrow Connector 3"/>
          <p:cNvCxnSpPr/>
          <p:nvPr/>
        </p:nvCxnSpPr>
        <p:spPr>
          <a:xfrm>
            <a:off x="5982265" y="-102358"/>
            <a:ext cx="4550" cy="69876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188647069"/>
      </p:ext>
    </p:extLst>
  </p:cSld>
  <p:clrMapOvr>
    <a:masterClrMapping/>
  </p:clrMapOvr>
  <mc:AlternateContent xmlns:mc="http://schemas.openxmlformats.org/markup-compatibility/2006">
    <mc:Choice xmlns:p14="http://schemas.microsoft.com/office/powerpoint/2010/main" Requires="p14">
      <p:transition spd="slow" p14:dur="1500" advTm="74480">
        <p14:window dir="vert"/>
      </p:transition>
    </mc:Choice>
    <mc:Fallback>
      <p:transition spd="slow" advTm="744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52"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Scale>
                                      <p:cBhvr>
                                        <p:cTn id="11"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
                                            <p:txEl>
                                              <p:pRg st="0" end="0"/>
                                            </p:txEl>
                                          </p:spTgt>
                                        </p:tgtEl>
                                        <p:attrNameLst>
                                          <p:attrName>ppt_x</p:attrName>
                                          <p:attrName>ppt_y</p:attrName>
                                        </p:attrNameLst>
                                      </p:cBhvr>
                                    </p:animMotion>
                                    <p:animEffect transition="in" filter="fade">
                                      <p:cBhvr>
                                        <p:cTn id="13" dur="1000"/>
                                        <p:tgtEl>
                                          <p:spTgt spid="2">
                                            <p:txEl>
                                              <p:pRg st="0" end="0"/>
                                            </p:txEl>
                                          </p:spTgt>
                                        </p:tgtEl>
                                      </p:cBhvr>
                                    </p:animEffect>
                                  </p:childTnLst>
                                </p:cTn>
                              </p:par>
                              <p:par>
                                <p:cTn id="14" presetID="52"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Scale>
                                      <p:cBhvr>
                                        <p:cTn id="16" dur="1000" decel="50000" fill="hold">
                                          <p:stCondLst>
                                            <p:cond delay="0"/>
                                          </p:stCondLst>
                                        </p:cTn>
                                        <p:tgtEl>
                                          <p:spTgt spid="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
                                            <p:txEl>
                                              <p:pRg st="1" end="1"/>
                                            </p:txEl>
                                          </p:spTgt>
                                        </p:tgtEl>
                                        <p:attrNameLst>
                                          <p:attrName>ppt_x</p:attrName>
                                          <p:attrName>ppt_y</p:attrName>
                                        </p:attrNameLst>
                                      </p:cBhvr>
                                    </p:animMotion>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nodeType="clickEffect">
                                  <p:stCondLst>
                                    <p:cond delay="0"/>
                                  </p:stCondLst>
                                  <p:childTnLst>
                                    <p:set>
                                      <p:cBhvr>
                                        <p:cTn id="22" dur="1" fill="hold">
                                          <p:stCondLst>
                                            <p:cond delay="0"/>
                                          </p:stCondLst>
                                        </p:cTn>
                                        <p:tgtEl>
                                          <p:spTgt spid="2">
                                            <p:txEl>
                                              <p:pRg st="16" end="16"/>
                                            </p:txEl>
                                          </p:spTgt>
                                        </p:tgtEl>
                                        <p:attrNameLst>
                                          <p:attrName>style.visibility</p:attrName>
                                        </p:attrNameLst>
                                      </p:cBhvr>
                                      <p:to>
                                        <p:strVal val="visible"/>
                                      </p:to>
                                    </p:set>
                                    <p:animScale>
                                      <p:cBhvr>
                                        <p:cTn id="23" dur="1000" decel="50000" fill="hold">
                                          <p:stCondLst>
                                            <p:cond delay="0"/>
                                          </p:stCondLst>
                                        </p:cTn>
                                        <p:tgtEl>
                                          <p:spTgt spid="2">
                                            <p:txEl>
                                              <p:pRg st="16" end="1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
                                            <p:txEl>
                                              <p:pRg st="16" end="16"/>
                                            </p:txEl>
                                          </p:spTgt>
                                        </p:tgtEl>
                                        <p:attrNameLst>
                                          <p:attrName>ppt_x</p:attrName>
                                          <p:attrName>ppt_y</p:attrName>
                                        </p:attrNameLst>
                                      </p:cBhvr>
                                    </p:animMotion>
                                    <p:animEffect transition="in" filter="fade">
                                      <p:cBhvr>
                                        <p:cTn id="25" dur="1000"/>
                                        <p:tgtEl>
                                          <p:spTgt spid="2">
                                            <p:txEl>
                                              <p:pRg st="16" end="16"/>
                                            </p:txEl>
                                          </p:spTgt>
                                        </p:tgtEl>
                                      </p:cBhvr>
                                    </p:animEffect>
                                  </p:childTnLst>
                                </p:cTn>
                              </p:par>
                              <p:par>
                                <p:cTn id="26" presetID="52" presetClass="entr" presetSubtype="0" fill="hold" nodeType="withEffect">
                                  <p:stCondLst>
                                    <p:cond delay="0"/>
                                  </p:stCondLst>
                                  <p:childTnLst>
                                    <p:set>
                                      <p:cBhvr>
                                        <p:cTn id="27" dur="1" fill="hold">
                                          <p:stCondLst>
                                            <p:cond delay="0"/>
                                          </p:stCondLst>
                                        </p:cTn>
                                        <p:tgtEl>
                                          <p:spTgt spid="2">
                                            <p:txEl>
                                              <p:pRg st="17" end="17"/>
                                            </p:txEl>
                                          </p:spTgt>
                                        </p:tgtEl>
                                        <p:attrNameLst>
                                          <p:attrName>style.visibility</p:attrName>
                                        </p:attrNameLst>
                                      </p:cBhvr>
                                      <p:to>
                                        <p:strVal val="visible"/>
                                      </p:to>
                                    </p:set>
                                    <p:animScale>
                                      <p:cBhvr>
                                        <p:cTn id="28" dur="1000" decel="50000" fill="hold">
                                          <p:stCondLst>
                                            <p:cond delay="0"/>
                                          </p:stCondLst>
                                        </p:cTn>
                                        <p:tgtEl>
                                          <p:spTgt spid="2">
                                            <p:txEl>
                                              <p:pRg st="17" end="1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
                                            <p:txEl>
                                              <p:pRg st="17" end="17"/>
                                            </p:txEl>
                                          </p:spTgt>
                                        </p:tgtEl>
                                        <p:attrNameLst>
                                          <p:attrName>ppt_x</p:attrName>
                                          <p:attrName>ppt_y</p:attrName>
                                        </p:attrNameLst>
                                      </p:cBhvr>
                                    </p:animMotion>
                                    <p:animEffect transition="in" filter="fade">
                                      <p:cBhvr>
                                        <p:cTn id="30" dur="1000"/>
                                        <p:tgtEl>
                                          <p:spTgt spid="2">
                                            <p:txEl>
                                              <p:pRg st="17" end="1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2">
                                            <p:txEl>
                                              <p:pRg st="3" end="3"/>
                                            </p:txEl>
                                          </p:spTgt>
                                        </p:tgtEl>
                                        <p:attrNameLst>
                                          <p:attrName>style.visibility</p:attrName>
                                        </p:attrNameLst>
                                      </p:cBhvr>
                                      <p:to>
                                        <p:strVal val="visible"/>
                                      </p:to>
                                    </p:set>
                                    <p:anim by="(-#ppt_w*2)" calcmode="lin" valueType="num">
                                      <p:cBhvr rctx="PPT">
                                        <p:cTn id="35" dur="500" autoRev="1" fill="hold">
                                          <p:stCondLst>
                                            <p:cond delay="0"/>
                                          </p:stCondLst>
                                        </p:cTn>
                                        <p:tgtEl>
                                          <p:spTgt spid="2">
                                            <p:txEl>
                                              <p:pRg st="3" end="3"/>
                                            </p:txEl>
                                          </p:spTgt>
                                        </p:tgtEl>
                                        <p:attrNameLst>
                                          <p:attrName>ppt_w</p:attrName>
                                        </p:attrNameLst>
                                      </p:cBhvr>
                                    </p:anim>
                                    <p:anim by="(#ppt_w*0.50)" calcmode="lin" valueType="num">
                                      <p:cBhvr>
                                        <p:cTn id="36" dur="500" decel="50000" autoRev="1" fill="hold">
                                          <p:stCondLst>
                                            <p:cond delay="0"/>
                                          </p:stCondLst>
                                        </p:cTn>
                                        <p:tgtEl>
                                          <p:spTgt spid="2">
                                            <p:txEl>
                                              <p:pRg st="3" end="3"/>
                                            </p:txEl>
                                          </p:spTgt>
                                        </p:tgtEl>
                                        <p:attrNameLst>
                                          <p:attrName>ppt_x</p:attrName>
                                        </p:attrNameLst>
                                      </p:cBhvr>
                                    </p:anim>
                                    <p:anim from="(-#ppt_h/2)" to="(#ppt_y)" calcmode="lin" valueType="num">
                                      <p:cBhvr>
                                        <p:cTn id="37" dur="1000" fill="hold">
                                          <p:stCondLst>
                                            <p:cond delay="0"/>
                                          </p:stCondLst>
                                        </p:cTn>
                                        <p:tgtEl>
                                          <p:spTgt spid="2">
                                            <p:txEl>
                                              <p:pRg st="3" end="3"/>
                                            </p:txEl>
                                          </p:spTgt>
                                        </p:tgtEl>
                                        <p:attrNameLst>
                                          <p:attrName>ppt_y</p:attrName>
                                        </p:attrNameLst>
                                      </p:cBhvr>
                                    </p:anim>
                                    <p:animRot by="21600000">
                                      <p:cBhvr>
                                        <p:cTn id="38" dur="1000" fill="hold">
                                          <p:stCondLst>
                                            <p:cond delay="0"/>
                                          </p:stCondLst>
                                        </p:cTn>
                                        <p:tgtEl>
                                          <p:spTgt spid="2">
                                            <p:txEl>
                                              <p:pRg st="3" end="3"/>
                                            </p:txEl>
                                          </p:spTgt>
                                        </p:tgtEl>
                                        <p:attrNameLst>
                                          <p:attrName>r</p:attrName>
                                        </p:attrNameLst>
                                      </p:cBhvr>
                                    </p:animRot>
                                  </p:childTnLst>
                                </p:cTn>
                              </p:par>
                              <p:par>
                                <p:cTn id="39" presetID="56" presetClass="entr" presetSubtype="0" fill="hold" nodeType="withEffect">
                                  <p:stCondLst>
                                    <p:cond delay="0"/>
                                  </p:stCondLst>
                                  <p:iterate type="lt">
                                    <p:tmPct val="10000"/>
                                  </p:iterate>
                                  <p:childTnLst>
                                    <p:set>
                                      <p:cBhvr>
                                        <p:cTn id="40" dur="1" fill="hold">
                                          <p:stCondLst>
                                            <p:cond delay="0"/>
                                          </p:stCondLst>
                                        </p:cTn>
                                        <p:tgtEl>
                                          <p:spTgt spid="2">
                                            <p:txEl>
                                              <p:pRg st="4" end="4"/>
                                            </p:txEl>
                                          </p:spTgt>
                                        </p:tgtEl>
                                        <p:attrNameLst>
                                          <p:attrName>style.visibility</p:attrName>
                                        </p:attrNameLst>
                                      </p:cBhvr>
                                      <p:to>
                                        <p:strVal val="visible"/>
                                      </p:to>
                                    </p:set>
                                    <p:anim by="(-#ppt_w*2)" calcmode="lin" valueType="num">
                                      <p:cBhvr rctx="PPT">
                                        <p:cTn id="41" dur="500" autoRev="1" fill="hold">
                                          <p:stCondLst>
                                            <p:cond delay="0"/>
                                          </p:stCondLst>
                                        </p:cTn>
                                        <p:tgtEl>
                                          <p:spTgt spid="2">
                                            <p:txEl>
                                              <p:pRg st="4" end="4"/>
                                            </p:txEl>
                                          </p:spTgt>
                                        </p:tgtEl>
                                        <p:attrNameLst>
                                          <p:attrName>ppt_w</p:attrName>
                                        </p:attrNameLst>
                                      </p:cBhvr>
                                    </p:anim>
                                    <p:anim by="(#ppt_w*0.50)" calcmode="lin" valueType="num">
                                      <p:cBhvr>
                                        <p:cTn id="42" dur="500" decel="50000" autoRev="1" fill="hold">
                                          <p:stCondLst>
                                            <p:cond delay="0"/>
                                          </p:stCondLst>
                                        </p:cTn>
                                        <p:tgtEl>
                                          <p:spTgt spid="2">
                                            <p:txEl>
                                              <p:pRg st="4" end="4"/>
                                            </p:txEl>
                                          </p:spTgt>
                                        </p:tgtEl>
                                        <p:attrNameLst>
                                          <p:attrName>ppt_x</p:attrName>
                                        </p:attrNameLst>
                                      </p:cBhvr>
                                    </p:anim>
                                    <p:anim from="(-#ppt_h/2)" to="(#ppt_y)" calcmode="lin" valueType="num">
                                      <p:cBhvr>
                                        <p:cTn id="43" dur="1000" fill="hold">
                                          <p:stCondLst>
                                            <p:cond delay="0"/>
                                          </p:stCondLst>
                                        </p:cTn>
                                        <p:tgtEl>
                                          <p:spTgt spid="2">
                                            <p:txEl>
                                              <p:pRg st="4" end="4"/>
                                            </p:txEl>
                                          </p:spTgt>
                                        </p:tgtEl>
                                        <p:attrNameLst>
                                          <p:attrName>ppt_y</p:attrName>
                                        </p:attrNameLst>
                                      </p:cBhvr>
                                    </p:anim>
                                    <p:animRot by="21600000">
                                      <p:cBhvr>
                                        <p:cTn id="44" dur="1000" fill="hold">
                                          <p:stCondLst>
                                            <p:cond delay="0"/>
                                          </p:stCondLst>
                                        </p:cTn>
                                        <p:tgtEl>
                                          <p:spTgt spid="2">
                                            <p:txEl>
                                              <p:pRg st="4" end="4"/>
                                            </p:txEl>
                                          </p:spTgt>
                                        </p:tgtEl>
                                        <p:attrNameLst>
                                          <p:attrName>r</p:attrName>
                                        </p:attrNameLst>
                                      </p:cBhvr>
                                    </p:animRot>
                                  </p:childTnLst>
                                </p:cTn>
                              </p:par>
                              <p:par>
                                <p:cTn id="45" presetID="56" presetClass="entr" presetSubtype="0" fill="hold" nodeType="withEffect">
                                  <p:stCondLst>
                                    <p:cond delay="0"/>
                                  </p:stCondLst>
                                  <p:iterate type="lt">
                                    <p:tmPct val="10000"/>
                                  </p:iterate>
                                  <p:childTnLst>
                                    <p:set>
                                      <p:cBhvr>
                                        <p:cTn id="46" dur="1" fill="hold">
                                          <p:stCondLst>
                                            <p:cond delay="0"/>
                                          </p:stCondLst>
                                        </p:cTn>
                                        <p:tgtEl>
                                          <p:spTgt spid="2">
                                            <p:txEl>
                                              <p:pRg st="5" end="5"/>
                                            </p:txEl>
                                          </p:spTgt>
                                        </p:tgtEl>
                                        <p:attrNameLst>
                                          <p:attrName>style.visibility</p:attrName>
                                        </p:attrNameLst>
                                      </p:cBhvr>
                                      <p:to>
                                        <p:strVal val="visible"/>
                                      </p:to>
                                    </p:set>
                                    <p:anim by="(-#ppt_w*2)" calcmode="lin" valueType="num">
                                      <p:cBhvr rctx="PPT">
                                        <p:cTn id="47" dur="500" autoRev="1" fill="hold">
                                          <p:stCondLst>
                                            <p:cond delay="0"/>
                                          </p:stCondLst>
                                        </p:cTn>
                                        <p:tgtEl>
                                          <p:spTgt spid="2">
                                            <p:txEl>
                                              <p:pRg st="5" end="5"/>
                                            </p:txEl>
                                          </p:spTgt>
                                        </p:tgtEl>
                                        <p:attrNameLst>
                                          <p:attrName>ppt_w</p:attrName>
                                        </p:attrNameLst>
                                      </p:cBhvr>
                                    </p:anim>
                                    <p:anim by="(#ppt_w*0.50)" calcmode="lin" valueType="num">
                                      <p:cBhvr>
                                        <p:cTn id="48" dur="500" decel="50000" autoRev="1" fill="hold">
                                          <p:stCondLst>
                                            <p:cond delay="0"/>
                                          </p:stCondLst>
                                        </p:cTn>
                                        <p:tgtEl>
                                          <p:spTgt spid="2">
                                            <p:txEl>
                                              <p:pRg st="5" end="5"/>
                                            </p:txEl>
                                          </p:spTgt>
                                        </p:tgtEl>
                                        <p:attrNameLst>
                                          <p:attrName>ppt_x</p:attrName>
                                        </p:attrNameLst>
                                      </p:cBhvr>
                                    </p:anim>
                                    <p:anim from="(-#ppt_h/2)" to="(#ppt_y)" calcmode="lin" valueType="num">
                                      <p:cBhvr>
                                        <p:cTn id="49" dur="1000" fill="hold">
                                          <p:stCondLst>
                                            <p:cond delay="0"/>
                                          </p:stCondLst>
                                        </p:cTn>
                                        <p:tgtEl>
                                          <p:spTgt spid="2">
                                            <p:txEl>
                                              <p:pRg st="5" end="5"/>
                                            </p:txEl>
                                          </p:spTgt>
                                        </p:tgtEl>
                                        <p:attrNameLst>
                                          <p:attrName>ppt_y</p:attrName>
                                        </p:attrNameLst>
                                      </p:cBhvr>
                                    </p:anim>
                                    <p:animRot by="21600000">
                                      <p:cBhvr>
                                        <p:cTn id="50" dur="1000" fill="hold">
                                          <p:stCondLst>
                                            <p:cond delay="0"/>
                                          </p:stCondLst>
                                        </p:cTn>
                                        <p:tgtEl>
                                          <p:spTgt spid="2">
                                            <p:txEl>
                                              <p:pRg st="5" end="5"/>
                                            </p:txEl>
                                          </p:spTgt>
                                        </p:tgtEl>
                                        <p:attrNameLst>
                                          <p:attrName>r</p:attrName>
                                        </p:attrNameLst>
                                      </p:cBhvr>
                                    </p:animRot>
                                  </p:childTnLst>
                                </p:cTn>
                              </p:par>
                              <p:par>
                                <p:cTn id="51" presetID="56" presetClass="entr" presetSubtype="0" fill="hold" nodeType="withEffect">
                                  <p:stCondLst>
                                    <p:cond delay="0"/>
                                  </p:stCondLst>
                                  <p:iterate type="lt">
                                    <p:tmPct val="10000"/>
                                  </p:iterate>
                                  <p:childTnLst>
                                    <p:set>
                                      <p:cBhvr>
                                        <p:cTn id="52" dur="1" fill="hold">
                                          <p:stCondLst>
                                            <p:cond delay="0"/>
                                          </p:stCondLst>
                                        </p:cTn>
                                        <p:tgtEl>
                                          <p:spTgt spid="2">
                                            <p:txEl>
                                              <p:pRg st="6" end="6"/>
                                            </p:txEl>
                                          </p:spTgt>
                                        </p:tgtEl>
                                        <p:attrNameLst>
                                          <p:attrName>style.visibility</p:attrName>
                                        </p:attrNameLst>
                                      </p:cBhvr>
                                      <p:to>
                                        <p:strVal val="visible"/>
                                      </p:to>
                                    </p:set>
                                    <p:anim by="(-#ppt_w*2)" calcmode="lin" valueType="num">
                                      <p:cBhvr rctx="PPT">
                                        <p:cTn id="53" dur="500" autoRev="1" fill="hold">
                                          <p:stCondLst>
                                            <p:cond delay="0"/>
                                          </p:stCondLst>
                                        </p:cTn>
                                        <p:tgtEl>
                                          <p:spTgt spid="2">
                                            <p:txEl>
                                              <p:pRg st="6" end="6"/>
                                            </p:txEl>
                                          </p:spTgt>
                                        </p:tgtEl>
                                        <p:attrNameLst>
                                          <p:attrName>ppt_w</p:attrName>
                                        </p:attrNameLst>
                                      </p:cBhvr>
                                    </p:anim>
                                    <p:anim by="(#ppt_w*0.50)" calcmode="lin" valueType="num">
                                      <p:cBhvr>
                                        <p:cTn id="54" dur="500" decel="50000" autoRev="1" fill="hold">
                                          <p:stCondLst>
                                            <p:cond delay="0"/>
                                          </p:stCondLst>
                                        </p:cTn>
                                        <p:tgtEl>
                                          <p:spTgt spid="2">
                                            <p:txEl>
                                              <p:pRg st="6" end="6"/>
                                            </p:txEl>
                                          </p:spTgt>
                                        </p:tgtEl>
                                        <p:attrNameLst>
                                          <p:attrName>ppt_x</p:attrName>
                                        </p:attrNameLst>
                                      </p:cBhvr>
                                    </p:anim>
                                    <p:anim from="(-#ppt_h/2)" to="(#ppt_y)" calcmode="lin" valueType="num">
                                      <p:cBhvr>
                                        <p:cTn id="55" dur="1000" fill="hold">
                                          <p:stCondLst>
                                            <p:cond delay="0"/>
                                          </p:stCondLst>
                                        </p:cTn>
                                        <p:tgtEl>
                                          <p:spTgt spid="2">
                                            <p:txEl>
                                              <p:pRg st="6" end="6"/>
                                            </p:txEl>
                                          </p:spTgt>
                                        </p:tgtEl>
                                        <p:attrNameLst>
                                          <p:attrName>ppt_y</p:attrName>
                                        </p:attrNameLst>
                                      </p:cBhvr>
                                    </p:anim>
                                    <p:animRot by="21600000">
                                      <p:cBhvr>
                                        <p:cTn id="56" dur="1000" fill="hold">
                                          <p:stCondLst>
                                            <p:cond delay="0"/>
                                          </p:stCondLst>
                                        </p:cTn>
                                        <p:tgtEl>
                                          <p:spTgt spid="2">
                                            <p:txEl>
                                              <p:pRg st="6" end="6"/>
                                            </p:txEl>
                                          </p:spTgt>
                                        </p:tgtEl>
                                        <p:attrNameLst>
                                          <p:attrName>r</p:attrName>
                                        </p:attrNameLst>
                                      </p:cBhvr>
                                    </p:animRot>
                                  </p:childTnLst>
                                </p:cTn>
                              </p:par>
                              <p:par>
                                <p:cTn id="57" presetID="56" presetClass="entr" presetSubtype="0" fill="hold" nodeType="withEffect">
                                  <p:stCondLst>
                                    <p:cond delay="0"/>
                                  </p:stCondLst>
                                  <p:iterate type="lt">
                                    <p:tmPct val="10000"/>
                                  </p:iterate>
                                  <p:childTnLst>
                                    <p:set>
                                      <p:cBhvr>
                                        <p:cTn id="58" dur="1" fill="hold">
                                          <p:stCondLst>
                                            <p:cond delay="0"/>
                                          </p:stCondLst>
                                        </p:cTn>
                                        <p:tgtEl>
                                          <p:spTgt spid="2">
                                            <p:txEl>
                                              <p:pRg st="7" end="7"/>
                                            </p:txEl>
                                          </p:spTgt>
                                        </p:tgtEl>
                                        <p:attrNameLst>
                                          <p:attrName>style.visibility</p:attrName>
                                        </p:attrNameLst>
                                      </p:cBhvr>
                                      <p:to>
                                        <p:strVal val="visible"/>
                                      </p:to>
                                    </p:set>
                                    <p:anim by="(-#ppt_w*2)" calcmode="lin" valueType="num">
                                      <p:cBhvr rctx="PPT">
                                        <p:cTn id="59" dur="500" autoRev="1" fill="hold">
                                          <p:stCondLst>
                                            <p:cond delay="0"/>
                                          </p:stCondLst>
                                        </p:cTn>
                                        <p:tgtEl>
                                          <p:spTgt spid="2">
                                            <p:txEl>
                                              <p:pRg st="7" end="7"/>
                                            </p:txEl>
                                          </p:spTgt>
                                        </p:tgtEl>
                                        <p:attrNameLst>
                                          <p:attrName>ppt_w</p:attrName>
                                        </p:attrNameLst>
                                      </p:cBhvr>
                                    </p:anim>
                                    <p:anim by="(#ppt_w*0.50)" calcmode="lin" valueType="num">
                                      <p:cBhvr>
                                        <p:cTn id="60" dur="500" decel="50000" autoRev="1" fill="hold">
                                          <p:stCondLst>
                                            <p:cond delay="0"/>
                                          </p:stCondLst>
                                        </p:cTn>
                                        <p:tgtEl>
                                          <p:spTgt spid="2">
                                            <p:txEl>
                                              <p:pRg st="7" end="7"/>
                                            </p:txEl>
                                          </p:spTgt>
                                        </p:tgtEl>
                                        <p:attrNameLst>
                                          <p:attrName>ppt_x</p:attrName>
                                        </p:attrNameLst>
                                      </p:cBhvr>
                                    </p:anim>
                                    <p:anim from="(-#ppt_h/2)" to="(#ppt_y)" calcmode="lin" valueType="num">
                                      <p:cBhvr>
                                        <p:cTn id="61" dur="1000" fill="hold">
                                          <p:stCondLst>
                                            <p:cond delay="0"/>
                                          </p:stCondLst>
                                        </p:cTn>
                                        <p:tgtEl>
                                          <p:spTgt spid="2">
                                            <p:txEl>
                                              <p:pRg st="7" end="7"/>
                                            </p:txEl>
                                          </p:spTgt>
                                        </p:tgtEl>
                                        <p:attrNameLst>
                                          <p:attrName>ppt_y</p:attrName>
                                        </p:attrNameLst>
                                      </p:cBhvr>
                                    </p:anim>
                                    <p:animRot by="21600000">
                                      <p:cBhvr>
                                        <p:cTn id="62" dur="1000" fill="hold">
                                          <p:stCondLst>
                                            <p:cond delay="0"/>
                                          </p:stCondLst>
                                        </p:cTn>
                                        <p:tgtEl>
                                          <p:spTgt spid="2">
                                            <p:txEl>
                                              <p:pRg st="7" end="7"/>
                                            </p:txEl>
                                          </p:spTgt>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56" presetClass="entr" presetSubtype="0" fill="hold" nodeType="clickEffect">
                                  <p:stCondLst>
                                    <p:cond delay="0"/>
                                  </p:stCondLst>
                                  <p:iterate type="lt">
                                    <p:tmPct val="10000"/>
                                  </p:iterate>
                                  <p:childTnLst>
                                    <p:set>
                                      <p:cBhvr>
                                        <p:cTn id="66" dur="1" fill="hold">
                                          <p:stCondLst>
                                            <p:cond delay="0"/>
                                          </p:stCondLst>
                                        </p:cTn>
                                        <p:tgtEl>
                                          <p:spTgt spid="2">
                                            <p:txEl>
                                              <p:pRg st="21" end="21"/>
                                            </p:txEl>
                                          </p:spTgt>
                                        </p:tgtEl>
                                        <p:attrNameLst>
                                          <p:attrName>style.visibility</p:attrName>
                                        </p:attrNameLst>
                                      </p:cBhvr>
                                      <p:to>
                                        <p:strVal val="visible"/>
                                      </p:to>
                                    </p:set>
                                    <p:anim by="(-#ppt_w*2)" calcmode="lin" valueType="num">
                                      <p:cBhvr rctx="PPT">
                                        <p:cTn id="67" dur="500" autoRev="1" fill="hold">
                                          <p:stCondLst>
                                            <p:cond delay="0"/>
                                          </p:stCondLst>
                                        </p:cTn>
                                        <p:tgtEl>
                                          <p:spTgt spid="2">
                                            <p:txEl>
                                              <p:pRg st="21" end="21"/>
                                            </p:txEl>
                                          </p:spTgt>
                                        </p:tgtEl>
                                        <p:attrNameLst>
                                          <p:attrName>ppt_w</p:attrName>
                                        </p:attrNameLst>
                                      </p:cBhvr>
                                    </p:anim>
                                    <p:anim by="(#ppt_w*0.50)" calcmode="lin" valueType="num">
                                      <p:cBhvr>
                                        <p:cTn id="68" dur="500" decel="50000" autoRev="1" fill="hold">
                                          <p:stCondLst>
                                            <p:cond delay="0"/>
                                          </p:stCondLst>
                                        </p:cTn>
                                        <p:tgtEl>
                                          <p:spTgt spid="2">
                                            <p:txEl>
                                              <p:pRg st="21" end="21"/>
                                            </p:txEl>
                                          </p:spTgt>
                                        </p:tgtEl>
                                        <p:attrNameLst>
                                          <p:attrName>ppt_x</p:attrName>
                                        </p:attrNameLst>
                                      </p:cBhvr>
                                    </p:anim>
                                    <p:anim from="(-#ppt_h/2)" to="(#ppt_y)" calcmode="lin" valueType="num">
                                      <p:cBhvr>
                                        <p:cTn id="69" dur="1000" fill="hold">
                                          <p:stCondLst>
                                            <p:cond delay="0"/>
                                          </p:stCondLst>
                                        </p:cTn>
                                        <p:tgtEl>
                                          <p:spTgt spid="2">
                                            <p:txEl>
                                              <p:pRg st="21" end="21"/>
                                            </p:txEl>
                                          </p:spTgt>
                                        </p:tgtEl>
                                        <p:attrNameLst>
                                          <p:attrName>ppt_y</p:attrName>
                                        </p:attrNameLst>
                                      </p:cBhvr>
                                    </p:anim>
                                    <p:animRot by="21600000">
                                      <p:cBhvr>
                                        <p:cTn id="70" dur="1000" fill="hold">
                                          <p:stCondLst>
                                            <p:cond delay="0"/>
                                          </p:stCondLst>
                                        </p:cTn>
                                        <p:tgtEl>
                                          <p:spTgt spid="2">
                                            <p:txEl>
                                              <p:pRg st="21" end="21"/>
                                            </p:txEl>
                                          </p:spTgt>
                                        </p:tgtEl>
                                        <p:attrNameLst>
                                          <p:attrName>r</p:attrName>
                                        </p:attrNameLst>
                                      </p:cBhvr>
                                    </p:animRot>
                                  </p:childTnLst>
                                </p:cTn>
                              </p:par>
                              <p:par>
                                <p:cTn id="71" presetID="56" presetClass="entr" presetSubtype="0" fill="hold" nodeType="withEffect">
                                  <p:stCondLst>
                                    <p:cond delay="0"/>
                                  </p:stCondLst>
                                  <p:iterate type="lt">
                                    <p:tmPct val="10000"/>
                                  </p:iterate>
                                  <p:childTnLst>
                                    <p:set>
                                      <p:cBhvr>
                                        <p:cTn id="72" dur="1" fill="hold">
                                          <p:stCondLst>
                                            <p:cond delay="0"/>
                                          </p:stCondLst>
                                        </p:cTn>
                                        <p:tgtEl>
                                          <p:spTgt spid="2">
                                            <p:txEl>
                                              <p:pRg st="22" end="22"/>
                                            </p:txEl>
                                          </p:spTgt>
                                        </p:tgtEl>
                                        <p:attrNameLst>
                                          <p:attrName>style.visibility</p:attrName>
                                        </p:attrNameLst>
                                      </p:cBhvr>
                                      <p:to>
                                        <p:strVal val="visible"/>
                                      </p:to>
                                    </p:set>
                                    <p:anim by="(-#ppt_w*2)" calcmode="lin" valueType="num">
                                      <p:cBhvr rctx="PPT">
                                        <p:cTn id="73" dur="500" autoRev="1" fill="hold">
                                          <p:stCondLst>
                                            <p:cond delay="0"/>
                                          </p:stCondLst>
                                        </p:cTn>
                                        <p:tgtEl>
                                          <p:spTgt spid="2">
                                            <p:txEl>
                                              <p:pRg st="22" end="22"/>
                                            </p:txEl>
                                          </p:spTgt>
                                        </p:tgtEl>
                                        <p:attrNameLst>
                                          <p:attrName>ppt_w</p:attrName>
                                        </p:attrNameLst>
                                      </p:cBhvr>
                                    </p:anim>
                                    <p:anim by="(#ppt_w*0.50)" calcmode="lin" valueType="num">
                                      <p:cBhvr>
                                        <p:cTn id="74" dur="500" decel="50000" autoRev="1" fill="hold">
                                          <p:stCondLst>
                                            <p:cond delay="0"/>
                                          </p:stCondLst>
                                        </p:cTn>
                                        <p:tgtEl>
                                          <p:spTgt spid="2">
                                            <p:txEl>
                                              <p:pRg st="22" end="22"/>
                                            </p:txEl>
                                          </p:spTgt>
                                        </p:tgtEl>
                                        <p:attrNameLst>
                                          <p:attrName>ppt_x</p:attrName>
                                        </p:attrNameLst>
                                      </p:cBhvr>
                                    </p:anim>
                                    <p:anim from="(-#ppt_h/2)" to="(#ppt_y)" calcmode="lin" valueType="num">
                                      <p:cBhvr>
                                        <p:cTn id="75" dur="1000" fill="hold">
                                          <p:stCondLst>
                                            <p:cond delay="0"/>
                                          </p:stCondLst>
                                        </p:cTn>
                                        <p:tgtEl>
                                          <p:spTgt spid="2">
                                            <p:txEl>
                                              <p:pRg st="22" end="22"/>
                                            </p:txEl>
                                          </p:spTgt>
                                        </p:tgtEl>
                                        <p:attrNameLst>
                                          <p:attrName>ppt_y</p:attrName>
                                        </p:attrNameLst>
                                      </p:cBhvr>
                                    </p:anim>
                                    <p:animRot by="21600000">
                                      <p:cBhvr>
                                        <p:cTn id="76" dur="1000" fill="hold">
                                          <p:stCondLst>
                                            <p:cond delay="0"/>
                                          </p:stCondLst>
                                        </p:cTn>
                                        <p:tgtEl>
                                          <p:spTgt spid="2">
                                            <p:txEl>
                                              <p:pRg st="22" end="22"/>
                                            </p:txEl>
                                          </p:spTgt>
                                        </p:tgtEl>
                                        <p:attrNameLst>
                                          <p:attrName>r</p:attrName>
                                        </p:attrNameLst>
                                      </p:cBhvr>
                                    </p:animRo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2">
                                            <p:txEl>
                                              <p:pRg st="9" end="9"/>
                                            </p:txEl>
                                          </p:spTgt>
                                        </p:tgtEl>
                                        <p:attrNameLst>
                                          <p:attrName>style.visibility</p:attrName>
                                        </p:attrNameLst>
                                      </p:cBhvr>
                                      <p:to>
                                        <p:strVal val="visible"/>
                                      </p:to>
                                    </p:set>
                                    <p:anim calcmode="lin" valueType="num">
                                      <p:cBhvr>
                                        <p:cTn id="81"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82"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83"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84" dur="1000"/>
                                        <p:tgtEl>
                                          <p:spTgt spid="2">
                                            <p:txEl>
                                              <p:pRg st="9" end="9"/>
                                            </p:txEl>
                                          </p:spTgt>
                                        </p:tgtEl>
                                      </p:cBhvr>
                                    </p:animEffect>
                                  </p:childTnLst>
                                </p:cTn>
                              </p:par>
                              <p:par>
                                <p:cTn id="85" presetID="31" presetClass="entr" presetSubtype="0" fill="hold" nodeType="withEffect">
                                  <p:stCondLst>
                                    <p:cond delay="0"/>
                                  </p:stCondLst>
                                  <p:childTnLst>
                                    <p:set>
                                      <p:cBhvr>
                                        <p:cTn id="86" dur="1" fill="hold">
                                          <p:stCondLst>
                                            <p:cond delay="0"/>
                                          </p:stCondLst>
                                        </p:cTn>
                                        <p:tgtEl>
                                          <p:spTgt spid="2">
                                            <p:txEl>
                                              <p:pRg st="10" end="10"/>
                                            </p:txEl>
                                          </p:spTgt>
                                        </p:tgtEl>
                                        <p:attrNameLst>
                                          <p:attrName>style.visibility</p:attrName>
                                        </p:attrNameLst>
                                      </p:cBhvr>
                                      <p:to>
                                        <p:strVal val="visible"/>
                                      </p:to>
                                    </p:set>
                                    <p:anim calcmode="lin" valueType="num">
                                      <p:cBhvr>
                                        <p:cTn id="87"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2">
                                            <p:txEl>
                                              <p:pRg st="10" end="10"/>
                                            </p:txEl>
                                          </p:spTgt>
                                        </p:tgtEl>
                                        <p:attrNameLst>
                                          <p:attrName>style.rotation</p:attrName>
                                        </p:attrNameLst>
                                      </p:cBhvr>
                                      <p:tavLst>
                                        <p:tav tm="0">
                                          <p:val>
                                            <p:fltVal val="90"/>
                                          </p:val>
                                        </p:tav>
                                        <p:tav tm="100000">
                                          <p:val>
                                            <p:fltVal val="0"/>
                                          </p:val>
                                        </p:tav>
                                      </p:tavLst>
                                    </p:anim>
                                    <p:animEffect transition="in" filter="fade">
                                      <p:cBhvr>
                                        <p:cTn id="90" dur="1000"/>
                                        <p:tgtEl>
                                          <p:spTgt spid="2">
                                            <p:txEl>
                                              <p:pRg st="10" end="10"/>
                                            </p:txEl>
                                          </p:spTgt>
                                        </p:tgtEl>
                                      </p:cBhvr>
                                    </p:animEffect>
                                  </p:childTnLst>
                                </p:cTn>
                              </p:par>
                              <p:par>
                                <p:cTn id="91" presetID="31" presetClass="entr" presetSubtype="0" fill="hold" nodeType="withEffect">
                                  <p:stCondLst>
                                    <p:cond delay="0"/>
                                  </p:stCondLst>
                                  <p:childTnLst>
                                    <p:set>
                                      <p:cBhvr>
                                        <p:cTn id="92" dur="1" fill="hold">
                                          <p:stCondLst>
                                            <p:cond delay="0"/>
                                          </p:stCondLst>
                                        </p:cTn>
                                        <p:tgtEl>
                                          <p:spTgt spid="2">
                                            <p:txEl>
                                              <p:pRg st="11" end="11"/>
                                            </p:txEl>
                                          </p:spTgt>
                                        </p:tgtEl>
                                        <p:attrNameLst>
                                          <p:attrName>style.visibility</p:attrName>
                                        </p:attrNameLst>
                                      </p:cBhvr>
                                      <p:to>
                                        <p:strVal val="visible"/>
                                      </p:to>
                                    </p:set>
                                    <p:anim calcmode="lin" valueType="num">
                                      <p:cBhvr>
                                        <p:cTn id="93" dur="10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94" dur="1000" fill="hold"/>
                                        <p:tgtEl>
                                          <p:spTgt spid="2">
                                            <p:txEl>
                                              <p:pRg st="11" end="11"/>
                                            </p:txEl>
                                          </p:spTgt>
                                        </p:tgtEl>
                                        <p:attrNameLst>
                                          <p:attrName>ppt_h</p:attrName>
                                        </p:attrNameLst>
                                      </p:cBhvr>
                                      <p:tavLst>
                                        <p:tav tm="0">
                                          <p:val>
                                            <p:fltVal val="0"/>
                                          </p:val>
                                        </p:tav>
                                        <p:tav tm="100000">
                                          <p:val>
                                            <p:strVal val="#ppt_h"/>
                                          </p:val>
                                        </p:tav>
                                      </p:tavLst>
                                    </p:anim>
                                    <p:anim calcmode="lin" valueType="num">
                                      <p:cBhvr>
                                        <p:cTn id="95" dur="1000" fill="hold"/>
                                        <p:tgtEl>
                                          <p:spTgt spid="2">
                                            <p:txEl>
                                              <p:pRg st="11" end="11"/>
                                            </p:txEl>
                                          </p:spTgt>
                                        </p:tgtEl>
                                        <p:attrNameLst>
                                          <p:attrName>style.rotation</p:attrName>
                                        </p:attrNameLst>
                                      </p:cBhvr>
                                      <p:tavLst>
                                        <p:tav tm="0">
                                          <p:val>
                                            <p:fltVal val="90"/>
                                          </p:val>
                                        </p:tav>
                                        <p:tav tm="100000">
                                          <p:val>
                                            <p:fltVal val="0"/>
                                          </p:val>
                                        </p:tav>
                                      </p:tavLst>
                                    </p:anim>
                                    <p:animEffect transition="in" filter="fade">
                                      <p:cBhvr>
                                        <p:cTn id="96" dur="1000"/>
                                        <p:tgtEl>
                                          <p:spTgt spid="2">
                                            <p:txEl>
                                              <p:pRg st="11" end="11"/>
                                            </p:txEl>
                                          </p:spTgt>
                                        </p:tgtEl>
                                      </p:cBhvr>
                                    </p:animEffect>
                                  </p:childTnLst>
                                </p:cTn>
                              </p:par>
                              <p:par>
                                <p:cTn id="97" presetID="31" presetClass="entr" presetSubtype="0" fill="hold" nodeType="withEffect">
                                  <p:stCondLst>
                                    <p:cond delay="0"/>
                                  </p:stCondLst>
                                  <p:childTnLst>
                                    <p:set>
                                      <p:cBhvr>
                                        <p:cTn id="98" dur="1" fill="hold">
                                          <p:stCondLst>
                                            <p:cond delay="0"/>
                                          </p:stCondLst>
                                        </p:cTn>
                                        <p:tgtEl>
                                          <p:spTgt spid="2">
                                            <p:txEl>
                                              <p:pRg st="12" end="12"/>
                                            </p:txEl>
                                          </p:spTgt>
                                        </p:tgtEl>
                                        <p:attrNameLst>
                                          <p:attrName>style.visibility</p:attrName>
                                        </p:attrNameLst>
                                      </p:cBhvr>
                                      <p:to>
                                        <p:strVal val="visible"/>
                                      </p:to>
                                    </p:set>
                                    <p:anim calcmode="lin" valueType="num">
                                      <p:cBhvr>
                                        <p:cTn id="99" dur="10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100" dur="1000" fill="hold"/>
                                        <p:tgtEl>
                                          <p:spTgt spid="2">
                                            <p:txEl>
                                              <p:pRg st="12" end="12"/>
                                            </p:txEl>
                                          </p:spTgt>
                                        </p:tgtEl>
                                        <p:attrNameLst>
                                          <p:attrName>ppt_h</p:attrName>
                                        </p:attrNameLst>
                                      </p:cBhvr>
                                      <p:tavLst>
                                        <p:tav tm="0">
                                          <p:val>
                                            <p:fltVal val="0"/>
                                          </p:val>
                                        </p:tav>
                                        <p:tav tm="100000">
                                          <p:val>
                                            <p:strVal val="#ppt_h"/>
                                          </p:val>
                                        </p:tav>
                                      </p:tavLst>
                                    </p:anim>
                                    <p:anim calcmode="lin" valueType="num">
                                      <p:cBhvr>
                                        <p:cTn id="101" dur="1000" fill="hold"/>
                                        <p:tgtEl>
                                          <p:spTgt spid="2">
                                            <p:txEl>
                                              <p:pRg st="12" end="12"/>
                                            </p:txEl>
                                          </p:spTgt>
                                        </p:tgtEl>
                                        <p:attrNameLst>
                                          <p:attrName>style.rotation</p:attrName>
                                        </p:attrNameLst>
                                      </p:cBhvr>
                                      <p:tavLst>
                                        <p:tav tm="0">
                                          <p:val>
                                            <p:fltVal val="90"/>
                                          </p:val>
                                        </p:tav>
                                        <p:tav tm="100000">
                                          <p:val>
                                            <p:fltVal val="0"/>
                                          </p:val>
                                        </p:tav>
                                      </p:tavLst>
                                    </p:anim>
                                    <p:animEffect transition="in" filter="fade">
                                      <p:cBhvr>
                                        <p:cTn id="102" dur="1000"/>
                                        <p:tgtEl>
                                          <p:spTgt spid="2">
                                            <p:txEl>
                                              <p:pRg st="12" end="12"/>
                                            </p:txEl>
                                          </p:spTgt>
                                        </p:tgtEl>
                                      </p:cBhvr>
                                    </p:animEffect>
                                  </p:childTnLst>
                                </p:cTn>
                              </p:par>
                              <p:par>
                                <p:cTn id="103" presetID="31" presetClass="entr" presetSubtype="0" fill="hold" nodeType="withEffect">
                                  <p:stCondLst>
                                    <p:cond delay="0"/>
                                  </p:stCondLst>
                                  <p:childTnLst>
                                    <p:set>
                                      <p:cBhvr>
                                        <p:cTn id="104" dur="1" fill="hold">
                                          <p:stCondLst>
                                            <p:cond delay="0"/>
                                          </p:stCondLst>
                                        </p:cTn>
                                        <p:tgtEl>
                                          <p:spTgt spid="2">
                                            <p:txEl>
                                              <p:pRg st="13" end="13"/>
                                            </p:txEl>
                                          </p:spTgt>
                                        </p:tgtEl>
                                        <p:attrNameLst>
                                          <p:attrName>style.visibility</p:attrName>
                                        </p:attrNameLst>
                                      </p:cBhvr>
                                      <p:to>
                                        <p:strVal val="visible"/>
                                      </p:to>
                                    </p:set>
                                    <p:anim calcmode="lin" valueType="num">
                                      <p:cBhvr>
                                        <p:cTn id="105" dur="1000" fill="hold"/>
                                        <p:tgtEl>
                                          <p:spTgt spid="2">
                                            <p:txEl>
                                              <p:pRg st="13" end="13"/>
                                            </p:txEl>
                                          </p:spTgt>
                                        </p:tgtEl>
                                        <p:attrNameLst>
                                          <p:attrName>ppt_w</p:attrName>
                                        </p:attrNameLst>
                                      </p:cBhvr>
                                      <p:tavLst>
                                        <p:tav tm="0">
                                          <p:val>
                                            <p:fltVal val="0"/>
                                          </p:val>
                                        </p:tav>
                                        <p:tav tm="100000">
                                          <p:val>
                                            <p:strVal val="#ppt_w"/>
                                          </p:val>
                                        </p:tav>
                                      </p:tavLst>
                                    </p:anim>
                                    <p:anim calcmode="lin" valueType="num">
                                      <p:cBhvr>
                                        <p:cTn id="106" dur="1000" fill="hold"/>
                                        <p:tgtEl>
                                          <p:spTgt spid="2">
                                            <p:txEl>
                                              <p:pRg st="13" end="13"/>
                                            </p:txEl>
                                          </p:spTgt>
                                        </p:tgtEl>
                                        <p:attrNameLst>
                                          <p:attrName>ppt_h</p:attrName>
                                        </p:attrNameLst>
                                      </p:cBhvr>
                                      <p:tavLst>
                                        <p:tav tm="0">
                                          <p:val>
                                            <p:fltVal val="0"/>
                                          </p:val>
                                        </p:tav>
                                        <p:tav tm="100000">
                                          <p:val>
                                            <p:strVal val="#ppt_h"/>
                                          </p:val>
                                        </p:tav>
                                      </p:tavLst>
                                    </p:anim>
                                    <p:anim calcmode="lin" valueType="num">
                                      <p:cBhvr>
                                        <p:cTn id="107" dur="1000" fill="hold"/>
                                        <p:tgtEl>
                                          <p:spTgt spid="2">
                                            <p:txEl>
                                              <p:pRg st="13" end="13"/>
                                            </p:txEl>
                                          </p:spTgt>
                                        </p:tgtEl>
                                        <p:attrNameLst>
                                          <p:attrName>style.rotation</p:attrName>
                                        </p:attrNameLst>
                                      </p:cBhvr>
                                      <p:tavLst>
                                        <p:tav tm="0">
                                          <p:val>
                                            <p:fltVal val="90"/>
                                          </p:val>
                                        </p:tav>
                                        <p:tav tm="100000">
                                          <p:val>
                                            <p:fltVal val="0"/>
                                          </p:val>
                                        </p:tav>
                                      </p:tavLst>
                                    </p:anim>
                                    <p:animEffect transition="in" filter="fade">
                                      <p:cBhvr>
                                        <p:cTn id="108" dur="1000"/>
                                        <p:tgtEl>
                                          <p:spTgt spid="2">
                                            <p:txEl>
                                              <p:pRg st="13" end="13"/>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
                                            <p:txEl>
                                              <p:pRg st="27" end="27"/>
                                            </p:txEl>
                                          </p:spTgt>
                                        </p:tgtEl>
                                        <p:attrNameLst>
                                          <p:attrName>style.visibility</p:attrName>
                                        </p:attrNameLst>
                                      </p:cBhvr>
                                      <p:to>
                                        <p:strVal val="visible"/>
                                      </p:to>
                                    </p:set>
                                    <p:anim calcmode="lin" valueType="num">
                                      <p:cBhvr>
                                        <p:cTn id="113" dur="1000" fill="hold"/>
                                        <p:tgtEl>
                                          <p:spTgt spid="2">
                                            <p:txEl>
                                              <p:pRg st="27" end="27"/>
                                            </p:txEl>
                                          </p:spTgt>
                                        </p:tgtEl>
                                        <p:attrNameLst>
                                          <p:attrName>ppt_w</p:attrName>
                                        </p:attrNameLst>
                                      </p:cBhvr>
                                      <p:tavLst>
                                        <p:tav tm="0">
                                          <p:val>
                                            <p:fltVal val="0"/>
                                          </p:val>
                                        </p:tav>
                                        <p:tav tm="100000">
                                          <p:val>
                                            <p:strVal val="#ppt_w"/>
                                          </p:val>
                                        </p:tav>
                                      </p:tavLst>
                                    </p:anim>
                                    <p:anim calcmode="lin" valueType="num">
                                      <p:cBhvr>
                                        <p:cTn id="114" dur="1000" fill="hold"/>
                                        <p:tgtEl>
                                          <p:spTgt spid="2">
                                            <p:txEl>
                                              <p:pRg st="27" end="27"/>
                                            </p:txEl>
                                          </p:spTgt>
                                        </p:tgtEl>
                                        <p:attrNameLst>
                                          <p:attrName>ppt_h</p:attrName>
                                        </p:attrNameLst>
                                      </p:cBhvr>
                                      <p:tavLst>
                                        <p:tav tm="0">
                                          <p:val>
                                            <p:fltVal val="0"/>
                                          </p:val>
                                        </p:tav>
                                        <p:tav tm="100000">
                                          <p:val>
                                            <p:strVal val="#ppt_h"/>
                                          </p:val>
                                        </p:tav>
                                      </p:tavLst>
                                    </p:anim>
                                    <p:anim calcmode="lin" valueType="num">
                                      <p:cBhvr>
                                        <p:cTn id="115" dur="1000" fill="hold"/>
                                        <p:tgtEl>
                                          <p:spTgt spid="2">
                                            <p:txEl>
                                              <p:pRg st="27" end="27"/>
                                            </p:txEl>
                                          </p:spTgt>
                                        </p:tgtEl>
                                        <p:attrNameLst>
                                          <p:attrName>style.rotation</p:attrName>
                                        </p:attrNameLst>
                                      </p:cBhvr>
                                      <p:tavLst>
                                        <p:tav tm="0">
                                          <p:val>
                                            <p:fltVal val="90"/>
                                          </p:val>
                                        </p:tav>
                                        <p:tav tm="100000">
                                          <p:val>
                                            <p:fltVal val="0"/>
                                          </p:val>
                                        </p:tav>
                                      </p:tavLst>
                                    </p:anim>
                                    <p:animEffect transition="in" filter="fade">
                                      <p:cBhvr>
                                        <p:cTn id="116" dur="1000"/>
                                        <p:tgtEl>
                                          <p:spTgt spid="2">
                                            <p:txEl>
                                              <p:pRg st="27" end="27"/>
                                            </p:txEl>
                                          </p:spTgt>
                                        </p:tgtEl>
                                      </p:cBhvr>
                                    </p:animEffect>
                                  </p:childTnLst>
                                </p:cTn>
                              </p:par>
                              <p:par>
                                <p:cTn id="117" presetID="31" presetClass="entr" presetSubtype="0" fill="hold" nodeType="withEffect">
                                  <p:stCondLst>
                                    <p:cond delay="0"/>
                                  </p:stCondLst>
                                  <p:childTnLst>
                                    <p:set>
                                      <p:cBhvr>
                                        <p:cTn id="118" dur="1" fill="hold">
                                          <p:stCondLst>
                                            <p:cond delay="0"/>
                                          </p:stCondLst>
                                        </p:cTn>
                                        <p:tgtEl>
                                          <p:spTgt spid="2">
                                            <p:txEl>
                                              <p:pRg st="28" end="28"/>
                                            </p:txEl>
                                          </p:spTgt>
                                        </p:tgtEl>
                                        <p:attrNameLst>
                                          <p:attrName>style.visibility</p:attrName>
                                        </p:attrNameLst>
                                      </p:cBhvr>
                                      <p:to>
                                        <p:strVal val="visible"/>
                                      </p:to>
                                    </p:set>
                                    <p:anim calcmode="lin" valueType="num">
                                      <p:cBhvr>
                                        <p:cTn id="119" dur="1000" fill="hold"/>
                                        <p:tgtEl>
                                          <p:spTgt spid="2">
                                            <p:txEl>
                                              <p:pRg st="28" end="28"/>
                                            </p:txEl>
                                          </p:spTgt>
                                        </p:tgtEl>
                                        <p:attrNameLst>
                                          <p:attrName>ppt_w</p:attrName>
                                        </p:attrNameLst>
                                      </p:cBhvr>
                                      <p:tavLst>
                                        <p:tav tm="0">
                                          <p:val>
                                            <p:fltVal val="0"/>
                                          </p:val>
                                        </p:tav>
                                        <p:tav tm="100000">
                                          <p:val>
                                            <p:strVal val="#ppt_w"/>
                                          </p:val>
                                        </p:tav>
                                      </p:tavLst>
                                    </p:anim>
                                    <p:anim calcmode="lin" valueType="num">
                                      <p:cBhvr>
                                        <p:cTn id="120" dur="1000" fill="hold"/>
                                        <p:tgtEl>
                                          <p:spTgt spid="2">
                                            <p:txEl>
                                              <p:pRg st="28" end="28"/>
                                            </p:txEl>
                                          </p:spTgt>
                                        </p:tgtEl>
                                        <p:attrNameLst>
                                          <p:attrName>ppt_h</p:attrName>
                                        </p:attrNameLst>
                                      </p:cBhvr>
                                      <p:tavLst>
                                        <p:tav tm="0">
                                          <p:val>
                                            <p:fltVal val="0"/>
                                          </p:val>
                                        </p:tav>
                                        <p:tav tm="100000">
                                          <p:val>
                                            <p:strVal val="#ppt_h"/>
                                          </p:val>
                                        </p:tav>
                                      </p:tavLst>
                                    </p:anim>
                                    <p:anim calcmode="lin" valueType="num">
                                      <p:cBhvr>
                                        <p:cTn id="121" dur="1000" fill="hold"/>
                                        <p:tgtEl>
                                          <p:spTgt spid="2">
                                            <p:txEl>
                                              <p:pRg st="28" end="28"/>
                                            </p:txEl>
                                          </p:spTgt>
                                        </p:tgtEl>
                                        <p:attrNameLst>
                                          <p:attrName>style.rotation</p:attrName>
                                        </p:attrNameLst>
                                      </p:cBhvr>
                                      <p:tavLst>
                                        <p:tav tm="0">
                                          <p:val>
                                            <p:fltVal val="90"/>
                                          </p:val>
                                        </p:tav>
                                        <p:tav tm="100000">
                                          <p:val>
                                            <p:fltVal val="0"/>
                                          </p:val>
                                        </p:tav>
                                      </p:tavLst>
                                    </p:anim>
                                    <p:animEffect transition="in" filter="fade">
                                      <p:cBhvr>
                                        <p:cTn id="122" dur="1000"/>
                                        <p:tgtEl>
                                          <p:spTgt spid="2">
                                            <p:txEl>
                                              <p:pRg st="28"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3"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a:solidFill>
                <a:schemeClr val="accent6">
                  <a:lumMod val="60000"/>
                  <a:lumOff val="40000"/>
                </a:schemeClr>
              </a:solidFill>
            </p:spPr>
            <p:txBody>
              <a:bodyPr>
                <a:normAutofit lnSpcReduction="10000"/>
              </a:bodyPr>
              <a:lstStyle/>
              <a:p>
                <a:pPr marL="0" indent="0">
                  <a:buNone/>
                </a:pPr>
                <a:r>
                  <a:rPr lang="en-US" sz="2400" dirty="0" smtClean="0">
                    <a:solidFill>
                      <a:schemeClr val="accent1">
                        <a:lumMod val="60000"/>
                        <a:lumOff val="40000"/>
                      </a:schemeClr>
                    </a:solidFill>
                    <a:latin typeface="SutonnyOMJ" panose="01010600010101010101" pitchFamily="2" charset="0"/>
                    <a:cs typeface="SutonnyOMJ" panose="01010600010101010101" pitchFamily="2" charset="0"/>
                  </a:rPr>
                  <a:t>ঘ. </a:t>
                </a:r>
                <a:r>
                  <a:rPr lang="en-US" sz="2400" dirty="0" err="1" smtClean="0">
                    <a:solidFill>
                      <a:schemeClr val="accent1">
                        <a:lumMod val="60000"/>
                        <a:lumOff val="40000"/>
                      </a:schemeClr>
                    </a:solidFill>
                    <a:latin typeface="SutonnyOMJ" panose="01010600010101010101" pitchFamily="2" charset="0"/>
                    <a:cs typeface="SutonnyOMJ" panose="01010600010101010101" pitchFamily="2" charset="0"/>
                  </a:rPr>
                  <a:t>যন্ত্রের</a:t>
                </a:r>
                <a:r>
                  <a:rPr lang="en-US" sz="2400" dirty="0" smtClean="0">
                    <a:solidFill>
                      <a:schemeClr val="accent1">
                        <a:lumMod val="60000"/>
                        <a:lumOff val="40000"/>
                      </a:schemeClr>
                    </a:solidFill>
                    <a:latin typeface="SutonnyOMJ" panose="01010600010101010101" pitchFamily="2" charset="0"/>
                    <a:cs typeface="SutonnyOMJ" panose="01010600010101010101" pitchFamily="2" charset="0"/>
                  </a:rPr>
                  <a:t> </a:t>
                </a:r>
                <a:r>
                  <a:rPr lang="en-US" sz="2400" dirty="0" err="1" smtClean="0">
                    <a:solidFill>
                      <a:schemeClr val="accent1">
                        <a:lumMod val="60000"/>
                        <a:lumOff val="40000"/>
                      </a:schemeClr>
                    </a:solidFill>
                    <a:latin typeface="SutonnyOMJ" panose="01010600010101010101" pitchFamily="2" charset="0"/>
                    <a:cs typeface="SutonnyOMJ" panose="01010600010101010101" pitchFamily="2" charset="0"/>
                  </a:rPr>
                  <a:t>উৎপাদনশীলতা</a:t>
                </a:r>
                <a:r>
                  <a:rPr lang="en-US" sz="2400" dirty="0" smtClean="0">
                    <a:solidFill>
                      <a:schemeClr val="accent1">
                        <a:lumMod val="60000"/>
                        <a:lumOff val="40000"/>
                      </a:schemeClr>
                    </a:solidFill>
                    <a:latin typeface="SutonnyOMJ" panose="01010600010101010101" pitchFamily="2" charset="0"/>
                    <a:cs typeface="SutonnyOMJ" panose="01010600010101010101" pitchFamily="2" charset="0"/>
                  </a:rPr>
                  <a:t> </a:t>
                </a:r>
                <a:r>
                  <a:rPr lang="en-US" sz="2400" dirty="0" err="1" smtClean="0">
                    <a:solidFill>
                      <a:schemeClr val="accent1">
                        <a:lumMod val="60000"/>
                        <a:lumOff val="40000"/>
                      </a:schemeClr>
                    </a:solidFill>
                    <a:latin typeface="SutonnyOMJ" panose="01010600010101010101" pitchFamily="2" charset="0"/>
                    <a:cs typeface="SutonnyOMJ" panose="01010600010101010101" pitchFamily="2" charset="0"/>
                  </a:rPr>
                  <a:t>নির্ণয়</a:t>
                </a:r>
                <a:r>
                  <a:rPr lang="en-US" sz="2400" dirty="0" smtClean="0">
                    <a:solidFill>
                      <a:schemeClr val="accent1">
                        <a:lumMod val="60000"/>
                        <a:lumOff val="40000"/>
                      </a:schemeClr>
                    </a:solidFill>
                    <a:latin typeface="SutonnyOMJ" panose="01010600010101010101" pitchFamily="2" charset="0"/>
                    <a:cs typeface="SutonnyOMJ" panose="01010600010101010101" pitchFamily="2" charset="0"/>
                  </a:rPr>
                  <a:t>:</a:t>
                </a:r>
                <a:endParaRPr lang="en-US" sz="2400" dirty="0">
                  <a:solidFill>
                    <a:schemeClr val="accent1">
                      <a:lumMod val="60000"/>
                      <a:lumOff val="40000"/>
                    </a:schemeClr>
                  </a:solidFill>
                  <a:latin typeface="SutonnyOMJ" panose="01010600010101010101" pitchFamily="2" charset="0"/>
                  <a:cs typeface="SutonnyOMJ" panose="01010600010101010101" pitchFamily="2" charset="0"/>
                </a:endParaRPr>
              </a:p>
              <a:p>
                <a:pPr marL="0" indent="0">
                  <a:buNone/>
                </a:pPr>
                <a:r>
                  <a:rPr lang="en-US" sz="2400" dirty="0" err="1">
                    <a:latin typeface="SutonnyOMJ" panose="01010600010101010101" pitchFamily="2" charset="0"/>
                    <a:cs typeface="SutonnyOMJ" panose="01010600010101010101" pitchFamily="2" charset="0"/>
                  </a:rPr>
                  <a:t>আমরা</a:t>
                </a:r>
                <a:r>
                  <a:rPr lang="en-US" sz="2400" dirty="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জানি</a:t>
                </a:r>
                <a:r>
                  <a:rPr lang="en-US" sz="2400" dirty="0">
                    <a:latin typeface="SutonnyOMJ" panose="01010600010101010101" pitchFamily="2" charset="0"/>
                    <a:cs typeface="SutonnyOMJ" panose="01010600010101010101" pitchFamily="2" charset="0"/>
                  </a:rPr>
                  <a:t>,</a:t>
                </a:r>
              </a:p>
              <a:p>
                <a:pPr marL="0" indent="0">
                  <a:buNone/>
                </a:pPr>
                <a:r>
                  <a:rPr lang="en-US" sz="2400" dirty="0">
                    <a:latin typeface="SutonnyOMJ" panose="01010600010101010101" pitchFamily="2" charset="0"/>
                    <a:cs typeface="SutonnyOMJ" panose="01010600010101010101" pitchFamily="2" charset="0"/>
                  </a:rPr>
                  <a:t> </a:t>
                </a:r>
                <a:r>
                  <a:rPr lang="en-US" sz="2400" dirty="0" smtClean="0">
                    <a:latin typeface="SutonnyOMJ" panose="01010600010101010101" pitchFamily="2" charset="0"/>
                    <a:cs typeface="SutonnyOMJ" panose="01010600010101010101" pitchFamily="2" charset="0"/>
                  </a:rPr>
                  <a:t>		 </a:t>
                </a:r>
                <a:r>
                  <a:rPr lang="en-US" sz="2400" dirty="0" err="1" smtClean="0">
                    <a:solidFill>
                      <a:schemeClr val="tx1"/>
                    </a:solidFill>
                    <a:latin typeface="SutonnyOMJ" panose="01010600010101010101" pitchFamily="2" charset="0"/>
                    <a:cs typeface="SutonnyOMJ" panose="01010600010101010101" pitchFamily="2" charset="0"/>
                  </a:rPr>
                  <a:t>যন্ত্রের</a:t>
                </a:r>
                <a:r>
                  <a:rPr lang="en-US" sz="2400" dirty="0" smtClean="0">
                    <a:solidFill>
                      <a:schemeClr val="tx1"/>
                    </a:solidFill>
                    <a:latin typeface="SutonnyOMJ" panose="01010600010101010101" pitchFamily="2" charset="0"/>
                    <a:cs typeface="SutonnyOMJ" panose="01010600010101010101" pitchFamily="2" charset="0"/>
                  </a:rPr>
                  <a:t> </a:t>
                </a:r>
                <a:r>
                  <a:rPr lang="en-US" sz="2400" dirty="0" err="1">
                    <a:solidFill>
                      <a:schemeClr val="tx1"/>
                    </a:solidFill>
                    <a:latin typeface="SutonnyOMJ" panose="01010600010101010101" pitchFamily="2" charset="0"/>
                    <a:cs typeface="SutonnyOMJ" panose="01010600010101010101" pitchFamily="2" charset="0"/>
                  </a:rPr>
                  <a:t>উৎপাদনশীলতা</a:t>
                </a:r>
                <a:r>
                  <a:rPr lang="en-US" sz="2400" dirty="0">
                    <a:solidFill>
                      <a:schemeClr val="tx1"/>
                    </a:solidFill>
                    <a:latin typeface="SutonnyOMJ" panose="01010600010101010101" pitchFamily="2" charset="0"/>
                    <a:cs typeface="SutonnyOMJ" panose="01010600010101010101" pitchFamily="2" charset="0"/>
                  </a:rPr>
                  <a:t> </a:t>
                </a:r>
                <a:r>
                  <a:rPr lang="en-US" sz="2400" dirty="0" smtClean="0">
                    <a:solidFill>
                      <a:schemeClr val="tx1"/>
                    </a:solidFill>
                    <a:latin typeface="SutonnyOMJ" panose="01010600010101010101" pitchFamily="2" charset="0"/>
                    <a:cs typeface="SutonnyOMJ" panose="01010600010101010101" pitchFamily="2" charset="0"/>
                  </a:rPr>
                  <a:t>   </a:t>
                </a:r>
                <a:r>
                  <a:rPr lang="en-US" sz="2400" dirty="0">
                    <a:solidFill>
                      <a:schemeClr val="tx1"/>
                    </a:solidFill>
                    <a:latin typeface="SutonnyOMJ" panose="01010600010101010101" pitchFamily="2" charset="0"/>
                    <a:cs typeface="SutonnyOMJ" panose="01010600010101010101" pitchFamily="2" charset="0"/>
                  </a:rPr>
                  <a:t>=</a:t>
                </a:r>
                <a14:m>
                  <m:oMath xmlns:m="http://schemas.openxmlformats.org/officeDocument/2006/math">
                    <m:r>
                      <a:rPr lang="en-US" sz="2400">
                        <a:solidFill>
                          <a:schemeClr val="tx1"/>
                        </a:solidFill>
                        <a:latin typeface="Cambria Math" panose="02040503050406030204" pitchFamily="18" charset="0"/>
                        <a:cs typeface="SutonnyOMJ" panose="01010600010101010101" pitchFamily="2" charset="0"/>
                      </a:rPr>
                      <m:t>   </m:t>
                    </m:r>
                    <m:f>
                      <m:fPr>
                        <m:ctrlPr>
                          <a:rPr lang="en-US" sz="2400" i="1">
                            <a:solidFill>
                              <a:schemeClr val="tx1"/>
                            </a:solidFill>
                            <a:latin typeface="Cambria Math" panose="02040503050406030204" pitchFamily="18" charset="0"/>
                            <a:cs typeface="SutonnyOMJ" panose="01010600010101010101" pitchFamily="2" charset="0"/>
                          </a:rPr>
                        </m:ctrlPr>
                      </m:fPr>
                      <m:num>
                        <m:r>
                          <a:rPr lang="en-US" sz="2400" i="1">
                            <a:solidFill>
                              <a:schemeClr val="tx1"/>
                            </a:solidFill>
                            <a:latin typeface="Cambria Math" panose="02040503050406030204" pitchFamily="18" charset="0"/>
                            <a:cs typeface="SutonnyOMJ" panose="01010600010101010101" pitchFamily="2" charset="0"/>
                          </a:rPr>
                          <m:t>মোট</m:t>
                        </m:r>
                        <m:r>
                          <a:rPr lang="en-US" sz="2400" i="1">
                            <a:solidFill>
                              <a:schemeClr val="tx1"/>
                            </a:solidFill>
                            <a:latin typeface="Cambria Math" panose="02040503050406030204" pitchFamily="18" charset="0"/>
                            <a:cs typeface="SutonnyOMJ" panose="01010600010101010101" pitchFamily="2" charset="0"/>
                          </a:rPr>
                          <m:t> </m:t>
                        </m:r>
                        <m:r>
                          <a:rPr lang="en-US" sz="2400" i="1">
                            <a:solidFill>
                              <a:schemeClr val="tx1"/>
                            </a:solidFill>
                            <a:latin typeface="Cambria Math" panose="02040503050406030204" pitchFamily="18" charset="0"/>
                            <a:cs typeface="SutonnyOMJ" panose="01010600010101010101" pitchFamily="2" charset="0"/>
                          </a:rPr>
                          <m:t>উৎপাদনের</m:t>
                        </m:r>
                        <m:r>
                          <a:rPr lang="en-US" sz="2400" i="1">
                            <a:solidFill>
                              <a:schemeClr val="tx1"/>
                            </a:solidFill>
                            <a:latin typeface="Cambria Math" panose="02040503050406030204" pitchFamily="18" charset="0"/>
                            <a:cs typeface="SutonnyOMJ" panose="01010600010101010101" pitchFamily="2" charset="0"/>
                          </a:rPr>
                          <m:t> </m:t>
                        </m:r>
                        <m:r>
                          <a:rPr lang="en-US" sz="2400" i="1">
                            <a:solidFill>
                              <a:schemeClr val="tx1"/>
                            </a:solidFill>
                            <a:latin typeface="Cambria Math" panose="02040503050406030204" pitchFamily="18" charset="0"/>
                            <a:cs typeface="SutonnyOMJ" panose="01010600010101010101" pitchFamily="2" charset="0"/>
                          </a:rPr>
                          <m:t>আর্থিক</m:t>
                        </m:r>
                        <m:r>
                          <a:rPr lang="en-US" sz="2400" i="1">
                            <a:solidFill>
                              <a:schemeClr val="tx1"/>
                            </a:solidFill>
                            <a:latin typeface="Cambria Math" panose="02040503050406030204" pitchFamily="18" charset="0"/>
                            <a:cs typeface="SutonnyOMJ" panose="01010600010101010101" pitchFamily="2" charset="0"/>
                          </a:rPr>
                          <m:t> </m:t>
                        </m:r>
                        <m:r>
                          <a:rPr lang="en-US" sz="2400" i="1">
                            <a:solidFill>
                              <a:schemeClr val="tx1"/>
                            </a:solidFill>
                            <a:latin typeface="Cambria Math" panose="02040503050406030204" pitchFamily="18" charset="0"/>
                            <a:cs typeface="SutonnyOMJ" panose="01010600010101010101" pitchFamily="2" charset="0"/>
                          </a:rPr>
                          <m:t>মূল্য</m:t>
                        </m:r>
                      </m:num>
                      <m:den>
                        <m:r>
                          <a:rPr lang="en-US" sz="2400" i="1">
                            <a:solidFill>
                              <a:schemeClr val="tx1"/>
                            </a:solidFill>
                            <a:latin typeface="Cambria Math" panose="02040503050406030204" pitchFamily="18" charset="0"/>
                            <a:cs typeface="SutonnyOMJ" panose="01010600010101010101" pitchFamily="2" charset="0"/>
                          </a:rPr>
                          <m:t>মোট</m:t>
                        </m:r>
                        <m:r>
                          <a:rPr lang="en-US" sz="2400" i="1">
                            <a:solidFill>
                              <a:schemeClr val="tx1"/>
                            </a:solidFill>
                            <a:latin typeface="Cambria Math" panose="02040503050406030204" pitchFamily="18" charset="0"/>
                            <a:cs typeface="SutonnyOMJ" panose="01010600010101010101" pitchFamily="2" charset="0"/>
                          </a:rPr>
                          <m:t> </m:t>
                        </m:r>
                        <m:r>
                          <a:rPr lang="en-US" sz="2400" b="0" i="1" smtClean="0">
                            <a:solidFill>
                              <a:schemeClr val="tx1"/>
                            </a:solidFill>
                            <a:latin typeface="Cambria Math" panose="02040503050406030204" pitchFamily="18" charset="0"/>
                            <a:cs typeface="SutonnyOMJ" panose="01010600010101010101" pitchFamily="2" charset="0"/>
                          </a:rPr>
                          <m:t>যন্ত্রপাতি</m:t>
                        </m:r>
                        <m:r>
                          <a:rPr lang="en-US" sz="2400" b="0" i="1" smtClean="0">
                            <a:solidFill>
                              <a:schemeClr val="tx1"/>
                            </a:solidFill>
                            <a:latin typeface="Cambria Math" panose="02040503050406030204" pitchFamily="18" charset="0"/>
                            <a:cs typeface="SutonnyOMJ" panose="01010600010101010101" pitchFamily="2" charset="0"/>
                          </a:rPr>
                          <m:t> </m:t>
                        </m:r>
                        <m:r>
                          <a:rPr lang="en-US" sz="2400" b="0" i="1" smtClean="0">
                            <a:solidFill>
                              <a:schemeClr val="tx1"/>
                            </a:solidFill>
                            <a:latin typeface="Cambria Math" panose="02040503050406030204" pitchFamily="18" charset="0"/>
                            <a:cs typeface="SutonnyOMJ" panose="01010600010101010101" pitchFamily="2" charset="0"/>
                          </a:rPr>
                          <m:t>বাবদ</m:t>
                        </m:r>
                        <m:r>
                          <a:rPr lang="en-US" sz="2400" i="1">
                            <a:solidFill>
                              <a:schemeClr val="tx1"/>
                            </a:solidFill>
                            <a:latin typeface="Cambria Math" panose="02040503050406030204" pitchFamily="18" charset="0"/>
                            <a:cs typeface="SutonnyOMJ" panose="01010600010101010101" pitchFamily="2" charset="0"/>
                          </a:rPr>
                          <m:t> </m:t>
                        </m:r>
                        <m:r>
                          <a:rPr lang="en-US" sz="2400" i="1">
                            <a:solidFill>
                              <a:schemeClr val="tx1"/>
                            </a:solidFill>
                            <a:latin typeface="Cambria Math" panose="02040503050406030204" pitchFamily="18" charset="0"/>
                            <a:cs typeface="SutonnyOMJ" panose="01010600010101010101" pitchFamily="2" charset="0"/>
                          </a:rPr>
                          <m:t>ব্যয়ের</m:t>
                        </m:r>
                        <m:r>
                          <a:rPr lang="en-US" sz="2400" i="1">
                            <a:solidFill>
                              <a:schemeClr val="tx1"/>
                            </a:solidFill>
                            <a:latin typeface="Cambria Math" panose="02040503050406030204" pitchFamily="18" charset="0"/>
                            <a:cs typeface="SutonnyOMJ" panose="01010600010101010101" pitchFamily="2" charset="0"/>
                          </a:rPr>
                          <m:t> </m:t>
                        </m:r>
                        <m:r>
                          <a:rPr lang="en-US" sz="2400" i="1">
                            <a:solidFill>
                              <a:schemeClr val="tx1"/>
                            </a:solidFill>
                            <a:latin typeface="Cambria Math" panose="02040503050406030204" pitchFamily="18" charset="0"/>
                            <a:cs typeface="SutonnyOMJ" panose="01010600010101010101" pitchFamily="2" charset="0"/>
                          </a:rPr>
                          <m:t>পরিমাণ</m:t>
                        </m:r>
                      </m:den>
                    </m:f>
                  </m:oMath>
                </a14:m>
                <a:endParaRPr lang="en-US" sz="2400" dirty="0">
                  <a:latin typeface="SutonnyOMJ" panose="01010600010101010101" pitchFamily="2" charset="0"/>
                  <a:cs typeface="SutonnyOMJ" panose="01010600010101010101" pitchFamily="2" charset="0"/>
                </a:endParaRPr>
              </a:p>
              <a:p>
                <a:pPr marL="0" indent="0">
                  <a:buNone/>
                </a:pPr>
                <a:r>
                  <a:rPr lang="en-US" sz="2400" dirty="0" err="1">
                    <a:latin typeface="SutonnyOMJ" panose="01010600010101010101" pitchFamily="2" charset="0"/>
                    <a:cs typeface="SutonnyOMJ" panose="01010600010101010101" pitchFamily="2" charset="0"/>
                  </a:rPr>
                  <a:t>সানমুনের</a:t>
                </a:r>
                <a:r>
                  <a:rPr lang="en-US" sz="2400" dirty="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যন্ত্রের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উৎপাদনশীলতা</a:t>
                </a:r>
                <a:r>
                  <a:rPr lang="en-US" sz="2400" dirty="0" smtClean="0">
                    <a:latin typeface="SutonnyOMJ" panose="01010600010101010101" pitchFamily="2" charset="0"/>
                    <a:cs typeface="SutonnyOMJ" panose="01010600010101010101" pitchFamily="2" charset="0"/>
                  </a:rPr>
                  <a:t>    </a:t>
                </a:r>
                <a:r>
                  <a:rPr lang="en-US" sz="2400" dirty="0">
                    <a:latin typeface="SutonnyOMJ" panose="01010600010101010101" pitchFamily="2" charset="0"/>
                    <a:cs typeface="SutonnyOMJ" panose="01010600010101010101" pitchFamily="2" charset="0"/>
                  </a:rPr>
                  <a:t>= </a:t>
                </a:r>
                <a14:m>
                  <m:oMath xmlns:m="http://schemas.openxmlformats.org/officeDocument/2006/math">
                    <m:f>
                      <m:fPr>
                        <m:ctrlPr>
                          <a:rPr lang="en-US" sz="2400" i="1">
                            <a:latin typeface="Cambria Math" panose="02040503050406030204" pitchFamily="18" charset="0"/>
                            <a:cs typeface="SutonnyOMJ" panose="01010600010101010101" pitchFamily="2" charset="0"/>
                          </a:rPr>
                        </m:ctrlPr>
                      </m:fPr>
                      <m:num>
                        <m:r>
                          <a:rPr lang="en-US" sz="2400" i="1">
                            <a:latin typeface="Cambria Math" panose="02040503050406030204" pitchFamily="18" charset="0"/>
                            <a:cs typeface="SutonnyOMJ" panose="01010600010101010101" pitchFamily="2" charset="0"/>
                          </a:rPr>
                          <m:t>১০</m:t>
                        </m:r>
                      </m:num>
                      <m:den>
                        <m:r>
                          <a:rPr lang="en-US" sz="2400" i="1">
                            <a:latin typeface="Cambria Math" panose="02040503050406030204" pitchFamily="18" charset="0"/>
                            <a:cs typeface="SutonnyOMJ" panose="01010600010101010101" pitchFamily="2" charset="0"/>
                          </a:rPr>
                          <m:t> </m:t>
                        </m:r>
                        <m:r>
                          <a:rPr lang="en-US" sz="2400" b="0" i="1" smtClean="0">
                            <a:latin typeface="Cambria Math" panose="02040503050406030204" pitchFamily="18" charset="0"/>
                            <a:cs typeface="SutonnyOMJ" panose="01010600010101010101" pitchFamily="2" charset="0"/>
                          </a:rPr>
                          <m:t>২</m:t>
                        </m:r>
                      </m:den>
                    </m:f>
                  </m:oMath>
                </a14:m>
                <a:r>
                  <a:rPr lang="en-US" sz="2400" dirty="0">
                    <a:latin typeface="SutonnyOMJ" panose="01010600010101010101" pitchFamily="2" charset="0"/>
                    <a:cs typeface="SutonnyOMJ" panose="01010600010101010101" pitchFamily="2" charset="0"/>
                  </a:rPr>
                  <a:t> </a:t>
                </a:r>
                <a:endParaRPr lang="en-US" sz="2400" dirty="0" smtClean="0">
                  <a:latin typeface="SutonnyOMJ" panose="01010600010101010101" pitchFamily="2" charset="0"/>
                  <a:cs typeface="SutonnyOMJ" panose="01010600010101010101" pitchFamily="2" charset="0"/>
                </a:endParaRPr>
              </a:p>
              <a:p>
                <a:pPr marL="0" indent="0">
                  <a:buNone/>
                </a:pPr>
                <a:r>
                  <a:rPr lang="en-US" sz="2400" dirty="0">
                    <a:latin typeface="SutonnyOMJ" panose="01010600010101010101" pitchFamily="2" charset="0"/>
                    <a:cs typeface="SutonnyOMJ" panose="01010600010101010101" pitchFamily="2" charset="0"/>
                  </a:rPr>
                  <a:t>	</a:t>
                </a:r>
                <a:r>
                  <a:rPr lang="en-US" sz="2400" dirty="0" smtClean="0">
                    <a:latin typeface="SutonnyOMJ" panose="01010600010101010101" pitchFamily="2" charset="0"/>
                    <a:cs typeface="SutonnyOMJ" panose="01010600010101010101" pitchFamily="2" charset="0"/>
                  </a:rPr>
                  <a:t>					        = ৫ </a:t>
                </a:r>
                <a:r>
                  <a:rPr lang="en-US" sz="2400" dirty="0" err="1">
                    <a:latin typeface="SutonnyOMJ" panose="01010600010101010101" pitchFamily="2" charset="0"/>
                    <a:cs typeface="SutonnyOMJ" panose="01010600010101010101" pitchFamily="2" charset="0"/>
                  </a:rPr>
                  <a:t>টাকা</a:t>
                </a:r>
                <a:r>
                  <a:rPr lang="en-US" sz="2400" dirty="0" smtClean="0">
                    <a:latin typeface="SutonnyOMJ" panose="01010600010101010101" pitchFamily="2" charset="0"/>
                    <a:cs typeface="SutonnyOMJ" panose="01010600010101010101" pitchFamily="2" charset="0"/>
                  </a:rPr>
                  <a:t>।</a:t>
                </a:r>
              </a:p>
              <a:p>
                <a:pPr marL="0" indent="0">
                  <a:buNone/>
                </a:pPr>
                <a:r>
                  <a:rPr lang="en-US" sz="2400" dirty="0" err="1" smtClean="0">
                    <a:latin typeface="SutonnyOMJ" panose="01010600010101010101" pitchFamily="2" charset="0"/>
                    <a:cs typeface="SutonnyOMJ" panose="01010600010101010101" pitchFamily="2" charset="0"/>
                  </a:rPr>
                  <a:t>অর্থা</a:t>
                </a:r>
                <a:r>
                  <a:rPr lang="en-US" sz="2400" dirty="0" smtClean="0">
                    <a:latin typeface="SutonnyOMJ" panose="01010600010101010101" pitchFamily="2" charset="0"/>
                    <a:cs typeface="SutonnyOMJ" panose="01010600010101010101" pitchFamily="2" charset="0"/>
                  </a:rPr>
                  <a:t>ৎ,</a:t>
                </a:r>
                <a:r>
                  <a:rPr lang="en-US" sz="2400" dirty="0" err="1" smtClean="0">
                    <a:latin typeface="SutonnyOMJ" panose="01010600010101010101" pitchFamily="2" charset="0"/>
                    <a:cs typeface="SutonnyOMJ" panose="01010600010101010101" pitchFamily="2" charset="0"/>
                  </a:rPr>
                  <a:t>সানমুনের</a:t>
                </a:r>
                <a:r>
                  <a:rPr lang="en-US" sz="2400" dirty="0" smtClean="0">
                    <a:latin typeface="SutonnyOMJ" panose="01010600010101010101" pitchFamily="2" charset="0"/>
                    <a:cs typeface="SutonnyOMJ" panose="01010600010101010101" pitchFamily="2" charset="0"/>
                  </a:rPr>
                  <a:t> </a:t>
                </a:r>
                <a:r>
                  <a:rPr lang="en-US" sz="2400" dirty="0" err="1" smtClean="0">
                    <a:latin typeface="SutonnyOMJ" panose="01010600010101010101" pitchFamily="2" charset="0"/>
                    <a:cs typeface="SutonnyOMJ" panose="01010600010101010101" pitchFamily="2" charset="0"/>
                  </a:rPr>
                  <a:t>যন্ত্রের</a:t>
                </a:r>
                <a:r>
                  <a:rPr lang="en-US" sz="2400" dirty="0" smtClean="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উৎপাদনশীলতা</a:t>
                </a:r>
                <a:r>
                  <a:rPr lang="en-US" sz="2400" dirty="0">
                    <a:latin typeface="SutonnyOMJ" panose="01010600010101010101" pitchFamily="2" charset="0"/>
                    <a:cs typeface="SutonnyOMJ" panose="01010600010101010101" pitchFamily="2" charset="0"/>
                  </a:rPr>
                  <a:t> </a:t>
                </a:r>
                <a:r>
                  <a:rPr lang="en-US" sz="2400" dirty="0" smtClean="0">
                    <a:latin typeface="SutonnyOMJ" panose="01010600010101010101" pitchFamily="2" charset="0"/>
                    <a:cs typeface="SutonnyOMJ" panose="01010600010101010101" pitchFamily="2" charset="0"/>
                  </a:rPr>
                  <a:t>৫ </a:t>
                </a:r>
                <a:r>
                  <a:rPr lang="en-US" sz="2400" dirty="0" err="1">
                    <a:latin typeface="SutonnyOMJ" panose="01010600010101010101" pitchFamily="2" charset="0"/>
                    <a:cs typeface="SutonnyOMJ" panose="01010600010101010101" pitchFamily="2" charset="0"/>
                  </a:rPr>
                  <a:t>টাকা</a:t>
                </a:r>
                <a:r>
                  <a:rPr lang="en-US" sz="2400" dirty="0" smtClean="0">
                    <a:latin typeface="SutonnyOMJ" panose="01010600010101010101" pitchFamily="2" charset="0"/>
                    <a:cs typeface="SutonnyOMJ" panose="01010600010101010101" pitchFamily="2" charset="0"/>
                  </a:rPr>
                  <a:t>।</a:t>
                </a:r>
              </a:p>
              <a:p>
                <a:pPr marL="0" indent="0">
                  <a:buNone/>
                </a:pPr>
                <a:endParaRPr lang="en-US" sz="2400" dirty="0" smtClean="0">
                  <a:solidFill>
                    <a:schemeClr val="tx1"/>
                  </a:solidFill>
                  <a:latin typeface="SutonnyOMJ" panose="01010600010101010101" pitchFamily="2" charset="0"/>
                  <a:cs typeface="SutonnyOMJ" panose="01010600010101010101" pitchFamily="2" charset="0"/>
                </a:endParaRPr>
              </a:p>
              <a:p>
                <a:pPr marL="0" indent="0">
                  <a:buNone/>
                </a:pPr>
                <a:r>
                  <a:rPr lang="en-US" sz="2400" dirty="0" err="1" smtClean="0">
                    <a:solidFill>
                      <a:schemeClr val="tx1"/>
                    </a:solidFill>
                    <a:latin typeface="SutonnyOMJ" panose="01010600010101010101" pitchFamily="2" charset="0"/>
                    <a:cs typeface="SutonnyOMJ" panose="01010600010101010101" pitchFamily="2" charset="0"/>
                  </a:rPr>
                  <a:t>সোনালী</a:t>
                </a:r>
                <a:r>
                  <a:rPr lang="en-US" sz="2400" dirty="0" smtClean="0">
                    <a:solidFill>
                      <a:schemeClr val="tx1"/>
                    </a:solidFill>
                    <a:latin typeface="SutonnyOMJ" panose="01010600010101010101" pitchFamily="2" charset="0"/>
                    <a:cs typeface="SutonnyOMJ" panose="01010600010101010101" pitchFamily="2" charset="0"/>
                  </a:rPr>
                  <a:t> </a:t>
                </a:r>
                <a:r>
                  <a:rPr lang="en-US" sz="2400" dirty="0" err="1" smtClean="0">
                    <a:solidFill>
                      <a:schemeClr val="tx1"/>
                    </a:solidFill>
                    <a:latin typeface="SutonnyOMJ" panose="01010600010101010101" pitchFamily="2" charset="0"/>
                    <a:cs typeface="SutonnyOMJ" panose="01010600010101010101" pitchFamily="2" charset="0"/>
                  </a:rPr>
                  <a:t>এর</a:t>
                </a:r>
                <a:r>
                  <a:rPr lang="en-US" sz="2400" dirty="0" smtClean="0">
                    <a:solidFill>
                      <a:schemeClr val="tx1"/>
                    </a:solidFill>
                    <a:latin typeface="SutonnyOMJ" panose="01010600010101010101" pitchFamily="2" charset="0"/>
                    <a:cs typeface="SutonnyOMJ" panose="01010600010101010101" pitchFamily="2" charset="0"/>
                  </a:rPr>
                  <a:t> </a:t>
                </a:r>
                <a:r>
                  <a:rPr lang="en-US" sz="2400" dirty="0" err="1" smtClean="0">
                    <a:solidFill>
                      <a:schemeClr val="tx1"/>
                    </a:solidFill>
                    <a:latin typeface="SutonnyOMJ" panose="01010600010101010101" pitchFamily="2" charset="0"/>
                    <a:cs typeface="SutonnyOMJ" panose="01010600010101010101" pitchFamily="2" charset="0"/>
                  </a:rPr>
                  <a:t>যন্ত্রের</a:t>
                </a:r>
                <a:r>
                  <a:rPr lang="en-US" sz="2400" dirty="0" smtClean="0">
                    <a:solidFill>
                      <a:schemeClr val="tx1"/>
                    </a:solidFill>
                    <a:latin typeface="SutonnyOMJ" panose="01010600010101010101" pitchFamily="2" charset="0"/>
                    <a:cs typeface="SutonnyOMJ" panose="01010600010101010101" pitchFamily="2" charset="0"/>
                  </a:rPr>
                  <a:t> </a:t>
                </a:r>
                <a:r>
                  <a:rPr lang="en-US" sz="2400" dirty="0" err="1">
                    <a:solidFill>
                      <a:schemeClr val="tx1"/>
                    </a:solidFill>
                    <a:latin typeface="SutonnyOMJ" panose="01010600010101010101" pitchFamily="2" charset="0"/>
                    <a:cs typeface="SutonnyOMJ" panose="01010600010101010101" pitchFamily="2" charset="0"/>
                  </a:rPr>
                  <a:t>উৎপাদনশীলতা</a:t>
                </a:r>
                <a:r>
                  <a:rPr lang="en-US" sz="2400" dirty="0">
                    <a:solidFill>
                      <a:schemeClr val="tx1"/>
                    </a:solidFill>
                    <a:latin typeface="SutonnyOMJ" panose="01010600010101010101" pitchFamily="2" charset="0"/>
                    <a:cs typeface="SutonnyOMJ" panose="01010600010101010101" pitchFamily="2" charset="0"/>
                  </a:rPr>
                  <a:t> </a:t>
                </a:r>
                <a:r>
                  <a:rPr lang="en-US" sz="2400" dirty="0" smtClean="0">
                    <a:solidFill>
                      <a:schemeClr val="tx1"/>
                    </a:solidFill>
                    <a:latin typeface="SutonnyOMJ" panose="01010600010101010101" pitchFamily="2" charset="0"/>
                    <a:cs typeface="SutonnyOMJ" panose="01010600010101010101" pitchFamily="2" charset="0"/>
                  </a:rPr>
                  <a:t> </a:t>
                </a:r>
                <a:r>
                  <a:rPr lang="en-US" sz="2400" dirty="0">
                    <a:solidFill>
                      <a:schemeClr val="tx1"/>
                    </a:solidFill>
                    <a:latin typeface="SutonnyOMJ" panose="01010600010101010101" pitchFamily="2" charset="0"/>
                    <a:cs typeface="SutonnyOMJ" panose="01010600010101010101" pitchFamily="2" charset="0"/>
                  </a:rPr>
                  <a:t>=</a:t>
                </a:r>
                <a14:m>
                  <m:oMath xmlns:m="http://schemas.openxmlformats.org/officeDocument/2006/math">
                    <m:r>
                      <a:rPr lang="en-US" sz="2400">
                        <a:solidFill>
                          <a:schemeClr val="tx1"/>
                        </a:solidFill>
                        <a:latin typeface="Cambria Math" panose="02040503050406030204" pitchFamily="18" charset="0"/>
                        <a:cs typeface="SutonnyOMJ" panose="01010600010101010101" pitchFamily="2" charset="0"/>
                      </a:rPr>
                      <m:t>  </m:t>
                    </m:r>
                    <m:r>
                      <a:rPr lang="en-US" sz="2400" smtClean="0">
                        <a:solidFill>
                          <a:schemeClr val="tx1"/>
                        </a:solidFill>
                        <a:latin typeface="Cambria Math" panose="02040503050406030204" pitchFamily="18" charset="0"/>
                        <a:cs typeface="SutonnyOMJ" panose="01010600010101010101" pitchFamily="2" charset="0"/>
                      </a:rPr>
                      <m:t> </m:t>
                    </m:r>
                    <m:f>
                      <m:fPr>
                        <m:ctrlPr>
                          <a:rPr lang="en-US" sz="2400" i="1" smtClean="0">
                            <a:solidFill>
                              <a:schemeClr val="tx1"/>
                            </a:solidFill>
                            <a:latin typeface="Cambria Math" panose="02040503050406030204" pitchFamily="18" charset="0"/>
                            <a:cs typeface="SutonnyOMJ" panose="01010600010101010101" pitchFamily="2" charset="0"/>
                          </a:rPr>
                        </m:ctrlPr>
                      </m:fPr>
                      <m:num>
                        <m:r>
                          <a:rPr lang="en-US" sz="2400" i="1">
                            <a:solidFill>
                              <a:schemeClr val="tx1"/>
                            </a:solidFill>
                            <a:latin typeface="Cambria Math" panose="02040503050406030204" pitchFamily="18" charset="0"/>
                            <a:cs typeface="SutonnyOMJ" panose="01010600010101010101" pitchFamily="2" charset="0"/>
                          </a:rPr>
                          <m:t>মোট</m:t>
                        </m:r>
                        <m:r>
                          <a:rPr lang="en-US" sz="2400" i="1">
                            <a:solidFill>
                              <a:schemeClr val="tx1"/>
                            </a:solidFill>
                            <a:latin typeface="Cambria Math" panose="02040503050406030204" pitchFamily="18" charset="0"/>
                            <a:cs typeface="SutonnyOMJ" panose="01010600010101010101" pitchFamily="2" charset="0"/>
                          </a:rPr>
                          <m:t> </m:t>
                        </m:r>
                        <m:r>
                          <a:rPr lang="en-US" sz="2400" i="1">
                            <a:solidFill>
                              <a:schemeClr val="tx1"/>
                            </a:solidFill>
                            <a:latin typeface="Cambria Math" panose="02040503050406030204" pitchFamily="18" charset="0"/>
                            <a:cs typeface="SutonnyOMJ" panose="01010600010101010101" pitchFamily="2" charset="0"/>
                          </a:rPr>
                          <m:t>উৎপাদনের</m:t>
                        </m:r>
                        <m:r>
                          <a:rPr lang="en-US" sz="2400" i="1">
                            <a:solidFill>
                              <a:schemeClr val="tx1"/>
                            </a:solidFill>
                            <a:latin typeface="Cambria Math" panose="02040503050406030204" pitchFamily="18" charset="0"/>
                            <a:cs typeface="SutonnyOMJ" panose="01010600010101010101" pitchFamily="2" charset="0"/>
                          </a:rPr>
                          <m:t> </m:t>
                        </m:r>
                        <m:r>
                          <a:rPr lang="en-US" sz="2400" i="1">
                            <a:solidFill>
                              <a:schemeClr val="tx1"/>
                            </a:solidFill>
                            <a:latin typeface="Cambria Math" panose="02040503050406030204" pitchFamily="18" charset="0"/>
                            <a:cs typeface="SutonnyOMJ" panose="01010600010101010101" pitchFamily="2" charset="0"/>
                          </a:rPr>
                          <m:t>আর্থিক</m:t>
                        </m:r>
                        <m:r>
                          <a:rPr lang="en-US" sz="2400" i="1">
                            <a:solidFill>
                              <a:schemeClr val="tx1"/>
                            </a:solidFill>
                            <a:latin typeface="Cambria Math" panose="02040503050406030204" pitchFamily="18" charset="0"/>
                            <a:cs typeface="SutonnyOMJ" panose="01010600010101010101" pitchFamily="2" charset="0"/>
                          </a:rPr>
                          <m:t> </m:t>
                        </m:r>
                        <m:r>
                          <a:rPr lang="en-US" sz="2400" i="1">
                            <a:solidFill>
                              <a:schemeClr val="tx1"/>
                            </a:solidFill>
                            <a:latin typeface="Cambria Math" panose="02040503050406030204" pitchFamily="18" charset="0"/>
                            <a:cs typeface="SutonnyOMJ" panose="01010600010101010101" pitchFamily="2" charset="0"/>
                          </a:rPr>
                          <m:t>মূল্য</m:t>
                        </m:r>
                      </m:num>
                      <m:den>
                        <m:r>
                          <a:rPr lang="en-US" sz="2400" i="1">
                            <a:solidFill>
                              <a:schemeClr val="tx1"/>
                            </a:solidFill>
                            <a:latin typeface="Cambria Math" panose="02040503050406030204" pitchFamily="18" charset="0"/>
                            <a:cs typeface="SutonnyOMJ" panose="01010600010101010101" pitchFamily="2" charset="0"/>
                          </a:rPr>
                          <m:t>মোট</m:t>
                        </m:r>
                        <m:r>
                          <a:rPr lang="en-US" sz="2400" i="1">
                            <a:solidFill>
                              <a:schemeClr val="tx1"/>
                            </a:solidFill>
                            <a:latin typeface="Cambria Math" panose="02040503050406030204" pitchFamily="18" charset="0"/>
                            <a:cs typeface="SutonnyOMJ" panose="01010600010101010101" pitchFamily="2" charset="0"/>
                          </a:rPr>
                          <m:t> </m:t>
                        </m:r>
                        <m:r>
                          <a:rPr lang="en-US" sz="2400" b="0" i="1" smtClean="0">
                            <a:solidFill>
                              <a:schemeClr val="tx1"/>
                            </a:solidFill>
                            <a:latin typeface="Cambria Math" panose="02040503050406030204" pitchFamily="18" charset="0"/>
                            <a:cs typeface="SutonnyOMJ" panose="01010600010101010101" pitchFamily="2" charset="0"/>
                          </a:rPr>
                          <m:t>যন্ত্রপাতি</m:t>
                        </m:r>
                        <m:r>
                          <a:rPr lang="en-US" sz="2400" b="0" i="1" smtClean="0">
                            <a:solidFill>
                              <a:schemeClr val="tx1"/>
                            </a:solidFill>
                            <a:latin typeface="Cambria Math" panose="02040503050406030204" pitchFamily="18" charset="0"/>
                            <a:cs typeface="SutonnyOMJ" panose="01010600010101010101" pitchFamily="2" charset="0"/>
                          </a:rPr>
                          <m:t> </m:t>
                        </m:r>
                        <m:r>
                          <a:rPr lang="en-US" sz="2400" b="0" i="1" smtClean="0">
                            <a:solidFill>
                              <a:schemeClr val="tx1"/>
                            </a:solidFill>
                            <a:latin typeface="Cambria Math" panose="02040503050406030204" pitchFamily="18" charset="0"/>
                            <a:cs typeface="SutonnyOMJ" panose="01010600010101010101" pitchFamily="2" charset="0"/>
                          </a:rPr>
                          <m:t>বাবদ</m:t>
                        </m:r>
                        <m:r>
                          <a:rPr lang="en-US" sz="2400" i="1">
                            <a:solidFill>
                              <a:schemeClr val="tx1"/>
                            </a:solidFill>
                            <a:latin typeface="Cambria Math" panose="02040503050406030204" pitchFamily="18" charset="0"/>
                            <a:cs typeface="SutonnyOMJ" panose="01010600010101010101" pitchFamily="2" charset="0"/>
                          </a:rPr>
                          <m:t> </m:t>
                        </m:r>
                        <m:r>
                          <a:rPr lang="en-US" sz="2400" i="1">
                            <a:solidFill>
                              <a:schemeClr val="tx1"/>
                            </a:solidFill>
                            <a:latin typeface="Cambria Math" panose="02040503050406030204" pitchFamily="18" charset="0"/>
                            <a:cs typeface="SutonnyOMJ" panose="01010600010101010101" pitchFamily="2" charset="0"/>
                          </a:rPr>
                          <m:t>ব্যয়ের</m:t>
                        </m:r>
                        <m:r>
                          <a:rPr lang="en-US" sz="2400" i="1">
                            <a:solidFill>
                              <a:schemeClr val="tx1"/>
                            </a:solidFill>
                            <a:latin typeface="Cambria Math" panose="02040503050406030204" pitchFamily="18" charset="0"/>
                            <a:cs typeface="SutonnyOMJ" panose="01010600010101010101" pitchFamily="2" charset="0"/>
                          </a:rPr>
                          <m:t> </m:t>
                        </m:r>
                        <m:r>
                          <a:rPr lang="en-US" sz="2400" i="1">
                            <a:solidFill>
                              <a:schemeClr val="tx1"/>
                            </a:solidFill>
                            <a:latin typeface="Cambria Math" panose="02040503050406030204" pitchFamily="18" charset="0"/>
                            <a:cs typeface="SutonnyOMJ" panose="01010600010101010101" pitchFamily="2" charset="0"/>
                          </a:rPr>
                          <m:t>পরিমাণ</m:t>
                        </m:r>
                      </m:den>
                    </m:f>
                  </m:oMath>
                </a14:m>
                <a:endParaRPr lang="en-US" sz="2400" dirty="0" smtClean="0">
                  <a:latin typeface="SutonnyOMJ" panose="01010600010101010101" pitchFamily="2" charset="0"/>
                  <a:cs typeface="SutonnyOMJ" panose="01010600010101010101" pitchFamily="2" charset="0"/>
                </a:endParaRPr>
              </a:p>
              <a:p>
                <a:pPr marL="0" indent="0">
                  <a:buNone/>
                </a:pPr>
                <a:r>
                  <a:rPr lang="en-US" sz="2400" dirty="0">
                    <a:latin typeface="SutonnyOMJ" panose="01010600010101010101" pitchFamily="2" charset="0"/>
                    <a:cs typeface="SutonnyOMJ" panose="01010600010101010101" pitchFamily="2" charset="0"/>
                  </a:rPr>
                  <a:t>	</a:t>
                </a:r>
                <a:r>
                  <a:rPr lang="en-US" sz="2400" dirty="0" smtClean="0">
                    <a:latin typeface="SutonnyOMJ" panose="01010600010101010101" pitchFamily="2" charset="0"/>
                    <a:cs typeface="SutonnyOMJ" panose="01010600010101010101" pitchFamily="2" charset="0"/>
                  </a:rPr>
                  <a:t>				 		  =   </a:t>
                </a:r>
                <a14:m>
                  <m:oMath xmlns:m="http://schemas.openxmlformats.org/officeDocument/2006/math">
                    <m:f>
                      <m:fPr>
                        <m:ctrlPr>
                          <a:rPr lang="en-US" sz="2400" i="1">
                            <a:latin typeface="Cambria Math" panose="02040503050406030204" pitchFamily="18" charset="0"/>
                            <a:cs typeface="SutonnyOMJ" panose="01010600010101010101" pitchFamily="2" charset="0"/>
                          </a:rPr>
                        </m:ctrlPr>
                      </m:fPr>
                      <m:num>
                        <m:r>
                          <a:rPr lang="en-US" sz="2400" i="1">
                            <a:latin typeface="Cambria Math" panose="02040503050406030204" pitchFamily="18" charset="0"/>
                            <a:cs typeface="SutonnyOMJ" panose="01010600010101010101" pitchFamily="2" charset="0"/>
                          </a:rPr>
                          <m:t>১</m:t>
                        </m:r>
                        <m:r>
                          <a:rPr lang="en-US" sz="2400" b="0" i="1" smtClean="0">
                            <a:latin typeface="Cambria Math" panose="02040503050406030204" pitchFamily="18" charset="0"/>
                            <a:cs typeface="SutonnyOMJ" panose="01010600010101010101" pitchFamily="2" charset="0"/>
                          </a:rPr>
                          <m:t>২</m:t>
                        </m:r>
                      </m:num>
                      <m:den>
                        <m:r>
                          <a:rPr lang="en-US" sz="2400" i="1">
                            <a:latin typeface="Cambria Math" panose="02040503050406030204" pitchFamily="18" charset="0"/>
                            <a:cs typeface="SutonnyOMJ" panose="01010600010101010101" pitchFamily="2" charset="0"/>
                          </a:rPr>
                          <m:t> </m:t>
                        </m:r>
                        <m:r>
                          <a:rPr lang="en-US" sz="2400" b="0" i="1" smtClean="0">
                            <a:latin typeface="Cambria Math" panose="02040503050406030204" pitchFamily="18" charset="0"/>
                            <a:cs typeface="SutonnyOMJ" panose="01010600010101010101" pitchFamily="2" charset="0"/>
                          </a:rPr>
                          <m:t>২</m:t>
                        </m:r>
                      </m:den>
                    </m:f>
                  </m:oMath>
                </a14:m>
                <a:r>
                  <a:rPr lang="en-US" sz="2400" dirty="0">
                    <a:latin typeface="SutonnyOMJ" panose="01010600010101010101" pitchFamily="2" charset="0"/>
                    <a:cs typeface="SutonnyOMJ" panose="01010600010101010101" pitchFamily="2" charset="0"/>
                  </a:rPr>
                  <a:t> </a:t>
                </a:r>
                <a:endParaRPr lang="en-US" sz="2400" dirty="0" smtClean="0">
                  <a:latin typeface="SutonnyOMJ" panose="01010600010101010101" pitchFamily="2" charset="0"/>
                  <a:cs typeface="SutonnyOMJ" panose="01010600010101010101" pitchFamily="2" charset="0"/>
                </a:endParaRPr>
              </a:p>
              <a:p>
                <a:pPr marL="0" indent="0">
                  <a:buNone/>
                </a:pPr>
                <a:r>
                  <a:rPr lang="en-US" sz="2400" dirty="0">
                    <a:latin typeface="SutonnyOMJ" panose="01010600010101010101" pitchFamily="2" charset="0"/>
                    <a:cs typeface="SutonnyOMJ" panose="01010600010101010101" pitchFamily="2" charset="0"/>
                  </a:rPr>
                  <a:t>	</a:t>
                </a:r>
                <a:r>
                  <a:rPr lang="en-US" sz="2400" dirty="0" smtClean="0">
                    <a:latin typeface="SutonnyOMJ" panose="01010600010101010101" pitchFamily="2" charset="0"/>
                    <a:cs typeface="SutonnyOMJ" panose="01010600010101010101" pitchFamily="2" charset="0"/>
                  </a:rPr>
                  <a:t>			           		  = ৬ </a:t>
                </a:r>
                <a:r>
                  <a:rPr lang="en-US" sz="2400" dirty="0" err="1">
                    <a:latin typeface="SutonnyOMJ" panose="01010600010101010101" pitchFamily="2" charset="0"/>
                    <a:cs typeface="SutonnyOMJ" panose="01010600010101010101" pitchFamily="2" charset="0"/>
                  </a:rPr>
                  <a:t>টাকা</a:t>
                </a:r>
                <a:r>
                  <a:rPr lang="en-US" sz="2400" dirty="0" smtClean="0">
                    <a:latin typeface="SutonnyOMJ" panose="01010600010101010101" pitchFamily="2" charset="0"/>
                    <a:cs typeface="SutonnyOMJ" panose="01010600010101010101" pitchFamily="2" charset="0"/>
                  </a:rPr>
                  <a:t>।</a:t>
                </a:r>
              </a:p>
              <a:p>
                <a:pPr marL="0" indent="0">
                  <a:buNone/>
                </a:pPr>
                <a:r>
                  <a:rPr lang="en-US" sz="2400" dirty="0" smtClean="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অর্থা</a:t>
                </a:r>
                <a:r>
                  <a:rPr lang="en-US" sz="2400" dirty="0">
                    <a:latin typeface="SutonnyOMJ" panose="01010600010101010101" pitchFamily="2" charset="0"/>
                    <a:cs typeface="SutonnyOMJ" panose="01010600010101010101" pitchFamily="2" charset="0"/>
                  </a:rPr>
                  <a:t>ৎ</a:t>
                </a:r>
                <a:r>
                  <a:rPr lang="en-US" sz="2400" dirty="0" smtClean="0">
                    <a:latin typeface="SutonnyOMJ" panose="01010600010101010101" pitchFamily="2" charset="0"/>
                    <a:cs typeface="SutonnyOMJ" panose="01010600010101010101" pitchFamily="2" charset="0"/>
                  </a:rPr>
                  <a:t>,</a:t>
                </a:r>
                <a:r>
                  <a:rPr lang="en-US" sz="2400" dirty="0">
                    <a:solidFill>
                      <a:schemeClr val="tx1"/>
                    </a:solidFill>
                    <a:latin typeface="SutonnyOMJ" panose="01010600010101010101" pitchFamily="2" charset="0"/>
                    <a:cs typeface="SutonnyOMJ" panose="01010600010101010101" pitchFamily="2" charset="0"/>
                  </a:rPr>
                  <a:t> </a:t>
                </a:r>
                <a:r>
                  <a:rPr lang="en-US" sz="2400" dirty="0" err="1">
                    <a:solidFill>
                      <a:schemeClr val="tx1"/>
                    </a:solidFill>
                    <a:latin typeface="SutonnyOMJ" panose="01010600010101010101" pitchFamily="2" charset="0"/>
                    <a:cs typeface="SutonnyOMJ" panose="01010600010101010101" pitchFamily="2" charset="0"/>
                  </a:rPr>
                  <a:t>সোনালী</a:t>
                </a:r>
                <a:r>
                  <a:rPr lang="en-US" sz="2400" dirty="0">
                    <a:solidFill>
                      <a:schemeClr val="tx1"/>
                    </a:solidFill>
                    <a:latin typeface="SutonnyOMJ" panose="01010600010101010101" pitchFamily="2" charset="0"/>
                    <a:cs typeface="SutonnyOMJ" panose="01010600010101010101" pitchFamily="2" charset="0"/>
                  </a:rPr>
                  <a:t> </a:t>
                </a:r>
                <a:r>
                  <a:rPr lang="en-US" sz="2400" dirty="0" err="1">
                    <a:solidFill>
                      <a:schemeClr val="tx1"/>
                    </a:solidFill>
                    <a:latin typeface="SutonnyOMJ" panose="01010600010101010101" pitchFamily="2" charset="0"/>
                    <a:cs typeface="SutonnyOMJ" panose="01010600010101010101" pitchFamily="2" charset="0"/>
                  </a:rPr>
                  <a:t>এর</a:t>
                </a:r>
                <a:r>
                  <a:rPr lang="en-US" sz="2400" dirty="0">
                    <a:solidFill>
                      <a:schemeClr val="tx1"/>
                    </a:solidFill>
                    <a:latin typeface="SutonnyOMJ" panose="01010600010101010101" pitchFamily="2" charset="0"/>
                    <a:cs typeface="SutonnyOMJ" panose="01010600010101010101" pitchFamily="2" charset="0"/>
                  </a:rPr>
                  <a:t> </a:t>
                </a:r>
                <a:r>
                  <a:rPr lang="en-US" sz="2400" dirty="0" err="1">
                    <a:solidFill>
                      <a:schemeClr val="tx1"/>
                    </a:solidFill>
                    <a:latin typeface="SutonnyOMJ" panose="01010600010101010101" pitchFamily="2" charset="0"/>
                    <a:cs typeface="SutonnyOMJ" panose="01010600010101010101" pitchFamily="2" charset="0"/>
                  </a:rPr>
                  <a:t>যন্ত্রের</a:t>
                </a:r>
                <a:r>
                  <a:rPr lang="en-US" sz="2400" dirty="0">
                    <a:solidFill>
                      <a:schemeClr val="tx1"/>
                    </a:solidFill>
                    <a:latin typeface="SutonnyOMJ" panose="01010600010101010101" pitchFamily="2" charset="0"/>
                    <a:cs typeface="SutonnyOMJ" panose="01010600010101010101" pitchFamily="2" charset="0"/>
                  </a:rPr>
                  <a:t> </a:t>
                </a:r>
                <a:r>
                  <a:rPr lang="en-US" sz="2400" dirty="0" smtClean="0">
                    <a:latin typeface="SutonnyOMJ" panose="01010600010101010101" pitchFamily="2" charset="0"/>
                    <a:cs typeface="SutonnyOMJ" panose="01010600010101010101" pitchFamily="2" charset="0"/>
                  </a:rPr>
                  <a:t> </a:t>
                </a:r>
                <a:r>
                  <a:rPr lang="en-US" sz="2400" dirty="0" err="1">
                    <a:latin typeface="SutonnyOMJ" panose="01010600010101010101" pitchFamily="2" charset="0"/>
                    <a:cs typeface="SutonnyOMJ" panose="01010600010101010101" pitchFamily="2" charset="0"/>
                  </a:rPr>
                  <a:t>উৎপাদনশীলতা</a:t>
                </a:r>
                <a:r>
                  <a:rPr lang="en-US" sz="2400" dirty="0">
                    <a:latin typeface="SutonnyOMJ" panose="01010600010101010101" pitchFamily="2" charset="0"/>
                    <a:cs typeface="SutonnyOMJ" panose="01010600010101010101" pitchFamily="2" charset="0"/>
                  </a:rPr>
                  <a:t> </a:t>
                </a:r>
                <a:r>
                  <a:rPr lang="en-US" sz="2400" dirty="0" smtClean="0">
                    <a:latin typeface="SutonnyOMJ" panose="01010600010101010101" pitchFamily="2" charset="0"/>
                    <a:cs typeface="SutonnyOMJ" panose="01010600010101010101" pitchFamily="2" charset="0"/>
                  </a:rPr>
                  <a:t>৬ </a:t>
                </a:r>
                <a:r>
                  <a:rPr lang="en-US" sz="2400" dirty="0" err="1">
                    <a:latin typeface="SutonnyOMJ" panose="01010600010101010101" pitchFamily="2" charset="0"/>
                    <a:cs typeface="SutonnyOMJ" panose="01010600010101010101" pitchFamily="2" charset="0"/>
                  </a:rPr>
                  <a:t>টাকা</a:t>
                </a:r>
                <a:r>
                  <a:rPr lang="en-US" sz="2400" dirty="0">
                    <a:latin typeface="SutonnyOMJ" panose="01010600010101010101" pitchFamily="2" charset="0"/>
                    <a:cs typeface="SutonnyOMJ" panose="01010600010101010101" pitchFamily="2" charset="0"/>
                  </a:rPr>
                  <a:t>।</a:t>
                </a:r>
              </a:p>
              <a:p>
                <a:pPr marL="0" indent="0">
                  <a:buNone/>
                </a:pPr>
                <a:endParaRPr lang="en-US" sz="2400" dirty="0">
                  <a:latin typeface="SutonnyOMJ" panose="01010600010101010101" pitchFamily="2" charset="0"/>
                  <a:cs typeface="SutonnyOMJ" panose="01010600010101010101" pitchFamily="2" charset="0"/>
                </a:endParaRPr>
              </a:p>
              <a:p>
                <a:pPr marL="0" indent="0">
                  <a:buNone/>
                </a:pPr>
                <a:r>
                  <a:rPr lang="en-US" sz="2400" dirty="0" smtClean="0">
                    <a:latin typeface="SutonnyOMJ" panose="01010600010101010101" pitchFamily="2" charset="0"/>
                    <a:cs typeface="SutonnyOMJ" panose="01010600010101010101" pitchFamily="2" charset="0"/>
                  </a:rPr>
                  <a:t> </a:t>
                </a:r>
                <a:endParaRPr lang="en-US" sz="2400" dirty="0">
                  <a:latin typeface="SutonnyOMJ" panose="01010600010101010101" pitchFamily="2" charset="0"/>
                  <a:cs typeface="SutonnyOMJ" panose="01010600010101010101" pitchFamily="2"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rotWithShape="0">
                <a:blip r:embed="rId5"/>
                <a:stretch>
                  <a:fillRect l="-750" t="-1067"/>
                </a:stretch>
              </a:blipFill>
            </p:spPr>
            <p:txBody>
              <a:bodyPr/>
              <a:lstStyle/>
              <a:p>
                <a:r>
                  <a:rPr lang="en-US">
                    <a:noFill/>
                  </a:rPr>
                  <a:t> </a:t>
                </a:r>
              </a:p>
            </p:txBody>
          </p:sp>
        </mc:Fallback>
      </mc:AlternateContent>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520981742"/>
      </p:ext>
    </p:extLst>
  </p:cSld>
  <p:clrMapOvr>
    <a:masterClrMapping/>
  </p:clrMapOvr>
  <mc:AlternateContent xmlns:mc="http://schemas.openxmlformats.org/markup-compatibility/2006">
    <mc:Choice xmlns:p14="http://schemas.microsoft.com/office/powerpoint/2010/main" Requires="p14">
      <p:transition spd="slow" p14:dur="1500" advTm="37791">
        <p14:window dir="vert"/>
      </p:transition>
    </mc:Choice>
    <mc:Fallback>
      <p:transition spd="slow" advTm="377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nodeType="click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by="(-#ppt_w*2)" calcmode="lin" valueType="num">
                                      <p:cBhvr rctx="PPT">
                                        <p:cTn id="11" dur="500" autoRev="1" fill="hold">
                                          <p:stCondLst>
                                            <p:cond delay="0"/>
                                          </p:stCondLst>
                                        </p:cTn>
                                        <p:tgtEl>
                                          <p:spTgt spid="3">
                                            <p:txEl>
                                              <p:pRg st="0" end="0"/>
                                            </p:txEl>
                                          </p:spTgt>
                                        </p:tgtEl>
                                        <p:attrNameLst>
                                          <p:attrName>ppt_w</p:attrName>
                                        </p:attrNameLst>
                                      </p:cBhvr>
                                    </p:anim>
                                    <p:anim by="(#ppt_w*0.50)" calcmode="lin" valueType="num">
                                      <p:cBhvr>
                                        <p:cTn id="12" dur="500" decel="50000" autoRev="1" fill="hold">
                                          <p:stCondLst>
                                            <p:cond delay="0"/>
                                          </p:stCondLst>
                                        </p:cTn>
                                        <p:tgtEl>
                                          <p:spTgt spid="3">
                                            <p:txEl>
                                              <p:pRg st="0" end="0"/>
                                            </p:txEl>
                                          </p:spTgt>
                                        </p:tgtEl>
                                        <p:attrNameLst>
                                          <p:attrName>ppt_x</p:attrName>
                                        </p:attrNameLst>
                                      </p:cBhvr>
                                    </p:anim>
                                    <p:anim from="(-#ppt_h/2)" to="(#ppt_y)" calcmode="lin" valueType="num">
                                      <p:cBhvr>
                                        <p:cTn id="13" dur="1000" fill="hold">
                                          <p:stCondLst>
                                            <p:cond delay="0"/>
                                          </p:stCondLst>
                                        </p:cTn>
                                        <p:tgtEl>
                                          <p:spTgt spid="3">
                                            <p:txEl>
                                              <p:pRg st="0" end="0"/>
                                            </p:txEl>
                                          </p:spTgt>
                                        </p:tgtEl>
                                        <p:attrNameLst>
                                          <p:attrName>ppt_y</p:attrName>
                                        </p:attrNameLst>
                                      </p:cBhvr>
                                    </p:anim>
                                    <p:animRot by="21600000">
                                      <p:cBhvr>
                                        <p:cTn id="14" dur="1000" fill="hold">
                                          <p:stCondLst>
                                            <p:cond delay="0"/>
                                          </p:stCondLst>
                                        </p:cTn>
                                        <p:tgtEl>
                                          <p:spTgt spid="3">
                                            <p:txEl>
                                              <p:pRg st="0" end="0"/>
                                            </p:txEl>
                                          </p:spTgt>
                                        </p:tgtEl>
                                        <p:attrNameLst>
                                          <p:attrName>r</p:attrName>
                                        </p:attrNameLst>
                                      </p:cBhvr>
                                    </p:animRot>
                                  </p:childTnLst>
                                </p:cTn>
                              </p:par>
                              <p:par>
                                <p:cTn id="15" presetID="56" presetClass="entr" presetSubtype="0" fill="hold" nodeType="with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 by="(-#ppt_w*2)" calcmode="lin" valueType="num">
                                      <p:cBhvr rctx="PPT">
                                        <p:cTn id="17" dur="500" autoRev="1" fill="hold">
                                          <p:stCondLst>
                                            <p:cond delay="0"/>
                                          </p:stCondLst>
                                        </p:cTn>
                                        <p:tgtEl>
                                          <p:spTgt spid="3">
                                            <p:txEl>
                                              <p:pRg st="1" end="1"/>
                                            </p:txEl>
                                          </p:spTgt>
                                        </p:tgtEl>
                                        <p:attrNameLst>
                                          <p:attrName>ppt_w</p:attrName>
                                        </p:attrNameLst>
                                      </p:cBhvr>
                                    </p:anim>
                                    <p:anim by="(#ppt_w*0.50)" calcmode="lin" valueType="num">
                                      <p:cBhvr>
                                        <p:cTn id="18" dur="500" decel="50000" autoRev="1" fill="hold">
                                          <p:stCondLst>
                                            <p:cond delay="0"/>
                                          </p:stCondLst>
                                        </p:cTn>
                                        <p:tgtEl>
                                          <p:spTgt spid="3">
                                            <p:txEl>
                                              <p:pRg st="1" end="1"/>
                                            </p:txEl>
                                          </p:spTgt>
                                        </p:tgtEl>
                                        <p:attrNameLst>
                                          <p:attrName>ppt_x</p:attrName>
                                        </p:attrNameLst>
                                      </p:cBhvr>
                                    </p:anim>
                                    <p:anim from="(-#ppt_h/2)" to="(#ppt_y)" calcmode="lin" valueType="num">
                                      <p:cBhvr>
                                        <p:cTn id="19" dur="1000" fill="hold">
                                          <p:stCondLst>
                                            <p:cond delay="0"/>
                                          </p:stCondLst>
                                        </p:cTn>
                                        <p:tgtEl>
                                          <p:spTgt spid="3">
                                            <p:txEl>
                                              <p:pRg st="1" end="1"/>
                                            </p:txEl>
                                          </p:spTgt>
                                        </p:tgtEl>
                                        <p:attrNameLst>
                                          <p:attrName>ppt_y</p:attrName>
                                        </p:attrNameLst>
                                      </p:cBhvr>
                                    </p:anim>
                                    <p:animRot by="21600000">
                                      <p:cBhvr>
                                        <p:cTn id="20" dur="1000" fill="hold">
                                          <p:stCondLst>
                                            <p:cond delay="0"/>
                                          </p:stCondLst>
                                        </p:cTn>
                                        <p:tgtEl>
                                          <p:spTgt spid="3">
                                            <p:txEl>
                                              <p:pRg st="1" end="1"/>
                                            </p:txEl>
                                          </p:spTgt>
                                        </p:tgtEl>
                                        <p:attrNameLst>
                                          <p:attrName>r</p:attrName>
                                        </p:attrNameLst>
                                      </p:cBhvr>
                                    </p:animRot>
                                  </p:childTnLst>
                                </p:cTn>
                              </p:par>
                              <p:par>
                                <p:cTn id="21" presetID="56" presetClass="entr" presetSubtype="0" fill="hold" nodeType="with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par>
                                <p:cTn id="27" presetID="56" presetClass="entr" presetSubtype="0" fill="hold" nodeType="withEffect">
                                  <p:stCondLst>
                                    <p:cond delay="0"/>
                                  </p:stCondLst>
                                  <p:iterate type="lt">
                                    <p:tmPct val="10000"/>
                                  </p:iterate>
                                  <p:childTnLst>
                                    <p:set>
                                      <p:cBhvr>
                                        <p:cTn id="28" dur="1" fill="hold">
                                          <p:stCondLst>
                                            <p:cond delay="0"/>
                                          </p:stCondLst>
                                        </p:cTn>
                                        <p:tgtEl>
                                          <p:spTgt spid="3">
                                            <p:txEl>
                                              <p:pRg st="3" end="3"/>
                                            </p:txEl>
                                          </p:spTgt>
                                        </p:tgtEl>
                                        <p:attrNameLst>
                                          <p:attrName>style.visibility</p:attrName>
                                        </p:attrNameLst>
                                      </p:cBhvr>
                                      <p:to>
                                        <p:strVal val="visible"/>
                                      </p:to>
                                    </p:set>
                                    <p:anim by="(-#ppt_w*2)" calcmode="lin" valueType="num">
                                      <p:cBhvr rctx="PPT">
                                        <p:cTn id="29" dur="500" autoRev="1" fill="hold">
                                          <p:stCondLst>
                                            <p:cond delay="0"/>
                                          </p:stCondLst>
                                        </p:cTn>
                                        <p:tgtEl>
                                          <p:spTgt spid="3">
                                            <p:txEl>
                                              <p:pRg st="3" end="3"/>
                                            </p:txEl>
                                          </p:spTgt>
                                        </p:tgtEl>
                                        <p:attrNameLst>
                                          <p:attrName>ppt_w</p:attrName>
                                        </p:attrNameLst>
                                      </p:cBhvr>
                                    </p:anim>
                                    <p:anim by="(#ppt_w*0.50)" calcmode="lin" valueType="num">
                                      <p:cBhvr>
                                        <p:cTn id="30" dur="500" decel="50000" autoRev="1" fill="hold">
                                          <p:stCondLst>
                                            <p:cond delay="0"/>
                                          </p:stCondLst>
                                        </p:cTn>
                                        <p:tgtEl>
                                          <p:spTgt spid="3">
                                            <p:txEl>
                                              <p:pRg st="3" end="3"/>
                                            </p:txEl>
                                          </p:spTgt>
                                        </p:tgtEl>
                                        <p:attrNameLst>
                                          <p:attrName>ppt_x</p:attrName>
                                        </p:attrNameLst>
                                      </p:cBhvr>
                                    </p:anim>
                                    <p:anim from="(-#ppt_h/2)" to="(#ppt_y)" calcmode="lin" valueType="num">
                                      <p:cBhvr>
                                        <p:cTn id="31" dur="1000" fill="hold">
                                          <p:stCondLst>
                                            <p:cond delay="0"/>
                                          </p:stCondLst>
                                        </p:cTn>
                                        <p:tgtEl>
                                          <p:spTgt spid="3">
                                            <p:txEl>
                                              <p:pRg st="3" end="3"/>
                                            </p:txEl>
                                          </p:spTgt>
                                        </p:tgtEl>
                                        <p:attrNameLst>
                                          <p:attrName>ppt_y</p:attrName>
                                        </p:attrNameLst>
                                      </p:cBhvr>
                                    </p:anim>
                                    <p:animRot by="21600000">
                                      <p:cBhvr>
                                        <p:cTn id="32" dur="1000" fill="hold">
                                          <p:stCondLst>
                                            <p:cond delay="0"/>
                                          </p:stCondLst>
                                        </p:cTn>
                                        <p:tgtEl>
                                          <p:spTgt spid="3">
                                            <p:txEl>
                                              <p:pRg st="3" end="3"/>
                                            </p:txEl>
                                          </p:spTgt>
                                        </p:tgtEl>
                                        <p:attrNameLst>
                                          <p:attrName>r</p:attrName>
                                        </p:attrNameLst>
                                      </p:cBhvr>
                                    </p:animRot>
                                  </p:childTnLst>
                                </p:cTn>
                              </p:par>
                              <p:par>
                                <p:cTn id="33" presetID="56" presetClass="entr" presetSubtype="0" fill="hold" nodeType="withEffect">
                                  <p:stCondLst>
                                    <p:cond delay="0"/>
                                  </p:stCondLst>
                                  <p:iterate type="lt">
                                    <p:tmPct val="10000"/>
                                  </p:iterate>
                                  <p:childTnLst>
                                    <p:set>
                                      <p:cBhvr>
                                        <p:cTn id="34" dur="1" fill="hold">
                                          <p:stCondLst>
                                            <p:cond delay="0"/>
                                          </p:stCondLst>
                                        </p:cTn>
                                        <p:tgtEl>
                                          <p:spTgt spid="3">
                                            <p:txEl>
                                              <p:pRg st="4" end="4"/>
                                            </p:txEl>
                                          </p:spTgt>
                                        </p:tgtEl>
                                        <p:attrNameLst>
                                          <p:attrName>style.visibility</p:attrName>
                                        </p:attrNameLst>
                                      </p:cBhvr>
                                      <p:to>
                                        <p:strVal val="visible"/>
                                      </p:to>
                                    </p:set>
                                    <p:anim by="(-#ppt_w*2)" calcmode="lin" valueType="num">
                                      <p:cBhvr rctx="PPT">
                                        <p:cTn id="35" dur="500" autoRev="1" fill="hold">
                                          <p:stCondLst>
                                            <p:cond delay="0"/>
                                          </p:stCondLst>
                                        </p:cTn>
                                        <p:tgtEl>
                                          <p:spTgt spid="3">
                                            <p:txEl>
                                              <p:pRg st="4" end="4"/>
                                            </p:txEl>
                                          </p:spTgt>
                                        </p:tgtEl>
                                        <p:attrNameLst>
                                          <p:attrName>ppt_w</p:attrName>
                                        </p:attrNameLst>
                                      </p:cBhvr>
                                    </p:anim>
                                    <p:anim by="(#ppt_w*0.50)" calcmode="lin" valueType="num">
                                      <p:cBhvr>
                                        <p:cTn id="36" dur="500" decel="50000" autoRev="1" fill="hold">
                                          <p:stCondLst>
                                            <p:cond delay="0"/>
                                          </p:stCondLst>
                                        </p:cTn>
                                        <p:tgtEl>
                                          <p:spTgt spid="3">
                                            <p:txEl>
                                              <p:pRg st="4" end="4"/>
                                            </p:txEl>
                                          </p:spTgt>
                                        </p:tgtEl>
                                        <p:attrNameLst>
                                          <p:attrName>ppt_x</p:attrName>
                                        </p:attrNameLst>
                                      </p:cBhvr>
                                    </p:anim>
                                    <p:anim from="(-#ppt_h/2)" to="(#ppt_y)" calcmode="lin" valueType="num">
                                      <p:cBhvr>
                                        <p:cTn id="37" dur="1000" fill="hold">
                                          <p:stCondLst>
                                            <p:cond delay="0"/>
                                          </p:stCondLst>
                                        </p:cTn>
                                        <p:tgtEl>
                                          <p:spTgt spid="3">
                                            <p:txEl>
                                              <p:pRg st="4" end="4"/>
                                            </p:txEl>
                                          </p:spTgt>
                                        </p:tgtEl>
                                        <p:attrNameLst>
                                          <p:attrName>ppt_y</p:attrName>
                                        </p:attrNameLst>
                                      </p:cBhvr>
                                    </p:anim>
                                    <p:animRot by="21600000">
                                      <p:cBhvr>
                                        <p:cTn id="38" dur="1000" fill="hold">
                                          <p:stCondLst>
                                            <p:cond delay="0"/>
                                          </p:stCondLst>
                                        </p:cTn>
                                        <p:tgtEl>
                                          <p:spTgt spid="3">
                                            <p:txEl>
                                              <p:pRg st="4" end="4"/>
                                            </p:txEl>
                                          </p:spTgt>
                                        </p:tgtEl>
                                        <p:attrNameLst>
                                          <p:attrName>r</p:attrName>
                                        </p:attrNameLst>
                                      </p:cBhvr>
                                    </p:animRot>
                                  </p:childTnLst>
                                </p:cTn>
                              </p:par>
                              <p:par>
                                <p:cTn id="39" presetID="56" presetClass="entr" presetSubtype="0" fill="hold" nodeType="withEffect">
                                  <p:stCondLst>
                                    <p:cond delay="0"/>
                                  </p:stCondLst>
                                  <p:iterate type="lt">
                                    <p:tmPct val="10000"/>
                                  </p:iterate>
                                  <p:childTnLst>
                                    <p:set>
                                      <p:cBhvr>
                                        <p:cTn id="40" dur="1" fill="hold">
                                          <p:stCondLst>
                                            <p:cond delay="0"/>
                                          </p:stCondLst>
                                        </p:cTn>
                                        <p:tgtEl>
                                          <p:spTgt spid="3">
                                            <p:txEl>
                                              <p:pRg st="5" end="5"/>
                                            </p:txEl>
                                          </p:spTgt>
                                        </p:tgtEl>
                                        <p:attrNameLst>
                                          <p:attrName>style.visibility</p:attrName>
                                        </p:attrNameLst>
                                      </p:cBhvr>
                                      <p:to>
                                        <p:strVal val="visible"/>
                                      </p:to>
                                    </p:set>
                                    <p:anim by="(-#ppt_w*2)" calcmode="lin" valueType="num">
                                      <p:cBhvr rctx="PPT">
                                        <p:cTn id="41" dur="500" autoRev="1" fill="hold">
                                          <p:stCondLst>
                                            <p:cond delay="0"/>
                                          </p:stCondLst>
                                        </p:cTn>
                                        <p:tgtEl>
                                          <p:spTgt spid="3">
                                            <p:txEl>
                                              <p:pRg st="5" end="5"/>
                                            </p:txEl>
                                          </p:spTgt>
                                        </p:tgtEl>
                                        <p:attrNameLst>
                                          <p:attrName>ppt_w</p:attrName>
                                        </p:attrNameLst>
                                      </p:cBhvr>
                                    </p:anim>
                                    <p:anim by="(#ppt_w*0.50)" calcmode="lin" valueType="num">
                                      <p:cBhvr>
                                        <p:cTn id="42" dur="500" decel="50000" autoRev="1" fill="hold">
                                          <p:stCondLst>
                                            <p:cond delay="0"/>
                                          </p:stCondLst>
                                        </p:cTn>
                                        <p:tgtEl>
                                          <p:spTgt spid="3">
                                            <p:txEl>
                                              <p:pRg st="5" end="5"/>
                                            </p:txEl>
                                          </p:spTgt>
                                        </p:tgtEl>
                                        <p:attrNameLst>
                                          <p:attrName>ppt_x</p:attrName>
                                        </p:attrNameLst>
                                      </p:cBhvr>
                                    </p:anim>
                                    <p:anim from="(-#ppt_h/2)" to="(#ppt_y)" calcmode="lin" valueType="num">
                                      <p:cBhvr>
                                        <p:cTn id="43" dur="1000" fill="hold">
                                          <p:stCondLst>
                                            <p:cond delay="0"/>
                                          </p:stCondLst>
                                        </p:cTn>
                                        <p:tgtEl>
                                          <p:spTgt spid="3">
                                            <p:txEl>
                                              <p:pRg st="5" end="5"/>
                                            </p:txEl>
                                          </p:spTgt>
                                        </p:tgtEl>
                                        <p:attrNameLst>
                                          <p:attrName>ppt_y</p:attrName>
                                        </p:attrNameLst>
                                      </p:cBhvr>
                                    </p:anim>
                                    <p:animRot by="21600000">
                                      <p:cBhvr>
                                        <p:cTn id="44" dur="1000" fill="hold">
                                          <p:stCondLst>
                                            <p:cond delay="0"/>
                                          </p:stCondLst>
                                        </p:cTn>
                                        <p:tgtEl>
                                          <p:spTgt spid="3">
                                            <p:txEl>
                                              <p:pRg st="5" end="5"/>
                                            </p:txEl>
                                          </p:spTgt>
                                        </p:tgtEl>
                                        <p:attrNameLst>
                                          <p:attrName>r</p:attrName>
                                        </p:attrNameLst>
                                      </p:cBhvr>
                                    </p:animRot>
                                  </p:childTnLst>
                                </p:cTn>
                              </p:par>
                              <p:par>
                                <p:cTn id="45" presetID="56" presetClass="entr" presetSubtype="0" fill="hold" nodeType="withEffect">
                                  <p:stCondLst>
                                    <p:cond delay="0"/>
                                  </p:stCondLst>
                                  <p:iterate type="lt">
                                    <p:tmPct val="10000"/>
                                  </p:iterate>
                                  <p:childTnLst>
                                    <p:set>
                                      <p:cBhvr>
                                        <p:cTn id="46" dur="1" fill="hold">
                                          <p:stCondLst>
                                            <p:cond delay="0"/>
                                          </p:stCondLst>
                                        </p:cTn>
                                        <p:tgtEl>
                                          <p:spTgt spid="3">
                                            <p:txEl>
                                              <p:pRg st="7" end="7"/>
                                            </p:txEl>
                                          </p:spTgt>
                                        </p:tgtEl>
                                        <p:attrNameLst>
                                          <p:attrName>style.visibility</p:attrName>
                                        </p:attrNameLst>
                                      </p:cBhvr>
                                      <p:to>
                                        <p:strVal val="visible"/>
                                      </p:to>
                                    </p:set>
                                    <p:anim by="(-#ppt_w*2)" calcmode="lin" valueType="num">
                                      <p:cBhvr rctx="PPT">
                                        <p:cTn id="47" dur="500" autoRev="1" fill="hold">
                                          <p:stCondLst>
                                            <p:cond delay="0"/>
                                          </p:stCondLst>
                                        </p:cTn>
                                        <p:tgtEl>
                                          <p:spTgt spid="3">
                                            <p:txEl>
                                              <p:pRg st="7" end="7"/>
                                            </p:txEl>
                                          </p:spTgt>
                                        </p:tgtEl>
                                        <p:attrNameLst>
                                          <p:attrName>ppt_w</p:attrName>
                                        </p:attrNameLst>
                                      </p:cBhvr>
                                    </p:anim>
                                    <p:anim by="(#ppt_w*0.50)" calcmode="lin" valueType="num">
                                      <p:cBhvr>
                                        <p:cTn id="48" dur="500" decel="50000" autoRev="1" fill="hold">
                                          <p:stCondLst>
                                            <p:cond delay="0"/>
                                          </p:stCondLst>
                                        </p:cTn>
                                        <p:tgtEl>
                                          <p:spTgt spid="3">
                                            <p:txEl>
                                              <p:pRg st="7" end="7"/>
                                            </p:txEl>
                                          </p:spTgt>
                                        </p:tgtEl>
                                        <p:attrNameLst>
                                          <p:attrName>ppt_x</p:attrName>
                                        </p:attrNameLst>
                                      </p:cBhvr>
                                    </p:anim>
                                    <p:anim from="(-#ppt_h/2)" to="(#ppt_y)" calcmode="lin" valueType="num">
                                      <p:cBhvr>
                                        <p:cTn id="49" dur="1000" fill="hold">
                                          <p:stCondLst>
                                            <p:cond delay="0"/>
                                          </p:stCondLst>
                                        </p:cTn>
                                        <p:tgtEl>
                                          <p:spTgt spid="3">
                                            <p:txEl>
                                              <p:pRg st="7" end="7"/>
                                            </p:txEl>
                                          </p:spTgt>
                                        </p:tgtEl>
                                        <p:attrNameLst>
                                          <p:attrName>ppt_y</p:attrName>
                                        </p:attrNameLst>
                                      </p:cBhvr>
                                    </p:anim>
                                    <p:animRot by="21600000">
                                      <p:cBhvr>
                                        <p:cTn id="50" dur="1000" fill="hold">
                                          <p:stCondLst>
                                            <p:cond delay="0"/>
                                          </p:stCondLst>
                                        </p:cTn>
                                        <p:tgtEl>
                                          <p:spTgt spid="3">
                                            <p:txEl>
                                              <p:pRg st="7" end="7"/>
                                            </p:txEl>
                                          </p:spTgt>
                                        </p:tgtEl>
                                        <p:attrNameLst>
                                          <p:attrName>r</p:attrName>
                                        </p:attrNameLst>
                                      </p:cBhvr>
                                    </p:animRot>
                                  </p:childTnLst>
                                </p:cTn>
                              </p:par>
                              <p:par>
                                <p:cTn id="51" presetID="56" presetClass="entr" presetSubtype="0" fill="hold" nodeType="withEffect">
                                  <p:stCondLst>
                                    <p:cond delay="0"/>
                                  </p:stCondLst>
                                  <p:iterate type="lt">
                                    <p:tmPct val="10000"/>
                                  </p:iterate>
                                  <p:childTnLst>
                                    <p:set>
                                      <p:cBhvr>
                                        <p:cTn id="52" dur="1" fill="hold">
                                          <p:stCondLst>
                                            <p:cond delay="0"/>
                                          </p:stCondLst>
                                        </p:cTn>
                                        <p:tgtEl>
                                          <p:spTgt spid="3">
                                            <p:txEl>
                                              <p:pRg st="8" end="8"/>
                                            </p:txEl>
                                          </p:spTgt>
                                        </p:tgtEl>
                                        <p:attrNameLst>
                                          <p:attrName>style.visibility</p:attrName>
                                        </p:attrNameLst>
                                      </p:cBhvr>
                                      <p:to>
                                        <p:strVal val="visible"/>
                                      </p:to>
                                    </p:set>
                                    <p:anim by="(-#ppt_w*2)" calcmode="lin" valueType="num">
                                      <p:cBhvr rctx="PPT">
                                        <p:cTn id="53" dur="500" autoRev="1" fill="hold">
                                          <p:stCondLst>
                                            <p:cond delay="0"/>
                                          </p:stCondLst>
                                        </p:cTn>
                                        <p:tgtEl>
                                          <p:spTgt spid="3">
                                            <p:txEl>
                                              <p:pRg st="8" end="8"/>
                                            </p:txEl>
                                          </p:spTgt>
                                        </p:tgtEl>
                                        <p:attrNameLst>
                                          <p:attrName>ppt_w</p:attrName>
                                        </p:attrNameLst>
                                      </p:cBhvr>
                                    </p:anim>
                                    <p:anim by="(#ppt_w*0.50)" calcmode="lin" valueType="num">
                                      <p:cBhvr>
                                        <p:cTn id="54" dur="500" decel="50000" autoRev="1" fill="hold">
                                          <p:stCondLst>
                                            <p:cond delay="0"/>
                                          </p:stCondLst>
                                        </p:cTn>
                                        <p:tgtEl>
                                          <p:spTgt spid="3">
                                            <p:txEl>
                                              <p:pRg st="8" end="8"/>
                                            </p:txEl>
                                          </p:spTgt>
                                        </p:tgtEl>
                                        <p:attrNameLst>
                                          <p:attrName>ppt_x</p:attrName>
                                        </p:attrNameLst>
                                      </p:cBhvr>
                                    </p:anim>
                                    <p:anim from="(-#ppt_h/2)" to="(#ppt_y)" calcmode="lin" valueType="num">
                                      <p:cBhvr>
                                        <p:cTn id="55" dur="1000" fill="hold">
                                          <p:stCondLst>
                                            <p:cond delay="0"/>
                                          </p:stCondLst>
                                        </p:cTn>
                                        <p:tgtEl>
                                          <p:spTgt spid="3">
                                            <p:txEl>
                                              <p:pRg st="8" end="8"/>
                                            </p:txEl>
                                          </p:spTgt>
                                        </p:tgtEl>
                                        <p:attrNameLst>
                                          <p:attrName>ppt_y</p:attrName>
                                        </p:attrNameLst>
                                      </p:cBhvr>
                                    </p:anim>
                                    <p:animRot by="21600000">
                                      <p:cBhvr>
                                        <p:cTn id="56" dur="1000" fill="hold">
                                          <p:stCondLst>
                                            <p:cond delay="0"/>
                                          </p:stCondLst>
                                        </p:cTn>
                                        <p:tgtEl>
                                          <p:spTgt spid="3">
                                            <p:txEl>
                                              <p:pRg st="8" end="8"/>
                                            </p:txEl>
                                          </p:spTgt>
                                        </p:tgtEl>
                                        <p:attrNameLst>
                                          <p:attrName>r</p:attrName>
                                        </p:attrNameLst>
                                      </p:cBhvr>
                                    </p:animRot>
                                  </p:childTnLst>
                                </p:cTn>
                              </p:par>
                              <p:par>
                                <p:cTn id="57" presetID="56" presetClass="entr" presetSubtype="0" fill="hold" nodeType="withEffect">
                                  <p:stCondLst>
                                    <p:cond delay="0"/>
                                  </p:stCondLst>
                                  <p:iterate type="lt">
                                    <p:tmPct val="10000"/>
                                  </p:iterate>
                                  <p:childTnLst>
                                    <p:set>
                                      <p:cBhvr>
                                        <p:cTn id="58" dur="1" fill="hold">
                                          <p:stCondLst>
                                            <p:cond delay="0"/>
                                          </p:stCondLst>
                                        </p:cTn>
                                        <p:tgtEl>
                                          <p:spTgt spid="3">
                                            <p:txEl>
                                              <p:pRg st="9" end="9"/>
                                            </p:txEl>
                                          </p:spTgt>
                                        </p:tgtEl>
                                        <p:attrNameLst>
                                          <p:attrName>style.visibility</p:attrName>
                                        </p:attrNameLst>
                                      </p:cBhvr>
                                      <p:to>
                                        <p:strVal val="visible"/>
                                      </p:to>
                                    </p:set>
                                    <p:anim by="(-#ppt_w*2)" calcmode="lin" valueType="num">
                                      <p:cBhvr rctx="PPT">
                                        <p:cTn id="59" dur="500" autoRev="1" fill="hold">
                                          <p:stCondLst>
                                            <p:cond delay="0"/>
                                          </p:stCondLst>
                                        </p:cTn>
                                        <p:tgtEl>
                                          <p:spTgt spid="3">
                                            <p:txEl>
                                              <p:pRg st="9" end="9"/>
                                            </p:txEl>
                                          </p:spTgt>
                                        </p:tgtEl>
                                        <p:attrNameLst>
                                          <p:attrName>ppt_w</p:attrName>
                                        </p:attrNameLst>
                                      </p:cBhvr>
                                    </p:anim>
                                    <p:anim by="(#ppt_w*0.50)" calcmode="lin" valueType="num">
                                      <p:cBhvr>
                                        <p:cTn id="60" dur="500" decel="50000" autoRev="1" fill="hold">
                                          <p:stCondLst>
                                            <p:cond delay="0"/>
                                          </p:stCondLst>
                                        </p:cTn>
                                        <p:tgtEl>
                                          <p:spTgt spid="3">
                                            <p:txEl>
                                              <p:pRg st="9" end="9"/>
                                            </p:txEl>
                                          </p:spTgt>
                                        </p:tgtEl>
                                        <p:attrNameLst>
                                          <p:attrName>ppt_x</p:attrName>
                                        </p:attrNameLst>
                                      </p:cBhvr>
                                    </p:anim>
                                    <p:anim from="(-#ppt_h/2)" to="(#ppt_y)" calcmode="lin" valueType="num">
                                      <p:cBhvr>
                                        <p:cTn id="61" dur="1000" fill="hold">
                                          <p:stCondLst>
                                            <p:cond delay="0"/>
                                          </p:stCondLst>
                                        </p:cTn>
                                        <p:tgtEl>
                                          <p:spTgt spid="3">
                                            <p:txEl>
                                              <p:pRg st="9" end="9"/>
                                            </p:txEl>
                                          </p:spTgt>
                                        </p:tgtEl>
                                        <p:attrNameLst>
                                          <p:attrName>ppt_y</p:attrName>
                                        </p:attrNameLst>
                                      </p:cBhvr>
                                    </p:anim>
                                    <p:animRot by="21600000">
                                      <p:cBhvr>
                                        <p:cTn id="62" dur="1000" fill="hold">
                                          <p:stCondLst>
                                            <p:cond delay="0"/>
                                          </p:stCondLst>
                                        </p:cTn>
                                        <p:tgtEl>
                                          <p:spTgt spid="3">
                                            <p:txEl>
                                              <p:pRg st="9" end="9"/>
                                            </p:txEl>
                                          </p:spTgt>
                                        </p:tgtEl>
                                        <p:attrNameLst>
                                          <p:attrName>r</p:attrName>
                                        </p:attrNameLst>
                                      </p:cBhvr>
                                    </p:animRot>
                                  </p:childTnLst>
                                </p:cTn>
                              </p:par>
                              <p:par>
                                <p:cTn id="63" presetID="56" presetClass="entr" presetSubtype="0" fill="hold" nodeType="withEffect">
                                  <p:stCondLst>
                                    <p:cond delay="0"/>
                                  </p:stCondLst>
                                  <p:iterate type="lt">
                                    <p:tmPct val="10000"/>
                                  </p:iterate>
                                  <p:childTnLst>
                                    <p:set>
                                      <p:cBhvr>
                                        <p:cTn id="64" dur="1" fill="hold">
                                          <p:stCondLst>
                                            <p:cond delay="0"/>
                                          </p:stCondLst>
                                        </p:cTn>
                                        <p:tgtEl>
                                          <p:spTgt spid="3">
                                            <p:txEl>
                                              <p:pRg st="10" end="10"/>
                                            </p:txEl>
                                          </p:spTgt>
                                        </p:tgtEl>
                                        <p:attrNameLst>
                                          <p:attrName>style.visibility</p:attrName>
                                        </p:attrNameLst>
                                      </p:cBhvr>
                                      <p:to>
                                        <p:strVal val="visible"/>
                                      </p:to>
                                    </p:set>
                                    <p:anim by="(-#ppt_w*2)" calcmode="lin" valueType="num">
                                      <p:cBhvr rctx="PPT">
                                        <p:cTn id="65" dur="500" autoRev="1" fill="hold">
                                          <p:stCondLst>
                                            <p:cond delay="0"/>
                                          </p:stCondLst>
                                        </p:cTn>
                                        <p:tgtEl>
                                          <p:spTgt spid="3">
                                            <p:txEl>
                                              <p:pRg st="10" end="10"/>
                                            </p:txEl>
                                          </p:spTgt>
                                        </p:tgtEl>
                                        <p:attrNameLst>
                                          <p:attrName>ppt_w</p:attrName>
                                        </p:attrNameLst>
                                      </p:cBhvr>
                                    </p:anim>
                                    <p:anim by="(#ppt_w*0.50)" calcmode="lin" valueType="num">
                                      <p:cBhvr>
                                        <p:cTn id="66" dur="500" decel="50000" autoRev="1" fill="hold">
                                          <p:stCondLst>
                                            <p:cond delay="0"/>
                                          </p:stCondLst>
                                        </p:cTn>
                                        <p:tgtEl>
                                          <p:spTgt spid="3">
                                            <p:txEl>
                                              <p:pRg st="10" end="10"/>
                                            </p:txEl>
                                          </p:spTgt>
                                        </p:tgtEl>
                                        <p:attrNameLst>
                                          <p:attrName>ppt_x</p:attrName>
                                        </p:attrNameLst>
                                      </p:cBhvr>
                                    </p:anim>
                                    <p:anim from="(-#ppt_h/2)" to="(#ppt_y)" calcmode="lin" valueType="num">
                                      <p:cBhvr>
                                        <p:cTn id="67" dur="1000" fill="hold">
                                          <p:stCondLst>
                                            <p:cond delay="0"/>
                                          </p:stCondLst>
                                        </p:cTn>
                                        <p:tgtEl>
                                          <p:spTgt spid="3">
                                            <p:txEl>
                                              <p:pRg st="10" end="10"/>
                                            </p:txEl>
                                          </p:spTgt>
                                        </p:tgtEl>
                                        <p:attrNameLst>
                                          <p:attrName>ppt_y</p:attrName>
                                        </p:attrNameLst>
                                      </p:cBhvr>
                                    </p:anim>
                                    <p:animRot by="21600000">
                                      <p:cBhvr>
                                        <p:cTn id="68" dur="1000" fill="hold">
                                          <p:stCondLst>
                                            <p:cond delay="0"/>
                                          </p:stCondLst>
                                        </p:cTn>
                                        <p:tgtEl>
                                          <p:spTgt spid="3">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9"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5.6"/>
</p:tagLst>
</file>

<file path=ppt/tags/tag10.xml><?xml version="1.0" encoding="utf-8"?>
<p:tagLst xmlns:a="http://schemas.openxmlformats.org/drawingml/2006/main" xmlns:r="http://schemas.openxmlformats.org/officeDocument/2006/relationships" xmlns:p="http://schemas.openxmlformats.org/presentationml/2006/main">
  <p:tag name="TIMING" val="|1.2|7.4|15.9|1.7|3.8|4.2"/>
</p:tagLst>
</file>

<file path=ppt/tags/tag11.xml><?xml version="1.0" encoding="utf-8"?>
<p:tagLst xmlns:a="http://schemas.openxmlformats.org/drawingml/2006/main" xmlns:r="http://schemas.openxmlformats.org/officeDocument/2006/relationships" xmlns:p="http://schemas.openxmlformats.org/presentationml/2006/main">
  <p:tag name="TIMING" val="|0.5|3.4|1|12.8|22.6|36.2"/>
</p:tagLst>
</file>

<file path=ppt/tags/tag12.xml><?xml version="1.0" encoding="utf-8"?>
<p:tagLst xmlns:a="http://schemas.openxmlformats.org/drawingml/2006/main" xmlns:r="http://schemas.openxmlformats.org/officeDocument/2006/relationships" xmlns:p="http://schemas.openxmlformats.org/presentationml/2006/main">
  <p:tag name="TIMING" val="|2.3|16.1|15.7|7.7"/>
</p:tagLst>
</file>

<file path=ppt/tags/tag13.xml><?xml version="1.0" encoding="utf-8"?>
<p:tagLst xmlns:a="http://schemas.openxmlformats.org/drawingml/2006/main" xmlns:r="http://schemas.openxmlformats.org/officeDocument/2006/relationships" xmlns:p="http://schemas.openxmlformats.org/presentationml/2006/main">
  <p:tag name="TIMING" val="|1.9|16.2"/>
</p:tagLst>
</file>

<file path=ppt/tags/tag14.xml><?xml version="1.0" encoding="utf-8"?>
<p:tagLst xmlns:a="http://schemas.openxmlformats.org/drawingml/2006/main" xmlns:r="http://schemas.openxmlformats.org/officeDocument/2006/relationships" xmlns:p="http://schemas.openxmlformats.org/presentationml/2006/main">
  <p:tag name="TIMING" val="|0|4|4.6|16.7|1.3|3.8|2.7"/>
</p:tagLst>
</file>

<file path=ppt/tags/tag15.xml><?xml version="1.0" encoding="utf-8"?>
<p:tagLst xmlns:a="http://schemas.openxmlformats.org/drawingml/2006/main" xmlns:r="http://schemas.openxmlformats.org/officeDocument/2006/relationships" xmlns:p="http://schemas.openxmlformats.org/presentationml/2006/main">
  <p:tag name="TIMING" val="|1.5|1.9"/>
</p:tagLst>
</file>

<file path=ppt/tags/tag2.xml><?xml version="1.0" encoding="utf-8"?>
<p:tagLst xmlns:a="http://schemas.openxmlformats.org/drawingml/2006/main" xmlns:r="http://schemas.openxmlformats.org/officeDocument/2006/relationships" xmlns:p="http://schemas.openxmlformats.org/presentationml/2006/main">
  <p:tag name="TIMING" val="|0|5.5|2.4|2.9|2|1.9"/>
</p:tagLst>
</file>

<file path=ppt/tags/tag3.xml><?xml version="1.0" encoding="utf-8"?>
<p:tagLst xmlns:a="http://schemas.openxmlformats.org/drawingml/2006/main" xmlns:r="http://schemas.openxmlformats.org/officeDocument/2006/relationships" xmlns:p="http://schemas.openxmlformats.org/presentationml/2006/main">
  <p:tag name="TIMING" val="|1.3|14.7|9.3"/>
</p:tagLst>
</file>

<file path=ppt/tags/tag4.xml><?xml version="1.0" encoding="utf-8"?>
<p:tagLst xmlns:a="http://schemas.openxmlformats.org/drawingml/2006/main" xmlns:r="http://schemas.openxmlformats.org/officeDocument/2006/relationships" xmlns:p="http://schemas.openxmlformats.org/presentationml/2006/main">
  <p:tag name="TIMING" val="|0|1.8|7.3|2.7|1.5"/>
</p:tagLst>
</file>

<file path=ppt/tags/tag5.xml><?xml version="1.0" encoding="utf-8"?>
<p:tagLst xmlns:a="http://schemas.openxmlformats.org/drawingml/2006/main" xmlns:r="http://schemas.openxmlformats.org/officeDocument/2006/relationships" xmlns:p="http://schemas.openxmlformats.org/presentationml/2006/main">
  <p:tag name="TIMING" val="|2.9|12.5|20.6|47.4"/>
</p:tagLst>
</file>

<file path=ppt/tags/tag6.xml><?xml version="1.0" encoding="utf-8"?>
<p:tagLst xmlns:a="http://schemas.openxmlformats.org/drawingml/2006/main" xmlns:r="http://schemas.openxmlformats.org/officeDocument/2006/relationships" xmlns:p="http://schemas.openxmlformats.org/presentationml/2006/main">
  <p:tag name="TIMING" val="|0|27.6|30.2"/>
</p:tagLst>
</file>

<file path=ppt/tags/tag7.xml><?xml version="1.0" encoding="utf-8"?>
<p:tagLst xmlns:a="http://schemas.openxmlformats.org/drawingml/2006/main" xmlns:r="http://schemas.openxmlformats.org/officeDocument/2006/relationships" xmlns:p="http://schemas.openxmlformats.org/presentationml/2006/main">
  <p:tag name="TIMING" val="|0|5.7|12.9|11.1"/>
</p:tagLst>
</file>

<file path=ppt/tags/tag8.xml><?xml version="1.0" encoding="utf-8"?>
<p:tagLst xmlns:a="http://schemas.openxmlformats.org/drawingml/2006/main" xmlns:r="http://schemas.openxmlformats.org/officeDocument/2006/relationships" xmlns:p="http://schemas.openxmlformats.org/presentationml/2006/main">
  <p:tag name="TIMING" val="|0.5|5.9|13.6|19.6|9.9|18.2"/>
</p:tagLst>
</file>

<file path=ppt/tags/tag9.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Ion Boardroom</Template>
  <TotalTime>516</TotalTime>
  <Words>626</Words>
  <Application>Microsoft Office PowerPoint</Application>
  <PresentationFormat>Widescreen</PresentationFormat>
  <Paragraphs>186</Paragraphs>
  <Slides>15</Slides>
  <Notes>0</Notes>
  <HiddenSlides>0</HiddenSlides>
  <MMClips>15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Cambria Math</vt:lpstr>
      <vt:lpstr>Century Gothic</vt:lpstr>
      <vt:lpstr>SutonnyOMJ</vt:lpstr>
      <vt:lpstr>Times New Roman</vt:lpstr>
      <vt:lpstr>Wingdings 3</vt:lpstr>
      <vt:lpstr>Wisp</vt:lpstr>
      <vt:lpstr>অনলাইন ক্লাস শেখ ফজিলাতুন্নেছা মহিলা কলেজ</vt:lpstr>
      <vt:lpstr>শিক্ষক পরিচিতি</vt:lpstr>
      <vt:lpstr>উৎপাদন ব্যবস্থাপনা ও বিপণন-১ম পত্র ( অধ্যায় -১, পাঠ ২)</vt:lpstr>
      <vt:lpstr>উৎপাদনশীলতার ধারণা:  সাধারণ অর্থে, উৎপাদিত পণ্য এবং উৎপাদনে ব্যবহৃত উপাদানের অনুপাতই হলো  উৎপাদনশীলতা।উৎপাদনশীলতা উৎপাদন দক্ষতার ওপর নির্ভরশীল। অর্থাৎ উৎপাদনের দক্ষতা বাড়লে উৎপাদনশীলতাও বাড়ে। আর উৎপাদনশীলতা বাড়লেই উৎপাদনের পরিমান বাড়ে। অর্থনীতিবিদ কুয়েন্সনি (Quensney) ১৭৭৬ সালে সর্বপ্রথম উৎপাদনশীলতার ধারণা প্রদান করেন।</vt:lpstr>
      <vt:lpstr>উৎপাদনশীলতার প্রকারভেদ ও পরিমাপ পদ্ধতি: উৎপাদনের ধরন, আকার-আকৃতি প্রভৃতির ওপর ভিত্তি করে উৎপাদনশীলতাকে মোটামুটি ৬ ভাগে ভাগ করা যায়। </vt:lpstr>
      <vt:lpstr>PowerPoint Presentation</vt:lpstr>
      <vt:lpstr>গাণিতিক সমস্যা ও সমাধান</vt:lpstr>
      <vt:lpstr>PowerPoint Presentation</vt:lpstr>
      <vt:lpstr>PowerPoint Presentation</vt:lpstr>
      <vt:lpstr>PowerPoint Presentation</vt:lpstr>
      <vt:lpstr>PowerPoint Presentation</vt:lpstr>
      <vt:lpstr>PowerPoint Presentation</vt:lpstr>
      <vt:lpstr>PowerPoint Presentation</vt:lpstr>
      <vt:lpstr>বাড়ির কাজ (HOME WORK)</vt:lpstr>
      <vt:lpstr>ধন্যবাদ সবাইকে</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Mijanur Rahman</dc:creator>
  <cp:lastModifiedBy>Md. Mijanur Rahman</cp:lastModifiedBy>
  <cp:revision>55</cp:revision>
  <dcterms:created xsi:type="dcterms:W3CDTF">2020-09-16T13:27:54Z</dcterms:created>
  <dcterms:modified xsi:type="dcterms:W3CDTF">2020-10-23T06:52:52Z</dcterms:modified>
</cp:coreProperties>
</file>