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0" r:id="rId5"/>
    <p:sldId id="268" r:id="rId6"/>
    <p:sldId id="261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29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bn.wikipedia.org/wiki/%E0%A6%87%E0%A6%B8%E0%A6%AE%E0%A6%BE%E0%A6%87%E0%A6%B2" TargetMode="External"/><Relationship Id="rId13" Type="http://schemas.openxmlformats.org/officeDocument/2006/relationships/hyperlink" Target="https://bn.wikipedia.org/wiki/%E0%A6%86%E0%A6%87%E0%A6%AF%E0%A6%BC%E0%A7%81%E0%A6%AC_(%E0%A6%87%E0%A6%B8%E0%A6%B2%E0%A6%BE%E0%A6%AE%E0%A7%87%E0%A6%B0_%E0%A6%AA%E0%A6%AF%E0%A6%BC%E0%A6%97%E0%A6%AE%E0%A7%8D%E0%A6%AC%E0%A6%B0)" TargetMode="External"/><Relationship Id="rId18" Type="http://schemas.openxmlformats.org/officeDocument/2006/relationships/hyperlink" Target="https://bn.wikipedia.org/wiki/%E0%A6%B8%E0%A7%81%E0%A6%B2%E0%A6%BE%E0%A6%AF%E0%A6%BC%E0%A6%AE%E0%A6%BE%E0%A6%A8" TargetMode="External"/><Relationship Id="rId26" Type="http://schemas.openxmlformats.org/officeDocument/2006/relationships/hyperlink" Target="https://bn.wikipedia.org/wiki/%E0%A6%AE%E0%A7%81%E0%A6%B9%E0%A6%BE%E0%A6%AE%E0%A7%8D%E0%A6%AE%E0%A6%BE%E0%A6%A6" TargetMode="External"/><Relationship Id="rId3" Type="http://schemas.openxmlformats.org/officeDocument/2006/relationships/hyperlink" Target="https://bn.wikipedia.org/wiki/%E0%A6%87%E0%A6%A6%E0%A7%8D%E0%A6%B0%E0%A6%BF%E0%A6%B8" TargetMode="External"/><Relationship Id="rId21" Type="http://schemas.openxmlformats.org/officeDocument/2006/relationships/hyperlink" Target="https://bn.wikipedia.org/w/index.php?title=%E0%A6%87%E0%A6%B2%E0%A6%BF%E0%A6%AF%E0%A6%BC%E0%A6%BE%E0%A6%9B&amp;action=edit&amp;redlink=1" TargetMode="External"/><Relationship Id="rId7" Type="http://schemas.openxmlformats.org/officeDocument/2006/relationships/hyperlink" Target="https://bn.wikipedia.org/wiki/%E0%A6%87%E0%A6%AC%E0%A7%8D%E0%A6%B0%E0%A6%BE%E0%A6%B9%E0%A7%80%E0%A6%AE" TargetMode="External"/><Relationship Id="rId12" Type="http://schemas.openxmlformats.org/officeDocument/2006/relationships/hyperlink" Target="https://bn.wikipedia.org/wiki/%E0%A6%87%E0%A6%89%E0%A6%B8%E0%A7%81%E0%A6%AB" TargetMode="External"/><Relationship Id="rId17" Type="http://schemas.openxmlformats.org/officeDocument/2006/relationships/hyperlink" Target="https://bn.wikipedia.org/wiki/%E0%A6%A6%E0%A6%BE%E0%A6%89%E0%A6%A6" TargetMode="External"/><Relationship Id="rId25" Type="http://schemas.openxmlformats.org/officeDocument/2006/relationships/hyperlink" Target="https://bn.wikipedia.org/wiki/%E0%A6%88%E0%A6%B8%E0%A6%BE" TargetMode="External"/><Relationship Id="rId2" Type="http://schemas.openxmlformats.org/officeDocument/2006/relationships/hyperlink" Target="https://bn.wikipedia.org/w/index.php?title=%E0%A6%B9%E0%A6%AF%E0%A6%B0%E0%A6%A4_%E0%A6%86%E0%A6%A6%E0%A6%AE&amp;action=edit&amp;redlink=1" TargetMode="External"/><Relationship Id="rId16" Type="http://schemas.openxmlformats.org/officeDocument/2006/relationships/hyperlink" Target="https://bn.wikipedia.org/w/index.php?title=%E0%A6%B9%E0%A6%BE%E0%A6%B0%E0%A7%81%E0%A6%A8&amp;action=edit&amp;redlink=1" TargetMode="External"/><Relationship Id="rId20" Type="http://schemas.openxmlformats.org/officeDocument/2006/relationships/hyperlink" Target="https://bn.wikipedia.org/wiki/%E0%A6%87%E0%A6%AF%E0%A6%BC%E0%A6%BE%E0%A6%B9%E0%A6%BF%E0%A6%AF%E0%A6%BC%E0%A6%B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bn.wikipedia.org/wiki/%E0%A6%B8%E0%A6%BE%E0%A6%B2%E0%A7%87%E0%A6%B9" TargetMode="External"/><Relationship Id="rId11" Type="http://schemas.openxmlformats.org/officeDocument/2006/relationships/hyperlink" Target="https://bn.wikipedia.org/wiki/%E0%A6%87%E0%A6%AF%E0%A6%BC%E0%A6%BE%E0%A6%95%E0%A7%81%E0%A6%AC" TargetMode="External"/><Relationship Id="rId24" Type="http://schemas.openxmlformats.org/officeDocument/2006/relationships/hyperlink" Target="https://bn.wikipedia.org/wiki/%E0%A6%87%E0%A6%89%E0%A6%A8%E0%A7%81%E0%A6%B8" TargetMode="External"/><Relationship Id="rId5" Type="http://schemas.openxmlformats.org/officeDocument/2006/relationships/hyperlink" Target="https://bn.wikipedia.org/wiki/%E0%A6%B9%E0%A7%81%E0%A6%A6_(%E0%A6%A8%E0%A6%AC%E0%A7%80)" TargetMode="External"/><Relationship Id="rId15" Type="http://schemas.openxmlformats.org/officeDocument/2006/relationships/hyperlink" Target="https://bn.wikipedia.org/wiki/%E0%A6%87%E0%A6%B8%E0%A6%B2%E0%A6%BE%E0%A6%AE_%E0%A6%A7%E0%A6%B0%E0%A7%8D%E0%A6%AE%E0%A7%87_%E0%A6%AE%E0%A7%82%E0%A6%B8%E0%A6%BE" TargetMode="External"/><Relationship Id="rId23" Type="http://schemas.openxmlformats.org/officeDocument/2006/relationships/hyperlink" Target="https://bn.wikipedia.org/w/index.php?title=%E0%A6%AF%E0%A7%81%E0%A6%B2_%E0%A6%95%E0%A6%BF%E0%A6%AB%E0%A6%B2&amp;action=edit&amp;redlink=1" TargetMode="External"/><Relationship Id="rId10" Type="http://schemas.openxmlformats.org/officeDocument/2006/relationships/hyperlink" Target="https://bn.wikipedia.org/wiki/%E0%A6%87%E0%A6%B8%E0%A6%B9%E0%A6%BE%E0%A6%95" TargetMode="External"/><Relationship Id="rId19" Type="http://schemas.openxmlformats.org/officeDocument/2006/relationships/hyperlink" Target="https://bn.wikipedia.org/wiki/%E0%A6%AF%E0%A6%BE%E0%A6%95%E0%A6%BE%E0%A6%B0%E0%A6%BF%E0%A6%AF%E0%A6%BC%E0%A6%BE" TargetMode="External"/><Relationship Id="rId4" Type="http://schemas.openxmlformats.org/officeDocument/2006/relationships/hyperlink" Target="https://bn.wikipedia.org/wiki/%E0%A6%A8%E0%A7%82%E0%A6%B9" TargetMode="External"/><Relationship Id="rId9" Type="http://schemas.openxmlformats.org/officeDocument/2006/relationships/hyperlink" Target="https://bn.wikipedia.org/wiki/%E0%A6%B2%E0%A7%82%E0%A6%A4_(%E0%A6%87%E0%A6%B8%E0%A6%B2%E0%A6%BE%E0%A6%AE)" TargetMode="External"/><Relationship Id="rId14" Type="http://schemas.openxmlformats.org/officeDocument/2006/relationships/hyperlink" Target="https://bn.wikipedia.org/wiki/%E0%A6%B6%E0%A7%81%E0%A6%AF%E0%A6%BC%E0%A6%BE%E0%A6%87%E0%A6%AC" TargetMode="External"/><Relationship Id="rId22" Type="http://schemas.openxmlformats.org/officeDocument/2006/relationships/hyperlink" Target="https://bn.wikipedia.org/w/index.php?title=%E0%A6%86%E0%A6%B2_%E0%A6%87%E0%A6%AF%E0%A6%BC%E0%A6%BE%E0%A6%B8%E0%A6%BE&amp;action=edit&amp;redlink=1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mailto:nazrulcjm66@gmail.co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i.pinimg.com/originals/a0/e1/c7/a0e1c748fc70070dd27f1d3cc7ec74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"/>
            <a:ext cx="76962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38200" y="1219200"/>
            <a:ext cx="7620000" cy="228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66800" y="1600201"/>
            <a:ext cx="7010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আস্‌সা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লা</a:t>
            </a:r>
            <a:r>
              <a:rPr lang="bn-IN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মু আলাইকুম ...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bn-IN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 descr="No photo description available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677418"/>
            <a:ext cx="3810000" cy="387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https://scontent.fcgp7-1.fna.fbcdn.net/v/t1.0-9/119099601_666886330700547_3952660230645564285_n.jpg?_nc_cat=110&amp;_nc_sid=825194&amp;_nc_ohc=9hEKDTONhooAX_jlxjO&amp;_nc_ht=scontent.fcgp7-1.fna&amp;oh=a6da53ac0c1b2794657cccb4eb547454&amp;oe=5F83504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77419"/>
            <a:ext cx="4876800" cy="383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533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miley Face 1"/>
          <p:cNvSpPr/>
          <p:nvPr/>
        </p:nvSpPr>
        <p:spPr>
          <a:xfrm>
            <a:off x="4495800" y="1049383"/>
            <a:ext cx="4419600" cy="4419600"/>
          </a:xfrm>
          <a:prstGeom prst="smileyFac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97346"/>
            <a:ext cx="4572000" cy="64633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IN" dirty="0">
                <a:hlinkClick r:id="rId2" tooltip="হযরত আদম (পাতার অস্তিত্ব নেই)"/>
              </a:rPr>
              <a:t>হযরত আদম</a:t>
            </a:r>
            <a:endParaRPr lang="bn-IN" dirty="0"/>
          </a:p>
          <a:p>
            <a:r>
              <a:rPr lang="bn-IN" dirty="0">
                <a:hlinkClick r:id="rId3" tooltip="ইদ্রিস"/>
              </a:rPr>
              <a:t>হযরত ইদ্রিস</a:t>
            </a:r>
            <a:endParaRPr lang="bn-IN" dirty="0"/>
          </a:p>
          <a:p>
            <a:r>
              <a:rPr lang="bn-IN" dirty="0">
                <a:hlinkClick r:id="rId4" tooltip="নূহ"/>
              </a:rPr>
              <a:t>হযরত নূহ</a:t>
            </a:r>
            <a:endParaRPr lang="bn-IN" dirty="0"/>
          </a:p>
          <a:p>
            <a:r>
              <a:rPr lang="bn-IN" dirty="0">
                <a:hlinkClick r:id="rId5" tooltip="হুদ (নবী)"/>
              </a:rPr>
              <a:t>হযরত হুদ</a:t>
            </a:r>
            <a:endParaRPr lang="bn-IN" dirty="0"/>
          </a:p>
          <a:p>
            <a:r>
              <a:rPr lang="bn-IN" dirty="0">
                <a:hlinkClick r:id="rId6" tooltip="সালেহ"/>
              </a:rPr>
              <a:t>হযরত সালেহ</a:t>
            </a:r>
            <a:endParaRPr lang="bn-IN" dirty="0"/>
          </a:p>
          <a:p>
            <a:r>
              <a:rPr lang="bn-IN" dirty="0">
                <a:hlinkClick r:id="rId7" tooltip="ইব্রাহীম"/>
              </a:rPr>
              <a:t>হযরত ইব্রাহীম</a:t>
            </a:r>
            <a:endParaRPr lang="bn-IN" dirty="0"/>
          </a:p>
          <a:p>
            <a:r>
              <a:rPr lang="bn-IN" dirty="0">
                <a:hlinkClick r:id="rId8" tooltip="ইসমাইল"/>
              </a:rPr>
              <a:t>হযরত ইসমাইল</a:t>
            </a:r>
            <a:endParaRPr lang="bn-IN" dirty="0"/>
          </a:p>
          <a:p>
            <a:r>
              <a:rPr lang="bn-IN" dirty="0">
                <a:hlinkClick r:id="rId9" tooltip="লূত (ইসলাম)"/>
              </a:rPr>
              <a:t>হযরত লূত</a:t>
            </a:r>
            <a:endParaRPr lang="bn-IN" dirty="0"/>
          </a:p>
          <a:p>
            <a:r>
              <a:rPr lang="bn-IN" dirty="0">
                <a:hlinkClick r:id="rId10" tooltip="ইসহাক"/>
              </a:rPr>
              <a:t>হযরত ইসহাক</a:t>
            </a:r>
            <a:endParaRPr lang="bn-IN" dirty="0"/>
          </a:p>
          <a:p>
            <a:r>
              <a:rPr lang="bn-IN" dirty="0">
                <a:hlinkClick r:id="rId11" tooltip="ইয়াকুব"/>
              </a:rPr>
              <a:t>হযরত ইয়াকুব</a:t>
            </a:r>
            <a:endParaRPr lang="bn-IN" dirty="0"/>
          </a:p>
          <a:p>
            <a:r>
              <a:rPr lang="bn-IN" dirty="0">
                <a:hlinkClick r:id="rId12" tooltip="ইউসুফ"/>
              </a:rPr>
              <a:t>হযরত ইউসুফ</a:t>
            </a:r>
            <a:endParaRPr lang="bn-IN" dirty="0"/>
          </a:p>
          <a:p>
            <a:r>
              <a:rPr lang="bn-IN" dirty="0">
                <a:hlinkClick r:id="rId13" tooltip="আইয়ুব (ইসলামের পয়গম্বর)"/>
              </a:rPr>
              <a:t>হযরত আইয়ুব</a:t>
            </a:r>
            <a:endParaRPr lang="bn-IN" dirty="0"/>
          </a:p>
          <a:p>
            <a:r>
              <a:rPr lang="bn-IN" dirty="0">
                <a:hlinkClick r:id="rId14" tooltip="শুয়াইব"/>
              </a:rPr>
              <a:t>হযরত শোয়েব</a:t>
            </a:r>
            <a:endParaRPr lang="bn-IN" dirty="0"/>
          </a:p>
          <a:p>
            <a:r>
              <a:rPr lang="bn-IN" dirty="0">
                <a:hlinkClick r:id="rId15" tooltip="ইসলাম ধর্মে মূসা"/>
              </a:rPr>
              <a:t>হযরত মুসাও</a:t>
            </a:r>
            <a:r>
              <a:rPr lang="bn-IN" dirty="0">
                <a:hlinkClick r:id="rId16" tooltip="হারুন (পাতার অস্তিত্ব নেই)"/>
              </a:rPr>
              <a:t>হযরত হারুন</a:t>
            </a:r>
            <a:endParaRPr lang="bn-IN" dirty="0"/>
          </a:p>
          <a:p>
            <a:r>
              <a:rPr lang="bn-IN" dirty="0">
                <a:hlinkClick r:id="rId17" tooltip="দাউদ"/>
              </a:rPr>
              <a:t>হযরত দাউদ</a:t>
            </a:r>
            <a:endParaRPr lang="bn-IN" dirty="0"/>
          </a:p>
          <a:p>
            <a:r>
              <a:rPr lang="bn-IN" dirty="0">
                <a:hlinkClick r:id="rId18" tooltip="সুলায়মান"/>
              </a:rPr>
              <a:t>হযরত সোলায়মান</a:t>
            </a:r>
            <a:endParaRPr lang="bn-IN" dirty="0"/>
          </a:p>
          <a:p>
            <a:r>
              <a:rPr lang="bn-IN" dirty="0">
                <a:hlinkClick r:id="rId19" tooltip="যাকারিয়া"/>
              </a:rPr>
              <a:t>হযরত যাকারিয়াও</a:t>
            </a:r>
            <a:r>
              <a:rPr lang="bn-IN" dirty="0">
                <a:hlinkClick r:id="rId20" tooltip="ইয়াহিয়া"/>
              </a:rPr>
              <a:t>হযরত ইয়াহিয়া</a:t>
            </a:r>
            <a:endParaRPr lang="bn-IN" dirty="0"/>
          </a:p>
          <a:p>
            <a:r>
              <a:rPr lang="bn-IN" dirty="0">
                <a:hlinkClick r:id="rId21" tooltip="ইলিয়াছ (পাতার অস্তিত্ব নেই)"/>
              </a:rPr>
              <a:t>হযরত ইলিয়াস</a:t>
            </a:r>
            <a:endParaRPr lang="bn-IN" dirty="0"/>
          </a:p>
          <a:p>
            <a:r>
              <a:rPr lang="bn-IN" dirty="0">
                <a:hlinkClick r:id="rId22" tooltip="আল ইয়াসা (পাতার অস্তিত্ব নেই)"/>
              </a:rPr>
              <a:t>হযরত আল ইয়াসা</a:t>
            </a:r>
            <a:endParaRPr lang="bn-IN" dirty="0"/>
          </a:p>
          <a:p>
            <a:r>
              <a:rPr lang="bn-IN" dirty="0">
                <a:hlinkClick r:id="rId23" tooltip="যুল কিফল (পাতার অস্তিত্ব নেই)"/>
              </a:rPr>
              <a:t>হযরত যুল কিফল</a:t>
            </a:r>
            <a:endParaRPr lang="bn-IN" dirty="0"/>
          </a:p>
          <a:p>
            <a:r>
              <a:rPr lang="bn-IN" dirty="0">
                <a:hlinkClick r:id="rId24" tooltip="ইউনুস"/>
              </a:rPr>
              <a:t>হযরত ইউনুস</a:t>
            </a:r>
            <a:endParaRPr lang="bn-IN" dirty="0"/>
          </a:p>
          <a:p>
            <a:r>
              <a:rPr lang="bn-IN" dirty="0">
                <a:hlinkClick r:id="rId25" tooltip="ঈসা"/>
              </a:rPr>
              <a:t>হযরত ঈসা (আ.)</a:t>
            </a:r>
            <a:endParaRPr lang="bn-IN" dirty="0"/>
          </a:p>
          <a:p>
            <a:r>
              <a:rPr lang="bn-IN" dirty="0">
                <a:hlinkClick r:id="rId26" tooltip="মুহাম্মাদ"/>
              </a:rPr>
              <a:t>হযরত মুহাম্মাদ(সাঃ)</a:t>
            </a:r>
            <a:endParaRPr lang="bn-IN" dirty="0"/>
          </a:p>
        </p:txBody>
      </p:sp>
    </p:spTree>
    <p:extLst>
      <p:ext uri="{BB962C8B-B14F-4D97-AF65-F5344CB8AC3E}">
        <p14:creationId xmlns:p14="http://schemas.microsoft.com/office/powerpoint/2010/main" val="130485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uad Arrow Callout 1"/>
          <p:cNvSpPr/>
          <p:nvPr/>
        </p:nvSpPr>
        <p:spPr>
          <a:xfrm>
            <a:off x="914400" y="990600"/>
            <a:ext cx="7467600" cy="4648200"/>
          </a:xfrm>
          <a:prstGeom prst="quadArrow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আল্লাহ্‌ হাফিজ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74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81000"/>
            <a:ext cx="52578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নৈ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তিকশিক্ষা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6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নজরুল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ধর্মীয় শিক্ষক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সি,জে,এম উচ্চ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bn-IN" sz="36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মোহরা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চান্দগাঁও,চট্টগ্রাম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01716955718-</a:t>
            </a:r>
            <a:endParaRPr lang="bn-IN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  <a:hlinkClick r:id="rId2"/>
              </a:rPr>
              <a:t>nazrulcjm</a:t>
            </a:r>
            <a:r>
              <a:rPr lang="en-US" sz="3200" dirty="0" smtClean="0">
                <a:latin typeface="Nikosh ban"/>
                <a:hlinkClick r:id="rId2"/>
              </a:rPr>
              <a:t>66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hlinkClick r:id="rId2"/>
              </a:rPr>
              <a:t>@gmail.com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https://scontent.fcgp7-1.fna.fbcdn.net/v/t1.0-9/118115586_822182061940211_7946260063426627223_o.jpg?_nc_cat=107&amp;_nc_sid=8bfeb9&amp;_nc_ohc=k-vJNNW0ZAUAX_cEMeU&amp;_nc_ht=scontent.fcgp7-1.fna&amp;oh=4c36224570e1d65c77c223c8d308f202&amp;oe=5F66B98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856971"/>
            <a:ext cx="2209800" cy="2572029"/>
          </a:xfrm>
          <a:prstGeom prst="rect">
            <a:avLst/>
          </a:prstGeom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sp>
        <p:nvSpPr>
          <p:cNvPr id="4" name="Donut 3"/>
          <p:cNvSpPr/>
          <p:nvPr/>
        </p:nvSpPr>
        <p:spPr>
          <a:xfrm>
            <a:off x="5562600" y="152400"/>
            <a:ext cx="3276600" cy="4114800"/>
          </a:xfrm>
          <a:prstGeom prst="don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14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457200"/>
            <a:ext cx="8305800" cy="6019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                       </a:t>
            </a:r>
          </a:p>
          <a:p>
            <a:pPr algn="ctr"/>
            <a:endParaRPr lang="bn-IN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                      ৬ষ্ঠ শ্রেণী   </a:t>
            </a:r>
          </a:p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                        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                           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-৬</a:t>
            </a:r>
          </a:p>
          <a:p>
            <a:pPr algn="ctr"/>
            <a:r>
              <a:rPr lang="bn-IN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                                    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রিসালাত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https://viewer.com.bd/wp-content/uploads/2020/03/Untitled-9-copy-1-640x3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85800"/>
            <a:ext cx="54864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3.bp.blogspot.com/-fDiqNpDRsII/WuwTlW_rTiI/AAAAAAAACAg/3avhSiiwuvQLsZDcfXZ6dccogO8m0KOmwCLcBGAs/s1600/si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830293"/>
            <a:ext cx="1617617" cy="2250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18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2240101"/>
            <a:ext cx="8458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শিখনফল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এই পাঠ  শেষে.....</a:t>
            </a:r>
          </a:p>
          <a:p>
            <a:pPr marL="514350" indent="-514350">
              <a:buAutoNum type="arabicParenR"/>
            </a:pPr>
            <a:r>
              <a:rPr lang="bn-IN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রিসালাতের শাব্দিক অর্থ কী তা বলতে পারবে । </a:t>
            </a:r>
          </a:p>
          <a:p>
            <a:r>
              <a:rPr lang="bn-IN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IN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bn-IN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রিসালাতের পারিভাষিক অর্থ কী তা ব্যাখ্যা করতে পারবে।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3)</a:t>
            </a:r>
            <a:r>
              <a:rPr lang="bn-IN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রিসালাতের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পরিচয়</a:t>
            </a:r>
            <a:r>
              <a:rPr lang="bn-IN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বর্ণনা করতে পারবে।</a:t>
            </a:r>
            <a:endParaRPr lang="en-US" sz="1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74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6389" y="304800"/>
            <a:ext cx="8229600" cy="60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রিসালাতের 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শাব্দিক অর্থ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.....।</a:t>
            </a:r>
            <a:endParaRPr lang="bn-IN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রিসালাতের পারিভাষিক অর্থ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...।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3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রিসালাতের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পরিচয়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......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৪) রাসুলদের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পরিচয়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......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৫)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নবীদের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…।</a:t>
            </a:r>
          </a:p>
          <a:p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৬)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নবী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রাসুলের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…।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https://3.bp.blogspot.com/-fDiqNpDRsII/WuwTlW_rTiI/AAAAAAAACAg/3avhSiiwuvQLsZDcfXZ6dccogO8m0KOmwCLcBGAs/s1600/si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09600"/>
            <a:ext cx="1846217" cy="2250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04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8797951"/>
              </p:ext>
            </p:extLst>
          </p:nvPr>
        </p:nvGraphicFramePr>
        <p:xfrm>
          <a:off x="838200" y="685800"/>
          <a:ext cx="6858000" cy="57127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58000"/>
              </a:tblGrid>
              <a:tr h="1039176">
                <a:tc>
                  <a:txBody>
                    <a:bodyPr/>
                    <a:lstStyle/>
                    <a:p>
                      <a:r>
                        <a:rPr lang="bn-IN" sz="6600" dirty="0" smtClean="0">
                          <a:latin typeface="NikoshBAN" pitchFamily="2" charset="0"/>
                          <a:cs typeface="NikoshBAN" pitchFamily="2" charset="0"/>
                        </a:rPr>
                        <a:t>    </a:t>
                      </a:r>
                      <a:r>
                        <a:rPr lang="bn-IN" sz="4000" dirty="0" smtClean="0">
                          <a:latin typeface="NikoshBAN" pitchFamily="2" charset="0"/>
                          <a:cs typeface="NikoshBAN" pitchFamily="2" charset="0"/>
                        </a:rPr>
                        <a:t>নবি-রাসুল প্রেরণের প্রয়োজনীয়তা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06186">
                <a:tc>
                  <a:txBody>
                    <a:bodyPr/>
                    <a:lstStyle/>
                    <a:p>
                      <a:r>
                        <a:rPr lang="bn-IN" sz="36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*মহান আল্লাহ্‌</a:t>
                      </a:r>
                      <a:r>
                        <a:rPr lang="bn-IN" sz="3600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তা’লার </a:t>
                      </a:r>
                      <a:r>
                        <a:rPr lang="en-US" sz="3600" baseline="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পরিচয়</a:t>
                      </a:r>
                      <a:r>
                        <a:rPr lang="en-US" sz="3600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IN" sz="3600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জানানো। </a:t>
                      </a:r>
                      <a:endParaRPr lang="en-US" sz="36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06186">
                <a:tc>
                  <a:txBody>
                    <a:bodyPr/>
                    <a:lstStyle/>
                    <a:p>
                      <a:r>
                        <a:rPr lang="bn-IN" sz="36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*সত্য</a:t>
                      </a:r>
                      <a:r>
                        <a:rPr lang="bn-IN" sz="3600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দীনের প্রতি আহ্বান জানানো।</a:t>
                      </a:r>
                      <a:endParaRPr lang="en-US" sz="36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06186">
                <a:tc>
                  <a:txBody>
                    <a:bodyPr/>
                    <a:lstStyle/>
                    <a:p>
                      <a:r>
                        <a:rPr lang="bn-IN" sz="36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*ভালো-মন্দ,ন্যায়-অন্যায়ের</a:t>
                      </a:r>
                      <a:r>
                        <a:rPr lang="bn-IN" sz="3600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পার্থক্য শিক্ষা দেয়া। </a:t>
                      </a:r>
                      <a:endParaRPr lang="en-US" sz="36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06186">
                <a:tc>
                  <a:txBody>
                    <a:bodyPr/>
                    <a:lstStyle/>
                    <a:p>
                      <a:r>
                        <a:rPr lang="bn-IN" sz="36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*উন্নত ও উত্তম চরিত্র </a:t>
                      </a:r>
                      <a:r>
                        <a:rPr lang="bn-IN" sz="3600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শিক্ষা দেয়া। </a:t>
                      </a:r>
                      <a:endParaRPr lang="en-US" sz="36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06186">
                <a:tc>
                  <a:txBody>
                    <a:bodyPr/>
                    <a:lstStyle/>
                    <a:p>
                      <a:r>
                        <a:rPr lang="bn-IN" sz="36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*জান্নাতের পথ</a:t>
                      </a:r>
                      <a:r>
                        <a:rPr lang="bn-IN" sz="3600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নির্দেশ করন। </a:t>
                      </a:r>
                      <a:endParaRPr lang="en-US" sz="36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06186">
                <a:tc>
                  <a:txBody>
                    <a:bodyPr/>
                    <a:lstStyle/>
                    <a:p>
                      <a:r>
                        <a:rPr lang="bn-IN" sz="36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*মানুষের</a:t>
                      </a:r>
                      <a:r>
                        <a:rPr lang="bn-IN" sz="3600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নিকট কিতাবের বানী পৌছানো। </a:t>
                      </a:r>
                      <a:endParaRPr lang="en-US" sz="36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774980">
                <a:tc>
                  <a:txBody>
                    <a:bodyPr/>
                    <a:lstStyle/>
                    <a:p>
                      <a:r>
                        <a:rPr lang="bn-IN" sz="36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*মানুষকে</a:t>
                      </a:r>
                      <a:r>
                        <a:rPr lang="bn-IN" sz="3600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হাতে কলমে শিক্ষা দেওয়া।</a:t>
                      </a:r>
                      <a:endParaRPr lang="en-US" sz="36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7596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&quot;No&quot; Symbol 1"/>
          <p:cNvSpPr/>
          <p:nvPr/>
        </p:nvSpPr>
        <p:spPr>
          <a:xfrm>
            <a:off x="685800" y="3505200"/>
            <a:ext cx="3200400" cy="2743200"/>
          </a:xfrm>
          <a:prstGeom prst="noSmoking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অতএব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পৃথিবীতে কোন নবীর পর কে আসেন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8839200" cy="604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4343400"/>
            <a:ext cx="1447800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অতএব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743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qual 1"/>
          <p:cNvSpPr/>
          <p:nvPr/>
        </p:nvSpPr>
        <p:spPr>
          <a:xfrm>
            <a:off x="838200" y="357051"/>
            <a:ext cx="6096000" cy="1143000"/>
          </a:xfrm>
          <a:prstGeom prst="mathEqua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 পাঠে আমরা জানলাম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600200"/>
            <a:ext cx="6400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১) রিসালাতের শাব্দিক অর্থ.........।</a:t>
            </a:r>
          </a:p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২) রিসালাতের পারিভাষিক অর্থ......।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3)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রিসালাতের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পরিচয়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......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  <a:endParaRPr lang="bn-IN" sz="3600" dirty="0">
              <a:latin typeface="NikoshBAN" pitchFamily="2" charset="0"/>
              <a:cs typeface="NikoshBAN" pitchFamily="2" charset="0"/>
            </a:endParaRPr>
          </a:p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 ৪) রাসুলদের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পরিচয়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......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  <a:endParaRPr lang="bn-IN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049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358914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বাড়ীর কাজ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5663625"/>
            <a:ext cx="74675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“রিসালাতে বিশ্বাসের গুরুত্ব অপরিসীম।” বশ্লেষণ কর</a:t>
            </a:r>
            <a:r>
              <a:rPr lang="bn-IN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dirty="0"/>
          </a:p>
        </p:txBody>
      </p:sp>
      <p:pic>
        <p:nvPicPr>
          <p:cNvPr id="5" name="Picture 2" descr="prottashito_alo_kure_ghor.jpg (800×500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02957"/>
            <a:ext cx="7467600" cy="4483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800600" y="2133600"/>
            <a:ext cx="1981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dirty="0">
                <a:latin typeface="NikoshBAN" pitchFamily="2" charset="0"/>
                <a:cs typeface="NikoshBAN" pitchFamily="2" charset="0"/>
              </a:rPr>
              <a:t>বাড়ীর কাজ</a:t>
            </a:r>
          </a:p>
        </p:txBody>
      </p:sp>
    </p:spTree>
    <p:extLst>
      <p:ext uri="{BB962C8B-B14F-4D97-AF65-F5344CB8AC3E}">
        <p14:creationId xmlns:p14="http://schemas.microsoft.com/office/powerpoint/2010/main" val="27892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250</Words>
  <Application>Microsoft Office PowerPoint</Application>
  <PresentationFormat>On-screen Show (4:3)</PresentationFormat>
  <Paragraphs>68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CLASS  ISLAM SHIKHA  CLASS VI</dc:title>
  <dc:creator>Nazrul Islam</dc:creator>
  <cp:lastModifiedBy>Nazrul Islam</cp:lastModifiedBy>
  <cp:revision>56</cp:revision>
  <dcterms:created xsi:type="dcterms:W3CDTF">2006-08-16T00:00:00Z</dcterms:created>
  <dcterms:modified xsi:type="dcterms:W3CDTF">2020-11-05T03:25:36Z</dcterms:modified>
</cp:coreProperties>
</file>