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7" r:id="rId9"/>
    <p:sldId id="288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D/SzXfiiShs2bMr5q95YQ==" hashData="RXxdGtAKOB5ZbwKqGEKsLTK3TFmSx5CuPKlYGsu2vAMl+LINykZhI+iZ+xxNYrok3BENF8D6WdAqdjmeiNFEV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AB9A2-A28D-45C2-8833-D14089138BF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05719-1C7B-457A-82F3-25BEF775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28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D9E59B-033F-4CE4-9AF7-7727983B9C1E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914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414C4FC-BC6E-47A1-B809-E578785C518D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2450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543533E-BEF5-4C5D-B2F2-79AC1BADC8B3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3056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1D434F2-D338-460F-8324-954AB8175A7B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85274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976774E-F3B6-408B-8757-113B9DCF2C98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4912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2D5B14D-0056-449C-B7E3-035B141502F8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7085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D8A4CC0-0D9F-4338-AE0E-D3F0EEF76A83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8441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8D2B98C-C479-4CC1-9521-11C3D3BEBEA1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3286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83E7C65-9BB0-4E25-9A57-5FDE64304767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4724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C16CF5C-1B30-4A1A-8A25-9194746FE2FB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2128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1B8F920-643E-49BC-B173-528CBCDEF123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008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A68256-1098-40A6-A64F-596AE9FCC4B0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9398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236C82A-02D2-4228-A08F-73B7CEBA7DF3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7540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01C1E9E-BE99-41EA-8292-D26765C246F7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873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5415DF1-BF21-4A0E-B1B8-BD8E7CCA8826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627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D3539CE-A370-4E04-AB8E-7D97D5DF3F13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8381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B8EE374-F7CD-4B1D-846F-7C1950AF78C6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3616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656316D-C383-4F0C-BBEC-96636334FD9A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0452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021645F-7F46-4FB3-91BF-EA75DC53F473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2540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AF70DDD-D8F7-4730-B847-4D2C4961E0C4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2455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7426C26-3F33-44D7-A66C-5702B2FD604C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264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6B77-1E5B-4163-AD6B-4617E05BB56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AC06-2021-48E1-B379-28D8F4B5C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8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6B77-1E5B-4163-AD6B-4617E05BB56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AC06-2021-48E1-B379-28D8F4B5C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6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6B77-1E5B-4163-AD6B-4617E05BB56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AC06-2021-48E1-B379-28D8F4B5C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8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6B77-1E5B-4163-AD6B-4617E05BB56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AC06-2021-48E1-B379-28D8F4B5C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4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6B77-1E5B-4163-AD6B-4617E05BB56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AC06-2021-48E1-B379-28D8F4B5C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7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6B77-1E5B-4163-AD6B-4617E05BB56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AC06-2021-48E1-B379-28D8F4B5C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0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6B77-1E5B-4163-AD6B-4617E05BB56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AC06-2021-48E1-B379-28D8F4B5C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6B77-1E5B-4163-AD6B-4617E05BB56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AC06-2021-48E1-B379-28D8F4B5C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4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6B77-1E5B-4163-AD6B-4617E05BB56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AC06-2021-48E1-B379-28D8F4B5C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2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6B77-1E5B-4163-AD6B-4617E05BB56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AC06-2021-48E1-B379-28D8F4B5C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8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6B77-1E5B-4163-AD6B-4617E05BB56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AC06-2021-48E1-B379-28D8F4B5C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4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46B77-1E5B-4163-AD6B-4617E05BB56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AAC06-2021-48E1-B379-28D8F4B5C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3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4" y="30909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40167" y="2740784"/>
            <a:ext cx="7134895" cy="197746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bn-IN" sz="12400" b="1" spc="38" dirty="0">
                <a:ln w="952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2400" b="1" spc="38" dirty="0">
              <a:ln w="9525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668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1" y="2611366"/>
            <a:ext cx="3228819" cy="409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632076"/>
            <a:ext cx="3810000" cy="36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56" y="2632076"/>
            <a:ext cx="3670478" cy="406988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23" y="626671"/>
            <a:ext cx="8873544" cy="10033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bn-IN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 প্রতিষ্ঠার উপাদান </a:t>
            </a:r>
            <a:r>
              <a:rPr lang="bn-IN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bn-IN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fr-F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fr-F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</a:t>
            </a:r>
            <a:r>
              <a:rPr lang="fr-F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</a:t>
            </a:r>
            <a:r>
              <a:rPr lang="fr-F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Global Village)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993972" y="1916041"/>
            <a:ext cx="512427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bn-IN" altLang="en-US" sz="3600" b="1" dirty="0" smtClean="0">
                <a:latin typeface="NikoshBAN" panose="02000000000000000000"/>
                <a:cs typeface="NikoshBAN" panose="02000000000000000000" pitchFamily="2" charset="0"/>
              </a:rPr>
              <a:t>১</a:t>
            </a:r>
            <a:r>
              <a:rPr lang="en-US" altLang="en-US" sz="3600" b="1" dirty="0" smtClean="0">
                <a:latin typeface="NikoshBAN" panose="02000000000000000000"/>
                <a:cs typeface="NikoshBAN" panose="02000000000000000000" pitchFamily="2" charset="0"/>
              </a:rPr>
              <a:t>. </a:t>
            </a: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alt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(Hardware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0872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3"/>
          <a:stretch/>
        </p:blipFill>
        <p:spPr bwMode="auto">
          <a:xfrm>
            <a:off x="8640417" y="1845692"/>
            <a:ext cx="3326296" cy="439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48" y="1845692"/>
            <a:ext cx="3448132" cy="439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723" y="1845692"/>
            <a:ext cx="4020347" cy="414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02287" y="511756"/>
            <a:ext cx="7585657" cy="1333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bn-IN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 কিছু হার্ডওয়্যার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92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3398660" y="1922635"/>
            <a:ext cx="512427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3600" b="1" dirty="0">
                <a:latin typeface="SutonnyMJ" pitchFamily="2" charset="0"/>
                <a:cs typeface="SutonnyMJ" pitchFamily="2" charset="0"/>
              </a:rPr>
              <a:t>2. 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alt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Software)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548" y="2542899"/>
            <a:ext cx="4185099" cy="365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39" y="3286539"/>
            <a:ext cx="4094922" cy="270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0" y="2503488"/>
            <a:ext cx="3544474" cy="369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23" y="626671"/>
            <a:ext cx="8873544" cy="10033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bn-IN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 প্রতিষ্ঠার উপাদান </a:t>
            </a:r>
            <a:r>
              <a:rPr lang="bn-IN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bn-IN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fr-F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fr-F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fr-FR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stablishing</a:t>
            </a:r>
            <a:r>
              <a:rPr lang="fr-F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Village)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88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2700735" y="1568754"/>
            <a:ext cx="7686261" cy="70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3600" b="1" dirty="0">
                <a:latin typeface="SutonnyMJ" pitchFamily="2" charset="0"/>
                <a:cs typeface="SutonnyMJ" pitchFamily="2" charset="0"/>
              </a:rPr>
              <a:t>3. 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সংযুক্ততা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Connectivity)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929" y="2678806"/>
            <a:ext cx="10071653" cy="3841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8983" y="348376"/>
            <a:ext cx="8873544" cy="10033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bn-IN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 প্রতিষ্ঠার উপাদান </a:t>
            </a:r>
            <a:r>
              <a:rPr lang="bn-IN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bn-IN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fr-F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fr-F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fr-FR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stablishing</a:t>
            </a:r>
            <a:r>
              <a:rPr lang="fr-F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Village)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24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2992438" y="2029294"/>
            <a:ext cx="66278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5400" b="1" dirty="0">
                <a:latin typeface="SutonnyMJ" pitchFamily="2" charset="0"/>
                <a:cs typeface="SutonnyMJ" pitchFamily="2" charset="0"/>
              </a:rPr>
              <a:t>4. </a:t>
            </a:r>
            <a:r>
              <a:rPr lang="bn-IN" alt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alt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(Data)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983" y="3269981"/>
            <a:ext cx="5160695" cy="3064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70" y="3269981"/>
            <a:ext cx="5695095" cy="3064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69572" y="480632"/>
            <a:ext cx="8873544" cy="10033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bn-IN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 প্রতিষ্ঠার উপাদান </a:t>
            </a:r>
            <a:r>
              <a:rPr lang="bn-IN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bn-IN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fr-F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fr-F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fr-FR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stablishing</a:t>
            </a:r>
            <a:r>
              <a:rPr lang="fr-F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Village)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0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1193756" y="1755027"/>
            <a:ext cx="9525437" cy="65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4000" b="1" dirty="0">
                <a:latin typeface="SutonnyMJ" pitchFamily="2" charset="0"/>
                <a:cs typeface="SutonnyMJ" pitchFamily="2" charset="0"/>
              </a:rPr>
              <a:t>5.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জ্ঞান বা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সক্ষমতা</a:t>
            </a:r>
            <a:r>
              <a:rPr lang="en-US" alt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(Capacity)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977" y="2717075"/>
            <a:ext cx="8796270" cy="4005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19703" y="441715"/>
            <a:ext cx="8873544" cy="10033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bn-IN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 প্রতিষ্ঠার উপাদান </a:t>
            </a:r>
            <a:r>
              <a:rPr lang="bn-IN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bn-IN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fr-F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fr-F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fr-FR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</a:t>
            </a:r>
            <a:r>
              <a:rPr lang="fr-F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Village)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7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1517129" y="2508068"/>
            <a:ext cx="9509760" cy="361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bn-IN" altLang="en-US" sz="4000" b="1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১</a:t>
            </a:r>
            <a:r>
              <a:rPr lang="en-US" altLang="en-US" sz="4000" b="1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.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 </a:t>
            </a:r>
            <a:r>
              <a:rPr lang="en-US" alt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(Hardware)</a:t>
            </a:r>
            <a:endParaRPr lang="bn-IN" altLang="en-US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bn-IN" alt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alt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(Software)</a:t>
            </a:r>
            <a:r>
              <a:rPr lang="en-US" alt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bn-IN" alt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90000"/>
              </a:lnSpc>
            </a:pPr>
            <a:r>
              <a:rPr lang="en-US" alt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bn-IN" alt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সংযুক্ততা </a:t>
            </a:r>
            <a:r>
              <a:rPr lang="en-US" alt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(Connectivity)</a:t>
            </a:r>
            <a:endParaRPr lang="bn-IN" altLang="en-US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4</a:t>
            </a:r>
            <a:r>
              <a:rPr lang="en-US" alt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bn-IN" alt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bn-IN" alt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(Data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5</a:t>
            </a:r>
            <a:r>
              <a:rPr lang="en-US" alt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জ্ঞান বা সক্ষমতা </a:t>
            </a:r>
            <a:r>
              <a:rPr lang="en-US" alt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(Capacity)</a:t>
            </a:r>
            <a:endParaRPr lang="en-US" alt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7024" y="509451"/>
            <a:ext cx="1112997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cap="none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নজরে বিশ্বগ্রাম প্রতিষ্ঠার উপাদানসমূহ</a:t>
            </a:r>
          </a:p>
          <a:p>
            <a:pPr algn="ctr"/>
            <a:r>
              <a:rPr lang="fr-FR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fr-FR" sz="2800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fr-FR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2800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Galance</a:t>
            </a:r>
            <a:r>
              <a:rPr lang="fr-FR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fr-FR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fr-FR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800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stablishing</a:t>
            </a:r>
            <a:r>
              <a:rPr lang="fr-FR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Village)</a:t>
            </a:r>
            <a:endParaRPr lang="en-US" sz="2800" b="1" cap="none" spc="50" dirty="0">
              <a:ln w="0"/>
              <a:solidFill>
                <a:srgbClr val="99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9519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090" y="312603"/>
            <a:ext cx="9815910" cy="168999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ধারণা সংশ্লিষ্ট প্রধান ক্ষেত্রসমূহ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main Sectors of Global Village idea)</a:t>
            </a:r>
            <a:endParaRPr lang="en-US" sz="28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930139" y="2050603"/>
            <a:ext cx="66278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600" b="1" dirty="0">
                <a:latin typeface="SutonnyMJ" pitchFamily="2" charset="0"/>
                <a:cs typeface="SutonnyMJ" pitchFamily="2" charset="0"/>
              </a:rPr>
              <a:t>1. </a:t>
            </a: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alt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(Communication)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49263"/>
            <a:ext cx="5328338" cy="348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" y="2949262"/>
            <a:ext cx="5512526" cy="348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796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2795018" y="1896660"/>
            <a:ext cx="66278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3600" b="1" dirty="0">
                <a:latin typeface="SutonnyMJ" pitchFamily="2" charset="0"/>
                <a:cs typeface="SutonnyMJ" pitchFamily="2" charset="0"/>
              </a:rPr>
              <a:t>2. </a:t>
            </a: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alt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(Employment)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34" y="3026535"/>
            <a:ext cx="3639090" cy="2899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454" y="3026535"/>
            <a:ext cx="3446386" cy="2902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1" y="3026535"/>
            <a:ext cx="3709852" cy="289960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36090" y="312603"/>
            <a:ext cx="9815910" cy="168999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ধারণা সংশ্লিষ্ট প্রধান ক্ষেত্রসমূহ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main Sectors of Global Village idea)</a:t>
            </a:r>
            <a:endParaRPr lang="en-US" sz="28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2855912" y="2011967"/>
            <a:ext cx="66278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4000" b="1" dirty="0">
                <a:latin typeface="SutonnyMJ" pitchFamily="2" charset="0"/>
                <a:cs typeface="SutonnyMJ" pitchFamily="2" charset="0"/>
              </a:rPr>
              <a:t>3. </a:t>
            </a:r>
            <a:r>
              <a:rPr lang="bn-IN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alt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(Education)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70" y="3197694"/>
            <a:ext cx="5383369" cy="3164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529" y="3168203"/>
            <a:ext cx="5196335" cy="3193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36090" y="312603"/>
            <a:ext cx="9815910" cy="168999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ধারণা সংশ্লিষ্ট প্রধান ক্ষেত্রসমূহ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main Sectors of Global Village idea)</a:t>
            </a:r>
            <a:endParaRPr lang="en-US" sz="28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9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0777" y="470333"/>
            <a:ext cx="5956831" cy="1007522"/>
          </a:xfrm>
          <a:noFill/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bn-IN" b="1" dirty="0" smtClean="0">
                <a:solidFill>
                  <a:srgbClr val="7030A0"/>
                </a:solidFill>
                <a:latin typeface="NikoshLightBAN" panose="02000000000000000000"/>
                <a:cs typeface="SutonnyMJ" pitchFamily="2" charset="0"/>
              </a:rPr>
              <a:t>শিক্ষক পরিচিতি</a:t>
            </a:r>
            <a:endParaRPr lang="en-US" b="1" dirty="0">
              <a:solidFill>
                <a:srgbClr val="7030A0"/>
              </a:solidFill>
              <a:latin typeface="NikoshLightBAN" panose="0200000000000000000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456" y="2073499"/>
            <a:ext cx="8448541" cy="4404573"/>
          </a:xfrm>
          <a:ln w="57150"/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bn-IN" sz="6000" b="1" dirty="0">
                <a:solidFill>
                  <a:srgbClr val="B21E1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আনোয়ার হোসেন</a:t>
            </a:r>
            <a:endParaRPr lang="en-US" sz="6000" b="1" dirty="0">
              <a:solidFill>
                <a:srgbClr val="B21E1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3600" b="1" dirty="0">
                <a:solidFill>
                  <a:srgbClr val="B21E1E"/>
                </a:solidFill>
                <a:latin typeface="SutonnyMJ" pitchFamily="2" charset="0"/>
                <a:cs typeface="SutonnyMJ" pitchFamily="2" charset="0"/>
              </a:rPr>
              <a:t>		              </a:t>
            </a:r>
            <a:r>
              <a:rPr lang="bn-IN" sz="3200" b="1" dirty="0" smtClean="0">
                <a:latin typeface="NikoshBAN" panose="02000000000000000000"/>
                <a:cs typeface="SutonnyMJ" pitchFamily="2" charset="0"/>
              </a:rPr>
              <a:t>প্রভাষক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(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)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>
              <a:defRPr/>
            </a:pPr>
            <a:r>
              <a:rPr lang="bn-IN" sz="3600" b="1" dirty="0">
                <a:solidFill>
                  <a:srgbClr val="660033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সমুজ আলী উচ্চ বিদ্যালয় ও কলেজ,</a:t>
            </a:r>
            <a:endParaRPr lang="en-US" sz="2000" b="1" dirty="0">
              <a:solidFill>
                <a:srgbClr val="660033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>
              <a:defRPr/>
            </a:pPr>
            <a:r>
              <a:rPr lang="bn-IN" sz="3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দোয়ারাবাজার, সুনামগঞ্জ ।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1800"/>
              </a:spcBef>
              <a:defRPr/>
            </a:pPr>
            <a:r>
              <a:rPr lang="bn-IN" sz="3200" dirty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মোবাইলঃ </a:t>
            </a:r>
            <a:r>
              <a:rPr lang="bn-IN" sz="3200" dirty="0">
                <a:solidFill>
                  <a:srgbClr val="002060"/>
                </a:solidFill>
                <a:latin typeface="NikoshLightBAN" panose="02000000000000000000"/>
                <a:cs typeface="NikoshLightBAN" panose="02000000000000000000" pitchFamily="2" charset="0"/>
              </a:rPr>
              <a:t>০১৭১২-৩১৯১৭০</a:t>
            </a:r>
            <a:endParaRPr lang="en-US" sz="3200" dirty="0">
              <a:solidFill>
                <a:srgbClr val="002060"/>
              </a:solidFill>
              <a:latin typeface="NikoshLightBAN" panose="02000000000000000000"/>
              <a:cs typeface="NikoshLightBAN" panose="02000000000000000000" pitchFamily="2" charset="0"/>
            </a:endParaRPr>
          </a:p>
          <a:p>
            <a:pPr>
              <a:defRPr/>
            </a:pPr>
            <a:r>
              <a:rPr lang="bn-IN" sz="3200" dirty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ই-মেইলঃ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gazianwar99@gmail.com</a:t>
            </a:r>
            <a:endParaRPr lang="en-US" sz="4400" dirty="0">
              <a:solidFill>
                <a:srgbClr val="002060"/>
              </a:solidFill>
              <a:latin typeface="Agency FB" panose="020B0503020202020204" pitchFamily="34" charset="0"/>
              <a:cs typeface="Sutonny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997" y="2073499"/>
            <a:ext cx="3365297" cy="465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8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631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6" fill="hold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2641203" y="1814998"/>
            <a:ext cx="7205684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3600" b="1" dirty="0">
                <a:latin typeface="SutonnyMJ" pitchFamily="2" charset="0"/>
                <a:cs typeface="SutonnyMJ" pitchFamily="2" charset="0"/>
              </a:rPr>
              <a:t>4. </a:t>
            </a: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alt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(Health care and treatment)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74" y="3018049"/>
            <a:ext cx="5300025" cy="3461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791" y="3018050"/>
            <a:ext cx="5433905" cy="3461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36090" y="312603"/>
            <a:ext cx="9815910" cy="168999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ধারণা সংশ্লিষ্ট প্রধান ক্ষেত্রসমূহ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main Sectors of Global Village idea)</a:t>
            </a:r>
            <a:endParaRPr lang="en-US" sz="28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9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2385623" y="1474226"/>
            <a:ext cx="66278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4000" b="1" dirty="0">
                <a:latin typeface="SutonnyMJ" pitchFamily="2" charset="0"/>
                <a:cs typeface="SutonnyMJ" pitchFamily="2" charset="0"/>
              </a:rPr>
              <a:t>5. </a:t>
            </a:r>
            <a:r>
              <a:rPr lang="bn-IN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 </a:t>
            </a: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(Research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44" y="2575775"/>
            <a:ext cx="5409127" cy="3812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4685" y="2575775"/>
            <a:ext cx="5437500" cy="3812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1252439" y="193183"/>
            <a:ext cx="9815910" cy="1461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ধারণা সংশ্লিষ্ট প্রধান ক্ষেত্রসমূহ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main Sectors of Global Village idea)</a:t>
            </a:r>
            <a:endParaRPr lang="en-US" sz="28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25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2254600" y="1654531"/>
            <a:ext cx="78115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4400" b="1" dirty="0">
                <a:latin typeface="SutonnyMJ" pitchFamily="2" charset="0"/>
                <a:cs typeface="SutonnyMJ" pitchFamily="2" charset="0"/>
              </a:rPr>
              <a:t>6. </a:t>
            </a:r>
            <a:r>
              <a:rPr lang="bn-IN" alt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bn-IN" altLang="en-US" sz="4400" b="1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altLang="en-US" sz="4400" b="1" dirty="0" smtClean="0">
                <a:latin typeface="SutonnyMJ" pitchFamily="2" charset="0"/>
                <a:cs typeface="NikoshBAN" panose="02000000000000000000" pitchFamily="2" charset="0"/>
              </a:rPr>
              <a:t>ব্যবস্থাপনা </a:t>
            </a:r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(Office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97" y="2923504"/>
            <a:ext cx="5590903" cy="3594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489" y="2923504"/>
            <a:ext cx="5342208" cy="3594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1252439" y="193183"/>
            <a:ext cx="9815910" cy="1461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ধারণা সংশ্লিষ্ট প্রধান ক্ষেত্রসমূহ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main Sectors of Global Village idea)</a:t>
            </a:r>
            <a:endParaRPr lang="en-US" sz="28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164814"/>
      </p:ext>
    </p:extLst>
  </p:cSld>
  <p:clrMapOvr>
    <a:masterClrMapping/>
  </p:clrMapOvr>
  <p:transition spd="slow">
    <p:wheel spokes="1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2879267" y="1779532"/>
            <a:ext cx="66278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4400" b="1" dirty="0">
                <a:latin typeface="SutonnyMJ" pitchFamily="2" charset="0"/>
                <a:cs typeface="SutonnyMJ" pitchFamily="2" charset="0"/>
              </a:rPr>
              <a:t>7. </a:t>
            </a:r>
            <a:r>
              <a:rPr lang="bn-IN" alt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alt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(Residence)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177" y="2859110"/>
            <a:ext cx="5342709" cy="3646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04" y="2859109"/>
            <a:ext cx="5846370" cy="3646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1252439" y="193183"/>
            <a:ext cx="9815910" cy="1461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ধারণা সংশ্লিষ্ট প্রধান ক্ষেত্রসমূহ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main Sectors of Global Village idea)</a:t>
            </a:r>
            <a:endParaRPr lang="en-US" sz="28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91572"/>
      </p:ext>
    </p:extLst>
  </p:cSld>
  <p:clrMapOvr>
    <a:masterClrMapping/>
  </p:clrMapOvr>
  <p:transition spd="slow">
    <p:wheel spokes="1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2431782" y="1645920"/>
            <a:ext cx="7457224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4400" b="1" dirty="0">
                <a:latin typeface="SutonnyMJ" pitchFamily="2" charset="0"/>
                <a:cs typeface="SutonnyMJ" pitchFamily="2" charset="0"/>
              </a:rPr>
              <a:t>8. </a:t>
            </a:r>
            <a:r>
              <a:rPr lang="bn-IN" alt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ব্যবসায়-বাণিজ্য</a:t>
            </a:r>
            <a:r>
              <a:rPr lang="en-US" alt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(Business)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936383"/>
            <a:ext cx="5433391" cy="3583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36" y="2936383"/>
            <a:ext cx="5506639" cy="3583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1252439" y="193183"/>
            <a:ext cx="9815910" cy="128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ধারণা সংশ্লিষ্ট প্রধান ক্ষেত্রসমূহ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main Sectors of Global Village idea)</a:t>
            </a:r>
            <a:endParaRPr lang="en-US" sz="28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6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3924124" y="1688161"/>
            <a:ext cx="447254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4000" b="1" dirty="0">
                <a:latin typeface="SutonnyMJ" pitchFamily="2" charset="0"/>
                <a:cs typeface="SutonnyMJ" pitchFamily="2" charset="0"/>
              </a:rPr>
              <a:t>9. </a:t>
            </a:r>
            <a:r>
              <a:rPr lang="bn-IN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alt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(News)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613" y="2975019"/>
            <a:ext cx="5549830" cy="3518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09" y="2975020"/>
            <a:ext cx="5598491" cy="3518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1252439" y="193183"/>
            <a:ext cx="9815910" cy="1344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ধারণা সংশ্লিষ্ট প্রধান ক্ষেত্রসমূহ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main Sectors of Global Village idea)</a:t>
            </a:r>
            <a:endParaRPr lang="en-US" sz="28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6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2144052" y="1654531"/>
            <a:ext cx="8032684" cy="6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bn-IN" altLang="en-US" sz="3600" b="1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altLang="en-US" sz="3600" b="1" dirty="0" smtClean="0">
                <a:latin typeface="SutonnyMJ" pitchFamily="2" charset="0"/>
                <a:cs typeface="SutonnyMJ" pitchFamily="2" charset="0"/>
              </a:rPr>
              <a:t>10</a:t>
            </a:r>
            <a:r>
              <a:rPr lang="en-US" altLang="en-US" sz="36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 ও সামাজিক যোগাযোগ</a:t>
            </a:r>
            <a:endParaRPr lang="en-US" altLang="en-US" sz="3600" b="1" dirty="0">
              <a:latin typeface="SutonnyMJ" pitchFamily="2" charset="0"/>
              <a:cs typeface="SutonnyMJ" pitchFamily="2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(Entertainment and Social communication)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04" y="3168203"/>
            <a:ext cx="5412675" cy="3404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876" y="3168204"/>
            <a:ext cx="5709063" cy="3404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1252439" y="193183"/>
            <a:ext cx="9815910" cy="1461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ধারণা সংশ্লিষ্ট প্রধান ক্ষেত্রসমূহ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main Sectors of Global Village idea)</a:t>
            </a:r>
            <a:endParaRPr lang="en-US" sz="28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1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1969394" y="1670116"/>
            <a:ext cx="8405611" cy="69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3600" b="1" dirty="0">
                <a:latin typeface="SutonnyMJ" pitchFamily="2" charset="0"/>
                <a:cs typeface="SutonnyMJ" pitchFamily="2" charset="0"/>
              </a:rPr>
              <a:t>11. </a:t>
            </a: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 বিনিময়</a:t>
            </a:r>
            <a:r>
              <a:rPr lang="en-US" alt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(Cultural exchange)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05" y="3070896"/>
            <a:ext cx="5840896" cy="3462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8072" y="3070896"/>
            <a:ext cx="5329615" cy="3462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1252439" y="193183"/>
            <a:ext cx="9815910" cy="1461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ধারণা সংশ্লিষ্ট প্রধান ক্ষেত্রসমূহ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main Sectors of Global Village idea)</a:t>
            </a:r>
            <a:endParaRPr lang="en-US" sz="28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0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1929562" y="2305879"/>
            <a:ext cx="8463404" cy="372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bn-IN" alt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alt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alt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alt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n-IN" alt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bn-IN" alt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altLang="en-US" sz="36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(Employment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n-IN" alt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bn-IN" alt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altLang="en-US" sz="36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(Education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n-IN" alt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4. </a:t>
            </a:r>
            <a:r>
              <a:rPr lang="bn-IN" alt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 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(Health care and treatment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n-IN" alt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5. </a:t>
            </a:r>
            <a:r>
              <a:rPr lang="bn-IN" alt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গবেষোণা 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(Research)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6. </a:t>
            </a:r>
            <a:r>
              <a:rPr lang="bn-IN" alt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bn-IN" altLang="en-US" sz="3600" b="1" dirty="0">
                <a:solidFill>
                  <a:srgbClr val="7030A0"/>
                </a:solidFill>
                <a:latin typeface="SutonnyMJ" pitchFamily="2" charset="0"/>
                <a:cs typeface="NikoshBAN" panose="02000000000000000000" pitchFamily="2" charset="0"/>
              </a:rPr>
              <a:t> ব্যবস্থাপনা</a:t>
            </a:r>
            <a:r>
              <a:rPr lang="en-US" altLang="en-US" sz="36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(Office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556591" y="166679"/>
            <a:ext cx="11209347" cy="1461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নজরে বিশ্বগ্রামের ধারণা সংশ্লিষ্ট প্রধান ক্ষেত্রসমূহ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 a </a:t>
            </a:r>
            <a:r>
              <a:rPr lang="en-US" sz="2800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galance</a:t>
            </a:r>
            <a:r>
              <a:rPr lang="en-US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Related </a:t>
            </a:r>
            <a: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Sectors of Global Village idea)</a:t>
            </a:r>
            <a:endParaRPr lang="en-US" sz="28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8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3" name="camera.wav"/>
          </p:stSnd>
        </p:sndAc>
      </p:transition>
    </mc:Choice>
    <mc:Fallback xmlns="">
      <p:transition spd="slow">
        <p:blinds dir="vert"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2231220" y="2393262"/>
            <a:ext cx="8675320" cy="363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7. </a:t>
            </a:r>
            <a:r>
              <a:rPr lang="bn-IN" alt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alt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(Residence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8. </a:t>
            </a:r>
            <a:r>
              <a:rPr lang="bn-IN" alt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ব্যবসায়-বাণিজ্য</a:t>
            </a:r>
            <a:r>
              <a:rPr lang="en-US" altLang="en-US" sz="36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(Business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9. </a:t>
            </a:r>
            <a:r>
              <a:rPr lang="bn-IN" alt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altLang="en-US" sz="36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(News)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10. </a:t>
            </a:r>
            <a:r>
              <a:rPr lang="bn-IN" alt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 ও সামাজিক যোগাযোগ </a:t>
            </a:r>
            <a:endParaRPr lang="en-US" altLang="en-US" sz="3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Entertainment and Social communication)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11.</a:t>
            </a:r>
            <a:r>
              <a:rPr lang="bn-IN" alt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 বিনিময়</a:t>
            </a:r>
            <a:r>
              <a:rPr lang="en-US" altLang="en-US" sz="36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(Cultural 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556591" y="166679"/>
            <a:ext cx="11209347" cy="1461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নজরে বিশ্বগ্রামের ধারণা সংশ্লিষ্ট প্রধান ক্ষেত্রসমূহ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 a </a:t>
            </a:r>
            <a:r>
              <a:rPr lang="en-US" sz="2800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galance</a:t>
            </a:r>
            <a:r>
              <a:rPr lang="en-US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Related </a:t>
            </a:r>
            <a: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Sectors of Global Village idea)</a:t>
            </a:r>
            <a:endParaRPr lang="en-US" sz="28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0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3" name="camera.wav"/>
          </p:stSnd>
        </p:sndAc>
      </p:transition>
    </mc:Choice>
    <mc:Fallback xmlns="">
      <p:transition spd="slow">
        <p:blinds dir="vert"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95459" y="1184859"/>
            <a:ext cx="11114468" cy="400532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400" b="1" dirty="0" err="1">
                <a:ln w="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</a:t>
            </a:r>
            <a:r>
              <a:rPr lang="bn-IN" sz="4400" b="1" dirty="0">
                <a:ln w="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তিঃ</a:t>
            </a:r>
            <a:endParaRPr lang="en-US" sz="4400" b="1" dirty="0">
              <a:ln w="0">
                <a:solidFill>
                  <a:srgbClr val="002060"/>
                </a:solidFill>
              </a:ln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endParaRPr lang="bn-IN" sz="3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বাংলাদেশ ও বিশ্বপ্রেক্ষিত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00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317" y="1020825"/>
            <a:ext cx="4782354" cy="1712472"/>
          </a:xfrm>
          <a:extLst/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defRPr/>
            </a:pP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537" y="3994279"/>
            <a:ext cx="10137913" cy="1913204"/>
          </a:xfrm>
        </p:spPr>
        <p:txBody>
          <a:bodyPr>
            <a:noAutofit/>
          </a:bodyPr>
          <a:lstStyle/>
          <a:p>
            <a:r>
              <a:rPr lang="bn-IN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village</a:t>
            </a:r>
            <a:r>
              <a:rPr lang="bn-I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উপাদানগুলি কি </a:t>
            </a:r>
            <a:r>
              <a:rPr lang="bn-IN" sz="3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IN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 ও সফটওয়্যার বলতে কি বুঝ ?</a:t>
            </a:r>
            <a:endParaRPr lang="en-US" sz="3600" b="1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বিশ্বগ্রামের ধারণা সংশ্লিষ্ট বিষয়গুলি কি কি ?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C05B2-F341-4FDD-B6D8-5683D3FE4C8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5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3" y="5627833"/>
            <a:ext cx="11734799" cy="555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</a:t>
            </a:r>
            <a:r>
              <a:rPr lang="bn-IN" sz="36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 সংশ্লিষ্ট কিছু ৫টি ক্ষেত্র লিখে আনবে </a:t>
            </a:r>
            <a:r>
              <a:rPr lang="bn-IN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9891" y="448411"/>
            <a:ext cx="2831545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60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ড়ীর</a:t>
            </a:r>
            <a:r>
              <a:rPr lang="en-US" sz="60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60" y="0"/>
            <a:ext cx="6358526" cy="49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35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" y="1920240"/>
            <a:ext cx="10149841" cy="46765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90852" y="300445"/>
            <a:ext cx="4010296" cy="1323439"/>
          </a:xfrm>
          <a:prstGeom prst="rect">
            <a:avLst/>
          </a:prstGeom>
          <a:solidFill>
            <a:srgbClr val="002060"/>
          </a:solidFill>
          <a:ln w="38100">
            <a:solidFill>
              <a:srgbClr val="99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ধন্যবাদ</a:t>
            </a:r>
            <a:endParaRPr lang="en-US" sz="8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497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81763" y="2897188"/>
            <a:ext cx="5710237" cy="796925"/>
          </a:xfrm>
          <a:ln w="28575">
            <a:solidFill>
              <a:srgbClr val="7030A0"/>
            </a:solidFill>
          </a:ln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bn-IN" altLang="en-US" sz="6000" b="1" dirty="0">
                <a:solidFill>
                  <a:srgbClr val="3399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</a:t>
            </a:r>
            <a:r>
              <a:rPr lang="bn-IN" altLang="en-US" sz="6000" b="1" dirty="0" smtClean="0">
                <a:solidFill>
                  <a:srgbClr val="3399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endParaRPr lang="en-US" altLang="en-US" sz="6000" dirty="0">
              <a:solidFill>
                <a:srgbClr val="3399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861300" y="3905250"/>
            <a:ext cx="4330700" cy="625475"/>
          </a:xfrm>
        </p:spPr>
        <p:txBody>
          <a:bodyPr/>
          <a:lstStyle/>
          <a:p>
            <a:pPr marL="0" indent="0">
              <a:buNone/>
            </a:pPr>
            <a:r>
              <a:rPr lang="fr-FR" altLang="en-US" b="1"/>
              <a:t>(Concept of Global Village)</a:t>
            </a:r>
            <a:endParaRPr lang="en-US" altLang="en-US">
              <a:latin typeface="KarnaphuliMJ" pitchFamily="2" charset="0"/>
              <a:ea typeface="KarnaphuliMJ" pitchFamily="2" charset="0"/>
              <a:cs typeface="Karnaphuli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99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8428">
            <a:off x="8745825" y="986742"/>
            <a:ext cx="2257425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5001" y="4519880"/>
            <a:ext cx="11294771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143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গ্লোবাল ভিলেজ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উপাদান কি কি বলতে পারবে ।</a:t>
            </a:r>
            <a:endParaRPr lang="bn-IN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উপাদানগুলি ব্যাখ্যা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গ্লোবাল ভিলেজ এর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 সম্পর্কিত কার্যাবলি ব্যাখ্যা করতে পারবে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43944" y="241366"/>
            <a:ext cx="7963041" cy="13286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TriangleInverted">
              <a:avLst/>
            </a:prstTxWarp>
          </a:bodyPr>
          <a:lstStyle/>
          <a:p>
            <a:pPr algn="ctr">
              <a:defRPr/>
            </a:pPr>
            <a:r>
              <a:rPr lang="bn-IN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I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6316664" y="1813829"/>
            <a:ext cx="2166937" cy="1814513"/>
            <a:chOff x="4959681" y="1260009"/>
            <a:chExt cx="2167793" cy="1814585"/>
          </a:xfrm>
        </p:grpSpPr>
        <p:sp>
          <p:nvSpPr>
            <p:cNvPr id="3" name="Down Arrow 2"/>
            <p:cNvSpPr/>
            <p:nvPr/>
          </p:nvSpPr>
          <p:spPr>
            <a:xfrm rot="13851841" flipV="1">
              <a:off x="6172243" y="1173429"/>
              <a:ext cx="152406" cy="32556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 rot="13671697" flipH="1" flipV="1">
              <a:off x="5946730" y="1716375"/>
              <a:ext cx="158756" cy="335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 rot="13851841" flipV="1">
              <a:off x="6538306" y="1544126"/>
              <a:ext cx="152406" cy="32397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 rot="13851841" flipV="1">
              <a:off x="6808288" y="2344257"/>
              <a:ext cx="152406" cy="32397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 rot="13851841" flipV="1">
              <a:off x="5637045" y="1300434"/>
              <a:ext cx="152406" cy="3255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 rot="13671697" flipH="1" flipV="1">
              <a:off x="5049437" y="1456014"/>
              <a:ext cx="157169" cy="3366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Down Arrow 18"/>
            <p:cNvSpPr/>
            <p:nvPr/>
          </p:nvSpPr>
          <p:spPr>
            <a:xfrm rot="13671697" flipH="1" flipV="1">
              <a:off x="6704266" y="2827668"/>
              <a:ext cx="157169" cy="3366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 rot="13671697" flipH="1" flipV="1">
              <a:off x="6353290" y="2040237"/>
              <a:ext cx="158756" cy="335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Down Arrow 20"/>
            <p:cNvSpPr/>
            <p:nvPr/>
          </p:nvSpPr>
          <p:spPr>
            <a:xfrm rot="13671697" flipH="1" flipV="1">
              <a:off x="6261179" y="2551433"/>
              <a:ext cx="158756" cy="335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Down Arrow 21"/>
            <p:cNvSpPr/>
            <p:nvPr/>
          </p:nvSpPr>
          <p:spPr>
            <a:xfrm rot="13671697" flipH="1" flipV="1">
              <a:off x="5749008" y="2175974"/>
              <a:ext cx="158756" cy="3366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Down Arrow 22"/>
            <p:cNvSpPr/>
            <p:nvPr/>
          </p:nvSpPr>
          <p:spPr>
            <a:xfrm rot="13671697" flipH="1" flipV="1">
              <a:off x="5460763" y="1838616"/>
              <a:ext cx="158756" cy="335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Down Arrow 23"/>
            <p:cNvSpPr/>
            <p:nvPr/>
          </p:nvSpPr>
          <p:spPr>
            <a:xfrm rot="13671697" flipH="1" flipV="1">
              <a:off x="6880547" y="1817978"/>
              <a:ext cx="157169" cy="3366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426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E80A1-6850-4729-BD38-37E3BA902E7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921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20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023" y="1087572"/>
            <a:ext cx="4756800" cy="2692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5" y="223637"/>
            <a:ext cx="3225313" cy="355688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49769" y="223637"/>
            <a:ext cx="5886450" cy="1028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TriangleInverted">
              <a:avLst/>
            </a:prstTxWarp>
          </a:bodyPr>
          <a:lstStyle/>
          <a:p>
            <a:pPr algn="ctr">
              <a:defRPr/>
            </a:pPr>
            <a:r>
              <a:rPr lang="bn-IN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ছবিগুলি লক্ষ্য করঃ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2" b="13752"/>
          <a:stretch/>
        </p:blipFill>
        <p:spPr>
          <a:xfrm>
            <a:off x="3589579" y="3438659"/>
            <a:ext cx="6018058" cy="31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3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96" y="-122374"/>
            <a:ext cx="4018207" cy="39407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972" y="4135470"/>
            <a:ext cx="6545755" cy="2510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5922">
            <a:off x="-1156603" y="1383209"/>
            <a:ext cx="5553075" cy="473421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96253" y="2576725"/>
            <a:ext cx="5285138" cy="93346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IN" sz="6000" b="1" dirty="0" smtClean="0">
                <a:solidFill>
                  <a:srgbClr val="7030A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আরও দেখ!!!</a:t>
            </a:r>
            <a:endParaRPr lang="en-US" sz="6000" b="1" dirty="0">
              <a:solidFill>
                <a:srgbClr val="7030A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8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8AAF-EE7D-4D69-8D25-1486D837CE3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49721" y="304800"/>
            <a:ext cx="78181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কি বুঝতে পেরেছ ?</a:t>
            </a:r>
            <a:endParaRPr 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721" y="1412796"/>
            <a:ext cx="7866742" cy="5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1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1197</TotalTime>
  <Words>476</Words>
  <Application>Microsoft Office PowerPoint</Application>
  <PresentationFormat>Widescreen</PresentationFormat>
  <Paragraphs>110</Paragraphs>
  <Slides>32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Agency FB</vt:lpstr>
      <vt:lpstr>Arial</vt:lpstr>
      <vt:lpstr>Calibri</vt:lpstr>
      <vt:lpstr>Calibri Light</vt:lpstr>
      <vt:lpstr>KarnaphuliMJ</vt:lpstr>
      <vt:lpstr>NikoshBAN</vt:lpstr>
      <vt:lpstr>NikoshLightBAN</vt:lpstr>
      <vt:lpstr>SutonnyMJ</vt:lpstr>
      <vt:lpstr>Times New Roman</vt:lpstr>
      <vt:lpstr>Vrinda</vt:lpstr>
      <vt:lpstr>Wingdings</vt:lpstr>
      <vt:lpstr>Office Theme</vt:lpstr>
      <vt:lpstr>PowerPoint Presentation</vt:lpstr>
      <vt:lpstr>শিক্ষক পরিচিতি</vt:lpstr>
      <vt:lpstr>PowerPoint Presentation</vt:lpstr>
      <vt:lpstr>বিশ্বগ্রামের ধারনা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বিশ্বগ্রাম প্রতিষ্ঠার উপাদান সমূহ (Elements of Establishing Global Village)</vt:lpstr>
      <vt:lpstr>PowerPoint Presentation</vt:lpstr>
      <vt:lpstr>বিশ্বগ্রাম প্রতিষ্ঠার উপাদান সমূহ (Elements of Establishing Global Village)</vt:lpstr>
      <vt:lpstr>বিশ্বগ্রাম প্রতিষ্ঠার উপাদান সমূহ (Elements of Establishing Global Village)</vt:lpstr>
      <vt:lpstr>বিশ্বগ্রাম প্রতিষ্ঠার উপাদান সমূহ (Elements of Establishing Global Village)</vt:lpstr>
      <vt:lpstr>বিশ্বগ্রাম প্রতিষ্ঠার উপাদান সমূহ (Elements of Establishing Global Village)</vt:lpstr>
      <vt:lpstr>PowerPoint Presentation</vt:lpstr>
      <vt:lpstr>বিশ্বগ্রামের ধারণা সংশ্লিষ্ট প্রধান ক্ষেত্রসমূহ (Related main Sectors of Global Village idea)</vt:lpstr>
      <vt:lpstr>বিশ্বগ্রামের ধারণা সংশ্লিষ্ট প্রধান ক্ষেত্রসমূহ (Related main Sectors of Global Village idea)</vt:lpstr>
      <vt:lpstr>বিশ্বগ্রামের ধারণা সংশ্লিষ্ট প্রধান ক্ষেত্রসমূহ (Related main Sectors of Global Village idea)</vt:lpstr>
      <vt:lpstr>বিশ্বগ্রামের ধারণা সংশ্লিষ্ট প্রধান ক্ষেত্রসমূহ (Related main Sectors of Global Village idea)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Anwar Hussain</dc:creator>
  <cp:lastModifiedBy>Microsoft account</cp:lastModifiedBy>
  <cp:revision>55</cp:revision>
  <dcterms:created xsi:type="dcterms:W3CDTF">2019-07-07T05:58:14Z</dcterms:created>
  <dcterms:modified xsi:type="dcterms:W3CDTF">2020-11-04T18:13:32Z</dcterms:modified>
</cp:coreProperties>
</file>