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3" r:id="rId2"/>
    <p:sldId id="372" r:id="rId3"/>
    <p:sldId id="375" r:id="rId4"/>
    <p:sldId id="365" r:id="rId5"/>
    <p:sldId id="363" r:id="rId6"/>
    <p:sldId id="362" r:id="rId7"/>
    <p:sldId id="360" r:id="rId8"/>
    <p:sldId id="361" r:id="rId9"/>
    <p:sldId id="353" r:id="rId10"/>
    <p:sldId id="376" r:id="rId11"/>
    <p:sldId id="358" r:id="rId12"/>
    <p:sldId id="359" r:id="rId13"/>
    <p:sldId id="364" r:id="rId14"/>
    <p:sldId id="366" r:id="rId15"/>
    <p:sldId id="367" r:id="rId16"/>
    <p:sldId id="368" r:id="rId17"/>
    <p:sldId id="369" r:id="rId18"/>
    <p:sldId id="37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54F"/>
    <a:srgbClr val="663300"/>
    <a:srgbClr val="99F777"/>
    <a:srgbClr val="E28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384" autoAdjust="0"/>
  </p:normalViewPr>
  <p:slideViewPr>
    <p:cSldViewPr>
      <p:cViewPr varScale="1">
        <p:scale>
          <a:sx n="66" d="100"/>
          <a:sy n="66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A177-D1B9-49FC-B717-13416F50FA8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6410-36A9-43E9-9752-EDEC2DD3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0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প্রশ্নোত্তরে</a:t>
            </a:r>
            <a:r>
              <a:rPr lang="bn-BD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মুক্তিযুদ্ধের প্রধান সেনাপতি, চীফ অব স্টাফ এবং ডেপুটি চীপ অফ স্টাফের পরিচয় দিয়ে 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bn-BD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১৯৭১ সালের ১১ জুলাই মুজিবন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গর সরকার</a:t>
            </a:r>
            <a:r>
              <a:rPr lang="as-IN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সুষ্ঠু ও পরিকল্পিত ভাবে মুক্তিযুদ্ধ পরিচালনার পরিকল্পনা সম্পর্কে</a:t>
            </a:r>
            <a:r>
              <a:rPr lang="bn-BD" sz="1200" b="1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শিক্ষার্থীদের ধারণা দিবেন</a:t>
            </a:r>
            <a:r>
              <a:rPr lang="en-US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1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দলগত কাজ দেয়ার জন্য দুটি দল ( ছাত্র সংখ্যা বেশি হলে অধিক দল গঠন করা যেতে পারে) তৈরী করে কাজ দিতে পারেন 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3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6410-36A9-43E9-9752-EDEC2DD3E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9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5C58-BD40-49A1-A36E-B596A2119E60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691C-0985-4FA2-A970-DF51398DA3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07DF-A57E-44DD-B6B3-439749E4244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72C8-D444-4603-8D04-EA289EA4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3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2.jpeg"/><Relationship Id="rId2" Type="http://schemas.openxmlformats.org/officeDocument/2006/relationships/image" Target="../media/image18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881" y="2286000"/>
            <a:ext cx="4495800" cy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6436" y="764828"/>
            <a:ext cx="4720690" cy="92333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 উঠে দাঁড়াও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956" y="5638800"/>
            <a:ext cx="405765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sz="60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রক্তিম শুভেচ্ছা </a:t>
            </a:r>
            <a:endParaRPr lang="en-US" sz="60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68658"/>
              </p:ext>
            </p:extLst>
          </p:nvPr>
        </p:nvGraphicFramePr>
        <p:xfrm>
          <a:off x="7189788" y="2840038"/>
          <a:ext cx="51593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Packager Shell Object" showAsIcon="1" r:id="rId5" imgW="516600" imgH="491040" progId="Package">
                  <p:embed/>
                </p:oleObj>
              </mc:Choice>
              <mc:Fallback>
                <p:oleObj name="Packager Shell Object" showAsIcon="1" r:id="rId5" imgW="516600" imgH="4910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840038"/>
                        <a:ext cx="515937" cy="49053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22225">
                        <a:solidFill>
                          <a:srgbClr val="FFC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086600" y="3886200"/>
            <a:ext cx="1120140" cy="342900"/>
          </a:xfrm>
          <a:prstGeom prst="wedgeRoundRectCallout">
            <a:avLst>
              <a:gd name="adj1" fmla="val -14958"/>
              <a:gd name="adj2" fmla="val -123838"/>
              <a:gd name="adj3" fmla="val 16667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19200" y="11430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70894" y="35814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426882">
            <a:off x="2448669" y="33468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60520" y="2835380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87743" y="264705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67100" y="2407510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471144" y="21000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67790" y="14386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453604" y="19297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723309" y="3229133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015435" y="39238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124201" y="4332267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65090" y="35905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 rot="426882">
            <a:off x="2442865" y="33560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554716" y="2844572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81939" y="2656248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561296" y="2416702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65340" y="21091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461986" y="14478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447800" y="19388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717505" y="3238325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009631" y="39330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118397" y="4341459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18397" y="286184"/>
            <a:ext cx="3494314" cy="8361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5195785" y="1573099"/>
            <a:ext cx="3338615" cy="526902"/>
          </a:xfrm>
          <a:prstGeom prst="wedgeRectCallout">
            <a:avLst>
              <a:gd name="adj1" fmla="val -103897"/>
              <a:gd name="adj2" fmla="val 275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4883697" y="2647057"/>
            <a:ext cx="3955503" cy="1022998"/>
          </a:xfrm>
          <a:prstGeom prst="wedgeEllipseCallout">
            <a:avLst>
              <a:gd name="adj1" fmla="val -110708"/>
              <a:gd name="adj2" fmla="val 7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5323544" y="5140123"/>
            <a:ext cx="3083095" cy="643757"/>
          </a:xfrm>
          <a:prstGeom prst="wedgeRectCallout">
            <a:avLst>
              <a:gd name="adj1" fmla="val -154268"/>
              <a:gd name="adj2" fmla="val -5425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কত নম্বর সেক্টর?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05329"/>
            <a:ext cx="15621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949714"/>
            <a:ext cx="709200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as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সেনাপতি কর্নেল </a:t>
            </a:r>
            <a:r>
              <a:rPr lang="as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endParaRPr lang="en-US" sz="4000" dirty="0"/>
          </a:p>
        </p:txBody>
      </p:sp>
      <p:sp>
        <p:nvSpPr>
          <p:cNvPr id="4" name="Left Arrow 3"/>
          <p:cNvSpPr/>
          <p:nvPr/>
        </p:nvSpPr>
        <p:spPr>
          <a:xfrm>
            <a:off x="3810000" y="1253672"/>
            <a:ext cx="3733800" cy="1208314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ব্যক্তিটি কে?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85" y="3920356"/>
            <a:ext cx="81497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□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কর্নেল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ওসমানী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as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 গঠন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করেছিলেন?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628" y="4724400"/>
            <a:ext cx="7656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ব্রিগেড আকারের ফোর্স গঠন করেছিলেন যেগুলোর নামকরণ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কদের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 অক্ষর দিয়ে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(এস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ফোর্স, কে ফোর্স, জেড ফোর্স)।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67697"/>
            <a:ext cx="328808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তিনটি ব্রিগেড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ফোর্স 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428060" y="2890288"/>
            <a:ext cx="1964376" cy="1832175"/>
            <a:chOff x="6598526" y="2895844"/>
            <a:chExt cx="1530576" cy="2242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138" y="2895844"/>
              <a:ext cx="1126500" cy="17397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598526" y="4686564"/>
              <a:ext cx="1530576" cy="45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জি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23029" y="1409049"/>
            <a:ext cx="5440862" cy="1688935"/>
            <a:chOff x="2407738" y="1339011"/>
            <a:chExt cx="5440862" cy="1688935"/>
          </a:xfrm>
        </p:grpSpPr>
        <p:sp>
          <p:nvSpPr>
            <p:cNvPr id="15" name="Left Arrow 14"/>
            <p:cNvSpPr/>
            <p:nvPr/>
          </p:nvSpPr>
          <p:spPr>
            <a:xfrm>
              <a:off x="2407738" y="1339011"/>
              <a:ext cx="5440862" cy="168893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1990" y="1726036"/>
              <a:ext cx="48555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'কে'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খালেদ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মোশাররফ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0" y="2742450"/>
            <a:ext cx="5867400" cy="1905557"/>
            <a:chOff x="838200" y="2742450"/>
            <a:chExt cx="5867400" cy="1905557"/>
          </a:xfrm>
        </p:grpSpPr>
        <p:sp>
          <p:nvSpPr>
            <p:cNvPr id="17" name="Right Arrow 16"/>
            <p:cNvSpPr/>
            <p:nvPr/>
          </p:nvSpPr>
          <p:spPr>
            <a:xfrm>
              <a:off x="838200" y="2742450"/>
              <a:ext cx="5867400" cy="190555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4517" y="3286400"/>
              <a:ext cx="50329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'জেড' ফোর্সের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ছিলেন মেজর 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জি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উর </a:t>
              </a:r>
              <a:r>
                <a:rPr lang="as-IN" sz="2800" b="1" dirty="0">
                  <a:latin typeface="NikoshBAN" pitchFamily="2" charset="0"/>
                  <a:cs typeface="NikoshBAN" pitchFamily="2" charset="0"/>
                </a:rPr>
                <a:t>রহমান।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1219200"/>
            <a:ext cx="2820737" cy="2053230"/>
            <a:chOff x="5348983" y="1040383"/>
            <a:chExt cx="2431151" cy="1952521"/>
          </a:xfrm>
        </p:grpSpPr>
        <p:pic>
          <p:nvPicPr>
            <p:cNvPr id="9" name="Picture 2" descr="http://media.somewhereinblog.net/images/thumbs/farzul_1338546537_67-18_-_k_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040383"/>
              <a:ext cx="1219200" cy="1573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348983" y="2574920"/>
              <a:ext cx="2431151" cy="417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খালেদ মোশাররফ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0" y="4252947"/>
            <a:ext cx="2285998" cy="1780730"/>
            <a:chOff x="3804070" y="3484643"/>
            <a:chExt cx="2074160" cy="1973561"/>
          </a:xfrm>
        </p:grpSpPr>
        <p:pic>
          <p:nvPicPr>
            <p:cNvPr id="12" name="Picture 4" descr="http://ciu.somewherein.net/ciu/image/71730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488" y="3484643"/>
              <a:ext cx="1209675" cy="15642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3804070" y="5048878"/>
              <a:ext cx="2074160" cy="409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কে এম সফিউল্লাহ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9033" y="4451615"/>
            <a:ext cx="5700535" cy="1796785"/>
            <a:chOff x="2589033" y="4451615"/>
            <a:chExt cx="5700535" cy="1796785"/>
          </a:xfrm>
        </p:grpSpPr>
        <p:sp>
          <p:nvSpPr>
            <p:cNvPr id="18" name="Left Arrow 17"/>
            <p:cNvSpPr/>
            <p:nvPr/>
          </p:nvSpPr>
          <p:spPr>
            <a:xfrm>
              <a:off x="2589033" y="4451615"/>
              <a:ext cx="5633758" cy="1796785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64292" y="4933571"/>
              <a:ext cx="50252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'এস' ফোর্সের 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অধিনা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ছিলেন মেজর কে এম সফিউল্লাহ।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343400"/>
            <a:ext cx="6858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মুক্তিযুদ্ধের ১১টি সেক্টর ও সেক্টর কমান্ডারের নামের তালিকা ছক আকারে দেখাও। 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8288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1981200" y="868937"/>
            <a:ext cx="5181600" cy="712213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0484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88" y="1741959"/>
            <a:ext cx="2113080" cy="2520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237" y="4374362"/>
            <a:ext cx="807720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 চিত্রে উল্লেখিত মুক্তিযুদ্ধকালীন 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কয়টি ছিল?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095" y="5167701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৯টি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031" y="5160167"/>
            <a:ext cx="156620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গ.১১টি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5615" y="5167701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ঘ.১২টি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692" y="5160167"/>
            <a:ext cx="162619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খ.১০টি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6850" y="5216844"/>
            <a:ext cx="680605" cy="609600"/>
            <a:chOff x="5717597" y="1752600"/>
            <a:chExt cx="680605" cy="609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849945" y="5216843"/>
            <a:ext cx="854181" cy="637353"/>
            <a:chOff x="7120698" y="4953652"/>
            <a:chExt cx="1003355" cy="9144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20698" y="5452499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77691" y="1870419"/>
            <a:ext cx="2374870" cy="1994629"/>
            <a:chOff x="4717473" y="948667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16111" y="1877898"/>
            <a:ext cx="2374870" cy="1994629"/>
            <a:chOff x="8225056" y="941740"/>
            <a:chExt cx="3023434" cy="2860964"/>
          </a:xfrm>
        </p:grpSpPr>
        <p:sp>
          <p:nvSpPr>
            <p:cNvPr id="20" name="Oval 1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04666" y="5252131"/>
            <a:ext cx="680605" cy="609600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918487" y="5244597"/>
            <a:ext cx="680605" cy="609600"/>
            <a:chOff x="5717597" y="1752600"/>
            <a:chExt cx="680605" cy="609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entagon 27">
            <a:hlinkClick r:id="" action="ppaction://hlinkshowjump?jump=nextslide"/>
          </p:cNvPr>
          <p:cNvSpPr/>
          <p:nvPr/>
        </p:nvSpPr>
        <p:spPr>
          <a:xfrm>
            <a:off x="3676504" y="5927572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15" y="38476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69" y="1624558"/>
            <a:ext cx="2311058" cy="27569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8290" y="4458162"/>
            <a:ext cx="78486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.চিত্রানুসারে কত নং সেক্টর ব্যতিক্রম?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8890" y="5162594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৯নং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3943" y="5115923"/>
            <a:ext cx="156620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গ.১০নং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4487" y="5114004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ঘ.৬নং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3406" y="5161436"/>
            <a:ext cx="162619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খ.১১নং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4645" y="5211737"/>
            <a:ext cx="680605" cy="609600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11857" y="5165065"/>
            <a:ext cx="901331" cy="644887"/>
            <a:chOff x="7118970" y="4953652"/>
            <a:chExt cx="1005083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118970" y="545201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077691" y="1919148"/>
            <a:ext cx="2486892" cy="2097648"/>
            <a:chOff x="4717473" y="948667"/>
            <a:chExt cx="3023434" cy="2860964"/>
          </a:xfrm>
        </p:grpSpPr>
        <p:sp>
          <p:nvSpPr>
            <p:cNvPr id="41" name="Oval 40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77691" y="1877899"/>
            <a:ext cx="2486892" cy="2097648"/>
            <a:chOff x="8225056" y="941740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43538" y="5198434"/>
            <a:ext cx="680605" cy="609600"/>
            <a:chOff x="5717597" y="1752600"/>
            <a:chExt cx="680605" cy="6096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905201" y="5245866"/>
            <a:ext cx="680605" cy="609600"/>
            <a:chOff x="5717597" y="1752600"/>
            <a:chExt cx="680605" cy="6096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Pentagon 52">
            <a:hlinkClick r:id="" action="ppaction://hlinkshowjump?jump=nextslide"/>
          </p:cNvPr>
          <p:cNvSpPr/>
          <p:nvPr/>
        </p:nvSpPr>
        <p:spPr>
          <a:xfrm>
            <a:off x="3742379" y="5931201"/>
            <a:ext cx="1970809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পরের প্রশ্নের জন্য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15" y="38476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69" y="1624558"/>
            <a:ext cx="2311058" cy="275695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64449" y="4420333"/>
            <a:ext cx="816216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0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.চিত্রে </a:t>
            </a:r>
            <a:r>
              <a:rPr lang="bn-BD" sz="3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উল্লেখিত পাঁচ নং সেক্টরের অধীনে ছিল-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89574" y="5836921"/>
            <a:ext cx="115695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61676" y="5836921"/>
            <a:ext cx="154858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 ii,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7142" y="5824339"/>
            <a:ext cx="12594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30234" y="5841225"/>
            <a:ext cx="118413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987" y="5156643"/>
            <a:ext cx="167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19640" y="5172814"/>
            <a:ext cx="3843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কুষ্টিয়া, যশোর, ময়মনসিংহ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4817" y="5200933"/>
            <a:ext cx="354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জেলার পশ্চিমাঞ্চল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11286" y="5853323"/>
            <a:ext cx="429404" cy="432681"/>
            <a:chOff x="5717597" y="1752600"/>
            <a:chExt cx="680605" cy="6096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226007" y="5814301"/>
            <a:ext cx="702532" cy="521576"/>
            <a:chOff x="7147146" y="4953652"/>
            <a:chExt cx="976907" cy="973633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147146" y="5519227"/>
              <a:ext cx="268527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077691" y="1994685"/>
            <a:ext cx="2275289" cy="1870364"/>
            <a:chOff x="4717473" y="948667"/>
            <a:chExt cx="3023434" cy="2860964"/>
          </a:xfrm>
        </p:grpSpPr>
        <p:sp>
          <p:nvSpPr>
            <p:cNvPr id="70" name="Oval 69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22377" y="1642408"/>
              <a:ext cx="174919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116111" y="1981200"/>
            <a:ext cx="2275289" cy="1870364"/>
            <a:chOff x="8225056" y="941740"/>
            <a:chExt cx="3023434" cy="2860964"/>
          </a:xfrm>
        </p:grpSpPr>
        <p:sp>
          <p:nvSpPr>
            <p:cNvPr id="73" name="Oval 72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918204" y="1636207"/>
              <a:ext cx="17940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021138" y="5854786"/>
            <a:ext cx="450275" cy="484717"/>
            <a:chOff x="5717597" y="1752600"/>
            <a:chExt cx="680605" cy="6096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361676" y="5860250"/>
            <a:ext cx="450275" cy="484717"/>
            <a:chOff x="5717597" y="1752600"/>
            <a:chExt cx="680605" cy="60960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53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7200" y="19812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1021081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53340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677627" y="3544233"/>
            <a:ext cx="57887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মুক্তিযুদ্ধে প্রধান 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ফোর্স সম্পর্কে বর্ণনা কর।</a:t>
            </a:r>
          </a:p>
        </p:txBody>
      </p:sp>
    </p:spTree>
    <p:extLst>
      <p:ext uri="{BB962C8B-B14F-4D97-AF65-F5344CB8AC3E}">
        <p14:creationId xmlns:p14="http://schemas.microsoft.com/office/powerpoint/2010/main" val="10850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huse-windows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976979" y="1333204"/>
            <a:ext cx="6786358" cy="5089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965575" y="3429000"/>
            <a:ext cx="7239000" cy="80939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দেশকে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ভালবাস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মাতৃভাষাকে শ্রদ্ধা করো।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747" y="533400"/>
            <a:ext cx="480452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 txBox="1">
            <a:spLocks/>
          </p:cNvSpPr>
          <p:nvPr/>
        </p:nvSpPr>
        <p:spPr>
          <a:xfrm>
            <a:off x="1344935" y="1586752"/>
            <a:ext cx="3358291" cy="42533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1" name="Content Placeholder 12"/>
          <p:cNvSpPr txBox="1">
            <a:spLocks/>
          </p:cNvSpPr>
          <p:nvPr/>
        </p:nvSpPr>
        <p:spPr>
          <a:xfrm>
            <a:off x="4945016" y="1586753"/>
            <a:ext cx="2893478" cy="42533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800" b="0" i="0" u="sng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  <a:endParaRPr kumimoji="0" lang="bn-BD" sz="9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ণি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: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অষ্টম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বাংলাদেশ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ও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বিশ্ব</a:t>
            </a:r>
            <a:r>
              <a:rPr lang="en-US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4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24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4" name="Picture 2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8175" y="3248898"/>
            <a:ext cx="3356162" cy="3264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03146" y="2895599"/>
            <a:ext cx="36000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শাখাওয়া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হাড়িনাল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0118" y="753919"/>
            <a:ext cx="51053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62249" y="3248898"/>
            <a:ext cx="3356162" cy="326481"/>
          </a:xfrm>
          <a:prstGeom prst="rect">
            <a:avLst/>
          </a:prstGeom>
        </p:spPr>
      </p:pic>
      <p:pic>
        <p:nvPicPr>
          <p:cNvPr id="15" name="Picture 1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40056"/>
            <a:ext cx="5257799" cy="511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20" y="2743200"/>
            <a:ext cx="19839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8168" y="1752600"/>
            <a:ext cx="5108432" cy="3657600"/>
          </a:xfrm>
          <a:prstGeom prst="ellipse">
            <a:avLst/>
          </a:prstGeom>
          <a:solidFill>
            <a:schemeClr val="bg1">
              <a:lumMod val="85000"/>
              <a:alpha val="79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78168" y="5542363"/>
            <a:ext cx="49600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 গঠন ও কার্যক্রম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493944" y="4343400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6413" y="593888"/>
            <a:ext cx="4676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98386"/>
              </p:ext>
            </p:extLst>
          </p:nvPr>
        </p:nvGraphicFramePr>
        <p:xfrm>
          <a:off x="2913063" y="2805113"/>
          <a:ext cx="24876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Packager Shell Object" showAsIcon="1" r:id="rId3" imgW="1976400" imgH="491040" progId="Package">
                  <p:embed/>
                </p:oleObj>
              </mc:Choice>
              <mc:Fallback>
                <p:oleObj name="Packager Shell Object" showAsIcon="1" r:id="rId3" imgW="1976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3063" y="2805113"/>
                        <a:ext cx="2487612" cy="6159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0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0.gstatic.com/images?q=tbn:ANd9GcRuoNKU1_CQSDZyY06gBQY57aH21j-o9MeXmAYiM4bDe_4pZ6j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46" y="1747262"/>
            <a:ext cx="4919092" cy="368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8987" y="457200"/>
            <a:ext cx="2930610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</a:t>
            </a:r>
            <a:endParaRPr lang="en-US" sz="54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591" y="5562600"/>
            <a:ext cx="5915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মুক্তিবাহিনী গঠন ও কার্যক্রম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2" y="3057757"/>
            <a:ext cx="8610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মুক্তিযুদ্ধের সময় সমগ্র বাংলাদেশকে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বিভক্ত</a:t>
            </a:r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সেক্টর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সমূহ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</a:p>
          <a:p>
            <a:r>
              <a:rPr lang="en-US" sz="36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চিহ্নিত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 </a:t>
            </a:r>
            <a:endParaRPr lang="bn-IN" sz="3600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26678"/>
            <a:ext cx="5817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650" y="4343400"/>
            <a:ext cx="648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◊ব্রিগেড ফোর্স সম্পর্কে বর্ণনা করতে পারবে।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52027"/>
            <a:ext cx="71628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0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ciu.somewherein.net/ciu/image/71756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9" y="1947913"/>
            <a:ext cx="2566226" cy="312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48153" y="5612099"/>
            <a:ext cx="3733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কর্নেল আতাউল গনি </a:t>
            </a:r>
            <a:r>
              <a:rPr lang="as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ওসমানী</a:t>
            </a:r>
            <a:endParaRPr lang="en-US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8154" y="789458"/>
            <a:ext cx="3733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মুক্তিবাহিনীর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সর্বাধিনা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Double Bracket 15"/>
          <p:cNvSpPr/>
          <p:nvPr/>
        </p:nvSpPr>
        <p:spPr>
          <a:xfrm>
            <a:off x="1981200" y="990600"/>
            <a:ext cx="5410200" cy="4953000"/>
          </a:xfrm>
          <a:prstGeom prst="bracketPair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1212" y="756363"/>
            <a:ext cx="3733800" cy="584775"/>
            <a:chOff x="2819400" y="1219200"/>
            <a:chExt cx="3733800" cy="584775"/>
          </a:xfrm>
        </p:grpSpPr>
        <p:sp>
          <p:nvSpPr>
            <p:cNvPr id="2" name="Rectangle 1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1751" y="1219200"/>
              <a:ext cx="1941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অব স্টাফ</a:t>
              </a:r>
              <a:endPara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755917"/>
            <a:ext cx="3733800" cy="584776"/>
            <a:chOff x="2819400" y="1219199"/>
            <a:chExt cx="3733800" cy="584776"/>
          </a:xfrm>
        </p:grpSpPr>
        <p:sp>
          <p:nvSpPr>
            <p:cNvPr id="17" name="Rectangle 16"/>
            <p:cNvSpPr/>
            <p:nvPr/>
          </p:nvSpPr>
          <p:spPr>
            <a:xfrm>
              <a:off x="2819400" y="1219200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2800" y="1219199"/>
              <a:ext cx="24753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ডেপুটি </a:t>
              </a:r>
              <a:r>
                <a:rPr lang="as-IN" sz="28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চিফ </a:t>
              </a:r>
              <a:r>
                <a:rPr lang="as-IN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অব স্টাফ</a:t>
              </a:r>
              <a:endPara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9400" y="5542621"/>
            <a:ext cx="3733800" cy="584775"/>
            <a:chOff x="2819400" y="5998429"/>
            <a:chExt cx="3733800" cy="584775"/>
          </a:xfrm>
        </p:grpSpPr>
        <p:sp>
          <p:nvSpPr>
            <p:cNvPr id="21" name="Rectangle 20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8791" y="6088751"/>
              <a:ext cx="3575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লেফটেন্যান্ট কর্নেল (অব.) এম এ রব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4" y="1751078"/>
            <a:ext cx="2917371" cy="34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819400" y="5549650"/>
            <a:ext cx="3733800" cy="584775"/>
            <a:chOff x="2819400" y="5998429"/>
            <a:chExt cx="3733800" cy="584775"/>
          </a:xfrm>
        </p:grpSpPr>
        <p:sp>
          <p:nvSpPr>
            <p:cNvPr id="26" name="Rectangle 25"/>
            <p:cNvSpPr/>
            <p:nvPr/>
          </p:nvSpPr>
          <p:spPr>
            <a:xfrm>
              <a:off x="2819400" y="5998429"/>
              <a:ext cx="37338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4086" y="6027783"/>
              <a:ext cx="34115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গ্রুপ ক্যাপ্টেন এ.কে. খন্দকার  </a:t>
              </a:r>
              <a:endParaRPr lang="en-US" sz="2800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79" y="1845863"/>
            <a:ext cx="2924416" cy="332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3140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06559"/>
            <a:ext cx="73151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সরকারের  পক্ষ থেকে যুদ্ধ পরিচালনার জন্য বাংলাদেশের সমগ্র ভূখণ্ডকে ১১টি যুদ্ধক্ষেত্র বা সেক্টরে ভাগ করা 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সেক্টরের নেতৃত্বে ছিলেন একজন সেক্টর কমান্ডার।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786" y="1639860"/>
            <a:ext cx="7771331" cy="2932140"/>
            <a:chOff x="609964" y="1066800"/>
            <a:chExt cx="7771331" cy="2932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626" y="1110470"/>
              <a:ext cx="4213669" cy="284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64" y="1066800"/>
              <a:ext cx="3583062" cy="2932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2512317" y="599866"/>
            <a:ext cx="43364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</a:t>
            </a:r>
            <a:r>
              <a:rPr lang="as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61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956"/>
            <a:ext cx="4876800" cy="5818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553200" y="6858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168062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166038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21746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3982" y="270807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3982" y="32414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65" y="377487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3980" y="427196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4762" y="4801786"/>
            <a:ext cx="182880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5545" y="533518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2470" y="5832276"/>
            <a:ext cx="1828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সেক্টর - </a:t>
            </a:r>
            <a:r>
              <a:rPr lang="as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96890" y="484910"/>
            <a:ext cx="2438400" cy="5909800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98733" y="3391814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2659899" y="2978727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42869" y="2459899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98733" y="2174676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322618" y="2008909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90961" y="606632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08042" y="1246909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93273" y="2972696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964817" y="3906982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87782" y="1524000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33800" y="4396318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24221" y="4745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52771" y="609600"/>
            <a:ext cx="2834518" cy="914400"/>
            <a:chOff x="2852771" y="609600"/>
            <a:chExt cx="2834518" cy="914400"/>
          </a:xfrm>
        </p:grpSpPr>
        <p:sp>
          <p:nvSpPr>
            <p:cNvPr id="28" name="Rectangle 27"/>
            <p:cNvSpPr/>
            <p:nvPr/>
          </p:nvSpPr>
          <p:spPr>
            <a:xfrm>
              <a:off x="2852771" y="609600"/>
              <a:ext cx="283451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75875" y="646331"/>
              <a:ext cx="2807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মুক্তিযু</a:t>
              </a:r>
              <a:r>
                <a:rPr lang="bn-IN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্দ্ধে</a:t>
              </a:r>
              <a:r>
                <a:rPr lang="bn-BD" sz="2800" b="1" kern="11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র ১১ টি সেক্টর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60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230629" y="1114342"/>
            <a:ext cx="35433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সিলেট-ডাউকি স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থেকে সিলেট জেলার সমগ্র উত্তর ও পশ্চিমাঞ্চল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১১,০০০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43276" y="1000617"/>
            <a:ext cx="34568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: সমগ্র রংপুর জেলা এবং দিনাজপুর জেলার ঠাকুরগাঁও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মহকুমা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04699" y="958648"/>
            <a:ext cx="37338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দিনাজপুর জেলার দক্ষিণাঞ্চল,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রাজশাহী এবং পাবনা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২৩১০ সৈন্য এবং গেরিলা ছিল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১২,৫০০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45157" y="994120"/>
            <a:ext cx="34286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সমগ্র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ষ্টিয়া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যশোর জেলা, ফরিদপুরের অধিকাংশ এলাকা এবং দৌলতপুর-সাতক্ষীরা 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সড়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কের উত্তরাংশ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s-IN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162890" y="977759"/>
            <a:ext cx="358414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দৌলতপুর-সাতক্ষীরা সড়ক থেকে খুলনার দক্ষিণাঞ্চল এবং সমগ্র বরিশাল ও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খালী জেলা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৩৩১১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22815" y="1034769"/>
            <a:ext cx="43148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কোনো আঞ্চলিক সীমানা নেই। নৌবাহিনীর কমান্ডো দ্বারা গঠিত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শত্রুপক্ষের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নৌযান ধ্বংসের জন্য বিভিন্ন সেক্টরে পাঠানো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নৌ-কমান্ডোর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 ছিল ৫১৫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872012" y="5097653"/>
            <a:ext cx="644653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কিশোরগঞ্জ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বাদে সমগ্র </a:t>
            </a: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মনসিংহ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টাঙ্গাইল জেলা এবং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নগরবা</a:t>
            </a:r>
            <a:r>
              <a:rPr lang="bn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-আরিচা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থকে ফুলছড়ি-বাহাদুরাবাদ পর্যন্ত যমুনা নদী ও তীর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২৩১০ সৈন্য এবং গেরিলা ছিল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914400"/>
            <a:ext cx="3968203" cy="5096208"/>
          </a:xfrm>
          <a:prstGeom prst="roundRect">
            <a:avLst>
              <a:gd name="adj" fmla="val 15033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885094" y="335280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426882">
            <a:off x="1762869" y="3118233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74720" y="2606780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01943" y="241845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81300" y="2178910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85344" y="1871401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81990" y="1210008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FF0000">
              <a:alpha val="52000"/>
            </a:srgbClr>
          </a:soli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7804" y="170110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rgbClr val="002060">
              <a:alpha val="57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37509" y="3000533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tx1">
              <a:alpha val="63000"/>
            </a:scheme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29635" y="3695231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38401" y="4103667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1755" y="687138"/>
            <a:ext cx="28956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: চট্টগ্রাম ও পার্বত্য চট্টগ্রাম থেকে ফেনী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নদী পর্যন্ত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সেক্টর ট্রুপস্ ছিল ২১০০ সৈন্য এবং গেরিলা ছিল ২০,০০০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95" y="3583876"/>
            <a:ext cx="1982099" cy="223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" name="Rectangle 20"/>
          <p:cNvSpPr/>
          <p:nvPr/>
        </p:nvSpPr>
        <p:spPr>
          <a:xfrm>
            <a:off x="4117817" y="5833062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জি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উর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রহমান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এপ্রিল-১০ জুন ’৭১)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http://ciu.somewherein.net/ciu/image/71735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18" y="3591426"/>
            <a:ext cx="2123150" cy="23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" name="Rectangle 22"/>
          <p:cNvSpPr/>
          <p:nvPr/>
        </p:nvSpPr>
        <p:spPr>
          <a:xfrm>
            <a:off x="6479065" y="5905011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মেজর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রফিকুল ইসলাম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১১ জুন-১৬ ডিসেম্বর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29613" y="658332"/>
            <a:ext cx="256312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খালী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জেলা, কুমিল্লা জেলার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রেললাইন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ট্রুপস্ ছিল ৪,০০০ সৈন্য এবং গেরিলা ছিল ৩০,০০০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79587" y="3486359"/>
            <a:ext cx="4942480" cy="2974930"/>
            <a:chOff x="4091332" y="3566018"/>
            <a:chExt cx="4942480" cy="2974930"/>
          </a:xfrm>
        </p:grpSpPr>
        <p:sp>
          <p:nvSpPr>
            <p:cNvPr id="14" name="Rectangle 13"/>
            <p:cNvSpPr/>
            <p:nvPr/>
          </p:nvSpPr>
          <p:spPr>
            <a:xfrm>
              <a:off x="4091332" y="3566018"/>
              <a:ext cx="474786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http://ciu.somewherein.net/ciu/image/71734/xlarge/?token_id=540769cfca03cef7f84119bb8a1b908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66" y="3867495"/>
              <a:ext cx="1431638" cy="17179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091332" y="5640051"/>
              <a:ext cx="21675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খালেদ মোশাররফ </a:t>
              </a:r>
              <a:endPara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এপ্রিল-অক্টোবর ’৭১)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4" descr="http://ciu.somewherein.net/ciu/image/71731/xlarge/?token_id=540769cfca03cef7f84119bb8a1b908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830" y="3938657"/>
              <a:ext cx="1381012" cy="164639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27" name="Rectangle 26"/>
            <p:cNvSpPr/>
            <p:nvPr/>
          </p:nvSpPr>
          <p:spPr>
            <a:xfrm>
              <a:off x="5985812" y="5691631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আবু তাহের মোহাম্মদ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ায়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দার </a:t>
              </a:r>
              <a:endPara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(অ</a:t>
              </a:r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ক্টো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বর-১৬ </a:t>
              </a:r>
              <a:r>
                <a:rPr lang="as-IN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ডিসেম্বর </a:t>
              </a:r>
              <a:r>
                <a:rPr lang="as-IN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’৭১)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409078" y="724724"/>
            <a:ext cx="33252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</a:t>
            </a:r>
            <a:r>
              <a:rPr lang="as-IN" sz="2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হবিগঞ্জ </a:t>
            </a:r>
            <a:r>
              <a:rPr lang="as-IN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কিশোরগঞ্জ </a:t>
            </a:r>
            <a:r>
              <a:rPr lang="as-IN" sz="24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আখাউ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-ভৈরব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থেকে উত্তর-পূর্ব দিকে কুমিল্লা ও ঢাকা জেলার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ট্রুপস্ ছিল ৬৬৯৩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21500" y="3480747"/>
            <a:ext cx="4839323" cy="2974930"/>
            <a:chOff x="4007632" y="3566018"/>
            <a:chExt cx="4839323" cy="2974930"/>
          </a:xfrm>
        </p:grpSpPr>
        <p:sp>
          <p:nvSpPr>
            <p:cNvPr id="17" name="Rectangle 16"/>
            <p:cNvSpPr/>
            <p:nvPr/>
          </p:nvSpPr>
          <p:spPr>
            <a:xfrm>
              <a:off x="4091332" y="3566018"/>
              <a:ext cx="474296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007632" y="3819883"/>
              <a:ext cx="2472151" cy="2600757"/>
              <a:chOff x="685513" y="2158366"/>
              <a:chExt cx="2472151" cy="2600757"/>
            </a:xfrm>
          </p:grpSpPr>
          <p:pic>
            <p:nvPicPr>
              <p:cNvPr id="30" name="Picture 2" descr="http://ciu.somewherein.net/ciu/image/71730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2158366"/>
                <a:ext cx="1470768" cy="190185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685513" y="4112792"/>
                <a:ext cx="24721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কাজী মোহাম্মদ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সফিউল্লাহ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(এপ্রিল-৩০ সেপ্টেম্বর ’৭১)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57228" y="3818684"/>
              <a:ext cx="2389727" cy="2601956"/>
              <a:chOff x="6309005" y="2141712"/>
              <a:chExt cx="2389727" cy="2601956"/>
            </a:xfrm>
          </p:grpSpPr>
          <p:pic>
            <p:nvPicPr>
              <p:cNvPr id="33" name="Picture 4" descr="http://ciu.somewherein.net/ciu/image/7173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2141712"/>
                <a:ext cx="1596539" cy="188265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6309005" y="4097337"/>
                <a:ext cx="23897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 এন এম নূরুজ্জামান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’৭১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-2890340" y="3302444"/>
            <a:ext cx="2079419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সিলেট জেলার পূর্বাঞ্চল এবং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শায়ে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স্তাগঞ্জ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বাদে পূর্ব ও উত্তর দিকে সিলেট-ডাউকি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পর্যন্ত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 ট্রুপস্ ছিল ৯৭৫ সৈন্য এবং গেরিলা ছিল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৯,০০০</a:t>
            </a:r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জন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78928" y="3496867"/>
            <a:ext cx="4797522" cy="3058646"/>
            <a:chOff x="4091332" y="3566018"/>
            <a:chExt cx="4797522" cy="3058646"/>
          </a:xfrm>
        </p:grpSpPr>
        <p:sp>
          <p:nvSpPr>
            <p:cNvPr id="36" name="Rectangle 35"/>
            <p:cNvSpPr/>
            <p:nvPr/>
          </p:nvSpPr>
          <p:spPr>
            <a:xfrm>
              <a:off x="4091332" y="3566018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2" descr="http://ciu.somewherein.net/ciu/image/71740/xlarge/?token_id=540769cfca03cef7f84119bb8a1b908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751" y="3842735"/>
              <a:ext cx="1693166" cy="22084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4127614" y="6101444"/>
              <a:ext cx="47612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মেজর </a:t>
              </a:r>
              <a:r>
                <a:rPr lang="as-IN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চিত্তরঞ্জন দত্ত (মে-১৬ ডিসেম্বর ’৭১)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15896" y="3520311"/>
            <a:ext cx="5088477" cy="3047122"/>
            <a:chOff x="3977079" y="3565775"/>
            <a:chExt cx="5088477" cy="3047122"/>
          </a:xfrm>
        </p:grpSpPr>
        <p:sp>
          <p:nvSpPr>
            <p:cNvPr id="47" name="Rectangle 46"/>
            <p:cNvSpPr/>
            <p:nvPr/>
          </p:nvSpPr>
          <p:spPr>
            <a:xfrm>
              <a:off x="4066474" y="3565775"/>
              <a:ext cx="4755623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977079" y="3763644"/>
              <a:ext cx="5088477" cy="2849253"/>
              <a:chOff x="526176" y="1563996"/>
              <a:chExt cx="5005525" cy="2849253"/>
            </a:xfrm>
          </p:grpSpPr>
          <p:pic>
            <p:nvPicPr>
              <p:cNvPr id="49" name="Picture 2" descr="http://ciu.somewherein.net/ciu/image/71742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3846" y="1563996"/>
                <a:ext cx="1852376" cy="237484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526176" y="3951584"/>
                <a:ext cx="50055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মীর শওকত আলী (আগস্ট-১৬ ডিসেম্বর ’৭১</a:t>
                </a:r>
                <a:r>
                  <a:rPr lang="as-IN" sz="2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4056150" y="3509673"/>
            <a:ext cx="4947752" cy="3029521"/>
            <a:chOff x="4066474" y="3565775"/>
            <a:chExt cx="4947752" cy="3029521"/>
          </a:xfrm>
        </p:grpSpPr>
        <p:sp>
          <p:nvSpPr>
            <p:cNvPr id="52" name="Rectangle 51"/>
            <p:cNvSpPr/>
            <p:nvPr/>
          </p:nvSpPr>
          <p:spPr>
            <a:xfrm>
              <a:off x="4066474" y="3565775"/>
              <a:ext cx="4748027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 descr="http://ciu.somewherein.net/ciu/image/71758/xlarge/?token_id=540769cfca03cef7f84119bb8a1b908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6719" y="3763320"/>
              <a:ext cx="1465279" cy="19508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118799" y="5764299"/>
              <a:ext cx="48954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উইং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কমান্ডার মোহাম্মদ খাদেমুল 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বাশার</a:t>
              </a:r>
              <a:endParaRPr lang="bn-BD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400" b="1" dirty="0">
                  <a:latin typeface="NikoshBAN" pitchFamily="2" charset="0"/>
                  <a:cs typeface="NikoshBAN" pitchFamily="2" charset="0"/>
                </a:rPr>
                <a:t>(জুন-১৬ ডিসেম্বর ’৭১</a:t>
              </a:r>
              <a:r>
                <a:rPr lang="as-IN" sz="2400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95298" y="3511160"/>
            <a:ext cx="4832353" cy="3024013"/>
            <a:chOff x="4066474" y="3565775"/>
            <a:chExt cx="4832353" cy="3024013"/>
          </a:xfrm>
        </p:grpSpPr>
        <p:sp>
          <p:nvSpPr>
            <p:cNvPr id="58" name="Rectangle 57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230074" y="3837642"/>
              <a:ext cx="2355132" cy="2281004"/>
              <a:chOff x="3249457" y="2250426"/>
              <a:chExt cx="2355132" cy="22810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49457" y="3823544"/>
                <a:ext cx="23551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খন্দকার নাজমুল হক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(এপ্রিল-২৮ সেপ্টেম্বর ’৭১)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5207" y="2250426"/>
                <a:ext cx="2023632" cy="154181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6401027" y="3837390"/>
              <a:ext cx="2497800" cy="2752398"/>
              <a:chOff x="6266806" y="1964357"/>
              <a:chExt cx="2497800" cy="275239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266806" y="4008869"/>
                <a:ext cx="24978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কাজী নূর-উজ-জামান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 অক্টোবর-১৬ ডিসেম্বর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’৭</a:t>
                </a:r>
                <a:r>
                  <a:rPr lang="bn-BD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১)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1964357"/>
                <a:ext cx="1612669" cy="196223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4121683" y="3497937"/>
            <a:ext cx="4795138" cy="3047744"/>
            <a:chOff x="4066474" y="3565775"/>
            <a:chExt cx="4795138" cy="3047744"/>
          </a:xfrm>
        </p:grpSpPr>
        <p:sp>
          <p:nvSpPr>
            <p:cNvPr id="42" name="Rectangle 41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105384" y="3677904"/>
              <a:ext cx="4689395" cy="2935615"/>
              <a:chOff x="890792" y="3166543"/>
              <a:chExt cx="4689395" cy="2935615"/>
            </a:xfrm>
          </p:grpSpPr>
          <p:pic>
            <p:nvPicPr>
              <p:cNvPr id="66" name="Picture 2" descr="http://ciu.somewherein.net/ciu/image/71764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9417" y="3166543"/>
                <a:ext cx="1664831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890792" y="5376343"/>
                <a:ext cx="22220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আবু ওসমান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চৌধুরী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(এপ্রিল-১৫ আগস্ট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’৭১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4" descr="http://ciu.somewherein.net/ciu/image/71765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5425" y="3193437"/>
                <a:ext cx="1709827" cy="2122306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Rectangle 68"/>
              <p:cNvSpPr/>
              <p:nvPr/>
            </p:nvSpPr>
            <p:spPr>
              <a:xfrm>
                <a:off x="3135287" y="5394272"/>
                <a:ext cx="24449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মেজর মুহম্মদ আবুল মঞ্জুর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১৮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আগস্ট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১৬ 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ডিসেম্বর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081496" y="3526099"/>
            <a:ext cx="4795138" cy="2974930"/>
            <a:chOff x="4066474" y="3565775"/>
            <a:chExt cx="4795138" cy="2974930"/>
          </a:xfrm>
        </p:grpSpPr>
        <p:sp>
          <p:nvSpPr>
            <p:cNvPr id="44" name="Rectangle 43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078226" y="3855295"/>
              <a:ext cx="2683384" cy="2554394"/>
              <a:chOff x="705628" y="1920833"/>
              <a:chExt cx="2683384" cy="2554394"/>
            </a:xfrm>
          </p:grpSpPr>
          <p:pic>
            <p:nvPicPr>
              <p:cNvPr id="72" name="Picture 2" descr="http://ciu.somewherein.net/ciu/image/71749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854" y="1920833"/>
                <a:ext cx="1612846" cy="1819614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Rectangle 72"/>
              <p:cNvSpPr/>
              <p:nvPr/>
            </p:nvSpPr>
            <p:spPr>
              <a:xfrm>
                <a:off x="705628" y="3767341"/>
                <a:ext cx="268338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মেজর 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মোহাম্মদ আব্দুল জলিল </a:t>
                </a:r>
                <a:endParaRPr lang="bn-BD" sz="20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এপ্রিল- ডিসেম্বরের প্রথমার্ধ ’৭১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841496" y="3820526"/>
              <a:ext cx="1855028" cy="2659613"/>
              <a:chOff x="6101514" y="2131226"/>
              <a:chExt cx="1855028" cy="2659613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101514" y="2161546"/>
                <a:ext cx="1855028" cy="20770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8852642">
                <a:off x="5713895" y="2999368"/>
                <a:ext cx="26596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# মেজর 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r>
                  <a:rPr lang="bn-BD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য়</a:t>
                </a:r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নুল 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আবেদীন </a:t>
                </a:r>
                <a:endPara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ডিসেম্বরের অবশিষ্ট দিনগুলি ’৭১)</a:t>
                </a:r>
                <a:br>
                  <a:rPr lang="as-IN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</a:br>
                <a:endParaRPr lang="en-US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081677" y="3524524"/>
            <a:ext cx="4822380" cy="2974930"/>
            <a:chOff x="4066474" y="3565775"/>
            <a:chExt cx="4822380" cy="2974930"/>
          </a:xfrm>
        </p:grpSpPr>
        <p:sp>
          <p:nvSpPr>
            <p:cNvPr id="78" name="Rectangle 77"/>
            <p:cNvSpPr/>
            <p:nvPr/>
          </p:nvSpPr>
          <p:spPr>
            <a:xfrm>
              <a:off x="4066474" y="3565775"/>
              <a:ext cx="4822380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151347" y="3735572"/>
              <a:ext cx="4670522" cy="2579613"/>
              <a:chOff x="827617" y="1975210"/>
              <a:chExt cx="4670522" cy="257961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827617" y="4154713"/>
                <a:ext cx="46705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as-IN" sz="2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প্রধান সেনাপতির স্পেশাল ট্রুপস্ হিসেবে ছিল </a:t>
                </a:r>
                <a:r>
                  <a:rPr lang="as-IN" sz="20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সেক্টর দশ</a:t>
                </a:r>
                <a:endPara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1" name="Picture 80" descr="http://ciu.somewherein.net/ciu/image/71756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975210"/>
                <a:ext cx="1659307" cy="202354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1" name="Group 90"/>
          <p:cNvGrpSpPr/>
          <p:nvPr/>
        </p:nvGrpSpPr>
        <p:grpSpPr>
          <a:xfrm>
            <a:off x="4009196" y="3513824"/>
            <a:ext cx="5209667" cy="2974930"/>
            <a:chOff x="4002796" y="3565775"/>
            <a:chExt cx="5209667" cy="2974930"/>
          </a:xfrm>
        </p:grpSpPr>
        <p:sp>
          <p:nvSpPr>
            <p:cNvPr id="84" name="Rectangle 83"/>
            <p:cNvSpPr/>
            <p:nvPr/>
          </p:nvSpPr>
          <p:spPr>
            <a:xfrm>
              <a:off x="4066474" y="3565775"/>
              <a:ext cx="4795138" cy="2974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002796" y="3913913"/>
              <a:ext cx="2416046" cy="2544016"/>
              <a:chOff x="304800" y="2333934"/>
              <a:chExt cx="2416046" cy="2544016"/>
            </a:xfrm>
          </p:grpSpPr>
          <p:pic>
            <p:nvPicPr>
              <p:cNvPr id="86" name="Picture 4" descr="http://ciu.somewherein.net/ciu/image/71757/xlarge/?token_id=540769cfca03cef7f84119bb8a1b908a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333934"/>
                <a:ext cx="1535159" cy="1835392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/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304800" y="4170064"/>
                <a:ext cx="24160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# মেজর আবু তাহের </a:t>
                </a:r>
                <a:endParaRPr lang="bn-BD" sz="2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sz="2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১২ আগস্ট- ১৪ নভেম্বর ’৭১)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9" name="Picture 6" descr="http://ciu.somewherein.net/ciu/image/71766/xlarge/?token_id=540769cfca03cef7f84119bb8a1b908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07" y="3912384"/>
              <a:ext cx="1563681" cy="19017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90" name="Rectangle 89"/>
            <p:cNvSpPr/>
            <p:nvPr/>
          </p:nvSpPr>
          <p:spPr>
            <a:xfrm>
              <a:off x="5859664" y="5899604"/>
              <a:ext cx="33527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# ফ্লাইট লেফটেন্যান্ট এম হামিদুল্লাহ খান </a:t>
              </a:r>
              <a:endParaRPr lang="bn-BD" sz="1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as-IN" sz="1600" b="1" dirty="0">
                  <a:latin typeface="NikoshBAN" pitchFamily="2" charset="0"/>
                  <a:cs typeface="NikoshBAN" pitchFamily="2" charset="0"/>
                </a:rPr>
                <a:t>১৫ নভেম্বর-১৬ ডিসেম্বর </a:t>
              </a:r>
              <a:r>
                <a:rPr lang="as-IN" sz="1600" b="1" dirty="0" smtClean="0">
                  <a:latin typeface="NikoshBAN" pitchFamily="2" charset="0"/>
                  <a:cs typeface="NikoshBAN" pitchFamily="2" charset="0"/>
                </a:rPr>
                <a:t>’৭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১)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2" name="Freeform 91"/>
          <p:cNvSpPr/>
          <p:nvPr/>
        </p:nvSpPr>
        <p:spPr>
          <a:xfrm>
            <a:off x="2879290" y="3361992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Freeform 92"/>
          <p:cNvSpPr/>
          <p:nvPr/>
        </p:nvSpPr>
        <p:spPr>
          <a:xfrm rot="426882">
            <a:off x="1757065" y="3127425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868916" y="2615972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2896139" y="2427648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2875496" y="2188102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1779540" y="1880593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776186" y="1219200"/>
            <a:ext cx="1075863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762000" y="1710295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031705" y="3009725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AD15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1323831" y="3704423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2432597" y="4112859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noFill/>
          <a:ln w="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5347 -0.35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-0.00671 L 0.19236 -0.02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42 -0.166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185 L 0.16771 -0.133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65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711 -0.09352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67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5764 0.0363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6233 -0.0997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32031 -0.22547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8889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19132 -0.37245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23924 -0.04259 " pathEditMode="relative" rAng="0" ptsTypes="AA">
                                      <p:cBhvr>
                                        <p:cTn id="4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1" grpId="0" animBg="1"/>
      <p:bldP spid="51" grpId="1" animBg="1"/>
      <p:bldP spid="57" grpId="0" animBg="1"/>
      <p:bldP spid="57" grpId="1" animBg="1"/>
      <p:bldP spid="64" grpId="0" animBg="1"/>
      <p:bldP spid="64" grpId="1" animBg="1"/>
      <p:bldP spid="70" grpId="0" animBg="1"/>
      <p:bldP spid="70" grpId="1" animBg="1"/>
      <p:bldP spid="77" grpId="0" animBg="1"/>
      <p:bldP spid="77" grpId="1" animBg="1"/>
      <p:bldP spid="83" grpId="0" animBg="1"/>
      <p:bldP spid="83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5" grpId="2" animBg="1"/>
      <p:bldP spid="21" grpId="0"/>
      <p:bldP spid="21" grpId="1"/>
      <p:bldP spid="23" grpId="0"/>
      <p:bldP spid="23" grpId="1"/>
      <p:bldP spid="19" grpId="0" animBg="1"/>
      <p:bldP spid="19" grpId="1" animBg="1"/>
      <p:bldP spid="28" grpId="0" animBg="1"/>
      <p:bldP spid="28" grpId="1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PRESENTER" val="3a41333844d14c4f8c8897d0f59c70942514eea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1000</Words>
  <Application>Microsoft Office PowerPoint</Application>
  <PresentationFormat>On-screen Show (4:3)</PresentationFormat>
  <Paragraphs>175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NikoshLightBAN</vt:lpstr>
      <vt:lpstr>SolaimanLipi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Teacher</cp:lastModifiedBy>
  <cp:revision>588</cp:revision>
  <dcterms:created xsi:type="dcterms:W3CDTF">2013-10-05T05:47:15Z</dcterms:created>
  <dcterms:modified xsi:type="dcterms:W3CDTF">2020-07-16T16:20:46Z</dcterms:modified>
</cp:coreProperties>
</file>