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78" r:id="rId2"/>
    <p:sldId id="277" r:id="rId3"/>
    <p:sldId id="260" r:id="rId4"/>
    <p:sldId id="261" r:id="rId5"/>
    <p:sldId id="262" r:id="rId6"/>
    <p:sldId id="279" r:id="rId7"/>
    <p:sldId id="265" r:id="rId8"/>
    <p:sldId id="266" r:id="rId9"/>
    <p:sldId id="282" r:id="rId10"/>
    <p:sldId id="283" r:id="rId11"/>
    <p:sldId id="267" r:id="rId12"/>
    <p:sldId id="269" r:id="rId13"/>
    <p:sldId id="270" r:id="rId14"/>
    <p:sldId id="273" r:id="rId15"/>
    <p:sldId id="271" r:id="rId16"/>
    <p:sldId id="281" r:id="rId17"/>
    <p:sldId id="286" r:id="rId18"/>
    <p:sldId id="284" r:id="rId19"/>
    <p:sldId id="285" r:id="rId20"/>
    <p:sldId id="272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592E9-7618-4396-823B-79C695B6077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B06F1-FD07-4DA0-B600-706A396605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492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06F1-FD07-4DA0-B600-706A396605E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665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526608B-87CB-4843-912E-B3847704F5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4922D-7034-4871-B9A9-7F9308F260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5BA03-6EC4-4FFF-8614-3D091EACAD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DB6DC-6783-4BFD-8050-19ED9FBD85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4918B5-734B-449E-82A4-88E05FBF0E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73388-ACDF-4E45-8D63-9EABF28E2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B073C-0EF7-432A-B76E-D30BFD74F4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8CFC-6B7A-4A39-812C-E7175BD27C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5E97D-C41C-4247-A470-238564A382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EC77E-2E88-4C06-91D3-C4AFE2EF97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0B7CD-382B-4128-BCB6-4A97452D5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3E2BAA0-D1BA-498C-A60C-86C3CCE6BA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lide Pict-1 (3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2" y="460375"/>
            <a:ext cx="78486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le 6" descr="Pink tissue paper"/>
          <p:cNvSpPr>
            <a:spLocks noChangeArrowheads="1"/>
          </p:cNvSpPr>
          <p:nvPr/>
        </p:nvSpPr>
        <p:spPr bwMode="auto">
          <a:xfrm>
            <a:off x="609600" y="5410200"/>
            <a:ext cx="7772400" cy="896938"/>
          </a:xfrm>
          <a:prstGeom prst="roundRect">
            <a:avLst>
              <a:gd name="adj" fmla="val 28491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571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4000" b="1">
                <a:latin typeface="NikoshBAN" pitchFamily="2" charset="0"/>
                <a:cs typeface="NikoshBAN" pitchFamily="2" charset="0"/>
              </a:rPr>
              <a:t>আজকের পাঠে তোমাদের স্বাগতম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Content related files\New folder\par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4191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5" descr="_B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371600"/>
            <a:ext cx="40386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9" name="Picture 6" descr="index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886200"/>
            <a:ext cx="4191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E:\Content related files\New folder\downlo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886200"/>
            <a:ext cx="4038600" cy="232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 descr="Pink tissue paper"/>
          <p:cNvSpPr>
            <a:spLocks noChangeArrowheads="1"/>
          </p:cNvSpPr>
          <p:nvPr/>
        </p:nvSpPr>
        <p:spPr bwMode="auto">
          <a:xfrm>
            <a:off x="1905000" y="381000"/>
            <a:ext cx="5218113" cy="738188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 b="1">
                <a:latin typeface="NikoshBAN" pitchFamily="2" charset="0"/>
                <a:cs typeface="NikoshBAN" pitchFamily="2" charset="0"/>
              </a:rPr>
              <a:t>“ </a:t>
            </a:r>
            <a:r>
              <a:rPr lang="bn-BD" sz="36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পাখির কাছে ফুলের কাছে </a:t>
            </a:r>
            <a:r>
              <a:rPr lang="bn-BD" sz="3600" b="1">
                <a:latin typeface="NikoshBAN" pitchFamily="2" charset="0"/>
                <a:cs typeface="NikoshBAN" pitchFamily="2" charset="0"/>
              </a:rPr>
              <a:t>’’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2819400" y="6096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 আবৃতি</a:t>
            </a:r>
          </a:p>
        </p:txBody>
      </p:sp>
      <p:pic>
        <p:nvPicPr>
          <p:cNvPr id="6" name="Picture 8" descr="Untitled-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0281" y="1759242"/>
            <a:ext cx="4789397" cy="4142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0" y="609600"/>
            <a:ext cx="5029200" cy="5791200"/>
          </a:xfrm>
          <a:prstGeom prst="rect">
            <a:avLst/>
          </a:prstGeom>
          <a:solidFill>
            <a:srgbClr val="FFFF99"/>
          </a:solidFill>
          <a:ln w="5715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bn-BD" sz="36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পাখির কাছে ফুলের কাছে</a:t>
            </a:r>
            <a:r>
              <a:rPr lang="bn-BD" sz="280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- আল মাহমুদ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নারকেলের ঐ লম্বা মাথায় হঠাৎ দেখি কাল</a:t>
            </a:r>
          </a:p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  ডাবের মতো চাঁদ উঠেছে ঠান্ডা ও গোলগাল ।</a:t>
            </a:r>
          </a:p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 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 ছিটকিনিটা আস্তে খুলে পেরিয়ে গেলাম ঘর</a:t>
            </a:r>
          </a:p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 ঝিমধরা এই মস্ত শহর কাপছিলো থরথর ।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400" b="1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 মিনারটাকে দেখছি যেন দাড়িয়ে আছেন কেউ</a:t>
            </a:r>
          </a:p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 পাথরঘাটার গির্জেটা কি লাল পাথরের ঢেউ ?</a:t>
            </a:r>
          </a:p>
          <a:p>
            <a:pPr algn="ctr">
              <a:defRPr/>
            </a:pPr>
            <a:endParaRPr lang="bn-BD" sz="2400" b="1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 দরগাতলা পার হয়ে যেই মোড় ফিরেছি বায়</a:t>
            </a:r>
          </a:p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 কোত্থেকে এক উটকো পাহাড় ডাক দিলো    </a:t>
            </a:r>
          </a:p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 আয়  আয় ।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921" name="Picture 7" descr="index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38200"/>
            <a:ext cx="25146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6" name="Picture 4" descr="images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743200"/>
            <a:ext cx="2514600" cy="1554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398" name="Picture 6" descr="images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495800"/>
            <a:ext cx="2514600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989013" y="2741613"/>
            <a:ext cx="4953000" cy="5349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নারকেলের ঐ লম্বা মাথায় হঠাৎ দেখি কাল </a:t>
            </a:r>
            <a:r>
              <a:rPr lang="en-US" sz="2400" b="1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2817813" y="6018213"/>
            <a:ext cx="4800600" cy="5349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ডাবের মত চাঁদ উঠেছে ঠান্ডা ও গোলগাল ।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5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9412" y="3587750"/>
            <a:ext cx="44196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8837" y="307975"/>
            <a:ext cx="46482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 descr="003"/>
          <p:cNvSpPr>
            <a:spLocks noChangeArrowheads="1"/>
          </p:cNvSpPr>
          <p:nvPr/>
        </p:nvSpPr>
        <p:spPr bwMode="auto">
          <a:xfrm>
            <a:off x="685800" y="4572000"/>
            <a:ext cx="7772400" cy="1066800"/>
          </a:xfrm>
          <a:prstGeom prst="roundRect">
            <a:avLst>
              <a:gd name="adj" fmla="val 28491"/>
            </a:avLst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Untitled-1589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975" y="1454150"/>
            <a:ext cx="3268109" cy="2692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 descr="Bouquet"/>
          <p:cNvSpPr>
            <a:spLocks noChangeArrowheads="1"/>
          </p:cNvSpPr>
          <p:nvPr/>
        </p:nvSpPr>
        <p:spPr bwMode="auto">
          <a:xfrm>
            <a:off x="2743200" y="3810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solidFill>
              <a:srgbClr val="FF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1065213" y="2741613"/>
            <a:ext cx="4498975" cy="5349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ছিটকিনিটা আস্তে খুলে পেরিয়ে গেলাম ঘর </a:t>
            </a:r>
            <a:r>
              <a:rPr lang="en-US" sz="2400" b="1">
                <a:latin typeface="NikoshBAN" pitchFamily="2" charset="0"/>
                <a:cs typeface="NikoshBAN" pitchFamily="2" charset="0"/>
              </a:rPr>
              <a:t>,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3429000" y="5791200"/>
            <a:ext cx="4495800" cy="5349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ঝিমধরা এই মস্ত শহর কাঁপছিলো থরথর ।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80" name="Picture 8" descr="Picture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1237" y="307975"/>
            <a:ext cx="44196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81" name="Picture 9" descr="index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429000"/>
            <a:ext cx="4114800" cy="228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989013" y="2665413"/>
            <a:ext cx="5105400" cy="5349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মিনারটাকে দেখছি যেন দাঁড়িয়ে আছেন কেউ,</a:t>
            </a:r>
            <a:r>
              <a:rPr lang="en-US" sz="2400" b="1">
                <a:latin typeface="NikoshBAN" pitchFamily="2" charset="0"/>
                <a:cs typeface="NikoshBAN" pitchFamily="2" charset="0"/>
              </a:rPr>
              <a:t> 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2513013" y="5865813"/>
            <a:ext cx="5105400" cy="5349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পাথরঘাটার গির্জেটা কি লাল পাথরের ঢেউ ?</a:t>
            </a:r>
            <a:r>
              <a:rPr lang="bn-BD" sz="2400">
                <a:latin typeface="NikoshBAN" pitchFamily="2" charset="0"/>
                <a:cs typeface="NikoshBAN" pitchFamily="2" charset="0"/>
              </a:rPr>
              <a:t> </a:t>
            </a:r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704" name="Picture 8" descr="index1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7437" y="234950"/>
            <a:ext cx="4648200" cy="229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5" name="Picture 9" descr="index1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505200"/>
            <a:ext cx="4648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65567"/>
            <a:ext cx="8382000" cy="6096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মিনারকে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দেখছেন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  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286000" y="914400"/>
            <a:ext cx="4038600" cy="16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জোডায়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50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1446213" y="2741613"/>
            <a:ext cx="4724400" cy="5349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দরগাতলা পার হয়ে যেই মোড় ফিরেছি বাঁয় </a:t>
            </a:r>
            <a:r>
              <a:rPr lang="en-US" sz="2400" b="1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2513013" y="6094413"/>
            <a:ext cx="5181600" cy="5349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কোত্থেকে এক উটকো পাহাড় ডাক দিলো আয় আয়।</a:t>
            </a:r>
            <a:r>
              <a:rPr lang="bn-BD" sz="2400">
                <a:latin typeface="NikoshBAN" pitchFamily="2" charset="0"/>
                <a:cs typeface="NikoshBAN" pitchFamily="2" charset="0"/>
              </a:rPr>
              <a:t> </a:t>
            </a:r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6037" y="311150"/>
            <a:ext cx="4711701" cy="2257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8" name="Picture 8" descr="index133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733800"/>
            <a:ext cx="4648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09600" y="16764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>
                <a:latin typeface="NikoshBAN" pitchFamily="2" charset="0"/>
                <a:cs typeface="NikoshBAN" pitchFamily="2" charset="0"/>
              </a:rPr>
              <a:t>মিনার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6"/>
          <p:cNvSpPr>
            <a:spLocks noChangeArrowheads="1"/>
          </p:cNvSpPr>
          <p:nvPr/>
        </p:nvSpPr>
        <p:spPr bwMode="auto">
          <a:xfrm>
            <a:off x="685800" y="29718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>
                <a:latin typeface="NikoshBAN" pitchFamily="2" charset="0"/>
                <a:cs typeface="NikoshBAN" pitchFamily="2" charset="0"/>
              </a:rPr>
              <a:t>গির্জে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6"/>
          <p:cNvSpPr>
            <a:spLocks noChangeArrowheads="1"/>
          </p:cNvSpPr>
          <p:nvPr/>
        </p:nvSpPr>
        <p:spPr bwMode="auto">
          <a:xfrm>
            <a:off x="685800" y="42672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>
                <a:latin typeface="NikoshBAN" pitchFamily="2" charset="0"/>
                <a:cs typeface="NikoshBAN" pitchFamily="2" charset="0"/>
              </a:rPr>
              <a:t>চৌকিদার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6"/>
          <p:cNvSpPr>
            <a:spLocks noChangeArrowheads="1"/>
          </p:cNvSpPr>
          <p:nvPr/>
        </p:nvSpPr>
        <p:spPr bwMode="auto">
          <a:xfrm>
            <a:off x="5257800" y="1676400"/>
            <a:ext cx="2895600" cy="7445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bn-BD" sz="3200">
                <a:latin typeface="NikoshBAN" pitchFamily="2" charset="0"/>
                <a:cs typeface="NikoshBAN" pitchFamily="2" charset="0"/>
              </a:rPr>
              <a:t>মসজিদের উচু স্তম্ব</a:t>
            </a:r>
            <a:endParaRPr lang="en-US" sz="66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6"/>
          <p:cNvSpPr>
            <a:spLocks noChangeArrowheads="1"/>
          </p:cNvSpPr>
          <p:nvPr/>
        </p:nvSpPr>
        <p:spPr bwMode="auto">
          <a:xfrm>
            <a:off x="5410200" y="2819400"/>
            <a:ext cx="28956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2800">
                <a:latin typeface="NikoshBAN" pitchFamily="2" charset="0"/>
                <a:cs typeface="NikoshBAN" pitchFamily="2" charset="0"/>
              </a:rPr>
              <a:t>খ্রীষ্টানদের  উপাশনালয়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6"/>
          <p:cNvSpPr>
            <a:spLocks noChangeArrowheads="1"/>
          </p:cNvSpPr>
          <p:nvPr/>
        </p:nvSpPr>
        <p:spPr bwMode="auto">
          <a:xfrm>
            <a:off x="5334000" y="4191000"/>
            <a:ext cx="2438400" cy="7445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bn-BD" sz="3200">
                <a:latin typeface="NikoshBAN" pitchFamily="2" charset="0"/>
                <a:cs typeface="NikoshBAN" pitchFamily="2" charset="0"/>
              </a:rPr>
              <a:t>দারোয়ান 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004942" y="1640693"/>
            <a:ext cx="1784481" cy="889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097560" y="2857641"/>
            <a:ext cx="1696973" cy="98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/>
          </a:blip>
          <a:srcRect l="35009" t="-1059" r="33932" b="5058"/>
          <a:stretch/>
        </p:blipFill>
        <p:spPr>
          <a:xfrm>
            <a:off x="3135863" y="4077182"/>
            <a:ext cx="1661737" cy="1030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57586" y="5298442"/>
            <a:ext cx="1689759" cy="964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le 6"/>
          <p:cNvSpPr>
            <a:spLocks noChangeArrowheads="1"/>
          </p:cNvSpPr>
          <p:nvPr/>
        </p:nvSpPr>
        <p:spPr bwMode="auto">
          <a:xfrm>
            <a:off x="762000" y="54864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>
                <a:latin typeface="NikoshBAN" pitchFamily="2" charset="0"/>
                <a:cs typeface="NikoshBAN" pitchFamily="2" charset="0"/>
              </a:rPr>
              <a:t>কলবে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6"/>
          <p:cNvSpPr>
            <a:spLocks noChangeArrowheads="1"/>
          </p:cNvSpPr>
          <p:nvPr/>
        </p:nvSpPr>
        <p:spPr bwMode="auto">
          <a:xfrm>
            <a:off x="5486400" y="5334000"/>
            <a:ext cx="2438400" cy="744538"/>
          </a:xfrm>
          <a:prstGeom prst="roundRect">
            <a:avLst>
              <a:gd name="adj" fmla="val 28491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3200">
                <a:latin typeface="NikoshBAN" pitchFamily="2" charset="0"/>
                <a:cs typeface="NikoshBAN" pitchFamily="2" charset="0"/>
              </a:rPr>
              <a:t>কোলাহল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" descr="White marble"/>
          <p:cNvSpPr>
            <a:spLocks noChangeArrowheads="1"/>
          </p:cNvSpPr>
          <p:nvPr/>
        </p:nvSpPr>
        <p:spPr bwMode="auto">
          <a:xfrm>
            <a:off x="2743200" y="381000"/>
            <a:ext cx="3044825" cy="806450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38100" algn="ctr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6" grpId="0" animBg="1"/>
      <p:bldP spid="8" grpId="0" animBg="1"/>
      <p:bldP spid="9" grpId="0" animBg="1"/>
      <p:bldP spid="2" grpId="0" animBg="1"/>
      <p:bldP spid="5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unset"/>
          <p:cNvSpPr>
            <a:spLocks noGrp="1"/>
          </p:cNvSpPr>
          <p:nvPr/>
        </p:nvSpPr>
        <p:spPr bwMode="auto">
          <a:xfrm>
            <a:off x="5029200" y="990600"/>
            <a:ext cx="3581400" cy="13716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60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 descr="21"/>
          <p:cNvSpPr>
            <a:spLocks noGrp="1"/>
          </p:cNvSpPr>
          <p:nvPr/>
        </p:nvSpPr>
        <p:spPr bwMode="auto">
          <a:xfrm>
            <a:off x="457200" y="267346"/>
            <a:ext cx="3886200" cy="990600"/>
          </a:xfrm>
          <a:prstGeom prst="horizontalScroll">
            <a:avLst>
              <a:gd name="adj" fmla="val 125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5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 descr="Sunset"/>
          <p:cNvSpPr>
            <a:spLocks noChangeArrowheads="1"/>
          </p:cNvSpPr>
          <p:nvPr/>
        </p:nvSpPr>
        <p:spPr bwMode="auto">
          <a:xfrm>
            <a:off x="4876800" y="3048000"/>
            <a:ext cx="3733800" cy="3429000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57150" algn="ctr">
            <a:solidFill>
              <a:srgbClr val="FF6600"/>
            </a:solidFill>
            <a:round/>
            <a:headEnd/>
            <a:tailEnd/>
          </a:ln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bn-BD" sz="32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32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BD" sz="3200" b="1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6ষ্ঠ</a:t>
            </a:r>
            <a:endParaRPr lang="bn-BD" sz="3200" b="1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পাখির </a:t>
            </a:r>
            <a:r>
              <a:rPr lang="bn-BD" sz="32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 ফুলের কাছে (কবিতা)  </a:t>
            </a:r>
          </a:p>
          <a:p>
            <a:pPr algn="ctr"/>
            <a:r>
              <a:rPr lang="bn-BD" sz="28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</p:txBody>
      </p:sp>
      <p:sp>
        <p:nvSpPr>
          <p:cNvPr id="4" name="Rounded Rectangle 6" descr="21"/>
          <p:cNvSpPr>
            <a:spLocks noChangeArrowheads="1"/>
          </p:cNvSpPr>
          <p:nvPr/>
        </p:nvSpPr>
        <p:spPr bwMode="auto">
          <a:xfrm>
            <a:off x="0" y="3581400"/>
            <a:ext cx="4572000" cy="2895600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নয়ন</a:t>
            </a:r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শর্ম্মা</a:t>
            </a:r>
            <a:r>
              <a:rPr 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আন্দিউড়া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উম্মেতুন্নেছা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আন্দিউড়া,মাধবপুর,হবিগঞ্জ</a:t>
            </a:r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343" name="Group 10"/>
          <p:cNvGrpSpPr>
            <a:grpSpLocks/>
          </p:cNvGrpSpPr>
          <p:nvPr/>
        </p:nvGrpSpPr>
        <p:grpSpPr bwMode="auto">
          <a:xfrm>
            <a:off x="4495800" y="1143000"/>
            <a:ext cx="304800" cy="4862513"/>
            <a:chOff x="2832" y="864"/>
            <a:chExt cx="192" cy="3063"/>
          </a:xfrm>
        </p:grpSpPr>
        <p:cxnSp>
          <p:nvCxnSpPr>
            <p:cNvPr id="14344" name="Straight Connector 8"/>
            <p:cNvCxnSpPr>
              <a:cxnSpLocks noChangeShapeType="1"/>
            </p:cNvCxnSpPr>
            <p:nvPr/>
          </p:nvCxnSpPr>
          <p:spPr bwMode="auto">
            <a:xfrm>
              <a:off x="2928" y="864"/>
              <a:ext cx="0" cy="2967"/>
            </a:xfrm>
            <a:prstGeom prst="line">
              <a:avLst/>
            </a:prstGeom>
            <a:noFill/>
            <a:ln w="76200" algn="ctr">
              <a:solidFill>
                <a:srgbClr val="0000FF"/>
              </a:solidFill>
              <a:prstDash val="lgDash"/>
              <a:round/>
              <a:headEnd/>
              <a:tailEnd/>
            </a:ln>
          </p:spPr>
        </p:cxnSp>
        <p:cxnSp>
          <p:nvCxnSpPr>
            <p:cNvPr id="14345" name="Straight Connector 8"/>
            <p:cNvCxnSpPr>
              <a:cxnSpLocks noChangeShapeType="1"/>
            </p:cNvCxnSpPr>
            <p:nvPr/>
          </p:nvCxnSpPr>
          <p:spPr bwMode="auto">
            <a:xfrm>
              <a:off x="2832" y="960"/>
              <a:ext cx="0" cy="2967"/>
            </a:xfrm>
            <a:prstGeom prst="line">
              <a:avLst/>
            </a:prstGeom>
            <a:noFill/>
            <a:ln w="76200" algn="ctr">
              <a:solidFill>
                <a:srgbClr val="0000FF"/>
              </a:solidFill>
              <a:prstDash val="lgDash"/>
              <a:round/>
              <a:headEnd/>
              <a:tailEnd/>
            </a:ln>
          </p:spPr>
        </p:cxnSp>
        <p:cxnSp>
          <p:nvCxnSpPr>
            <p:cNvPr id="14346" name="Straight Connector 8"/>
            <p:cNvCxnSpPr>
              <a:cxnSpLocks noChangeShapeType="1"/>
            </p:cNvCxnSpPr>
            <p:nvPr/>
          </p:nvCxnSpPr>
          <p:spPr bwMode="auto">
            <a:xfrm>
              <a:off x="3024" y="864"/>
              <a:ext cx="0" cy="2967"/>
            </a:xfrm>
            <a:prstGeom prst="line">
              <a:avLst/>
            </a:prstGeom>
            <a:noFill/>
            <a:ln w="76200" algn="ctr">
              <a:solidFill>
                <a:srgbClr val="0000FF"/>
              </a:solidFill>
              <a:prstDash val="lgDash"/>
              <a:round/>
              <a:headEnd/>
              <a:tailEnd/>
            </a:ln>
          </p:spPr>
        </p:cxnSp>
      </p:grpSp>
      <p:pic>
        <p:nvPicPr>
          <p:cNvPr id="1026" name="Picture 2" descr="C:\Users\NAYAN\Desktop\Nayan Shar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295400"/>
            <a:ext cx="28194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 descr="Wallpaper04935"/>
          <p:cNvSpPr>
            <a:spLocks noChangeArrowheads="1"/>
          </p:cNvSpPr>
          <p:nvPr/>
        </p:nvSpPr>
        <p:spPr bwMode="auto">
          <a:xfrm>
            <a:off x="457200" y="4267200"/>
            <a:ext cx="8305800" cy="990600"/>
          </a:xfrm>
          <a:prstGeom prst="roundRect">
            <a:avLst>
              <a:gd name="adj" fmla="val 28491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latin typeface="NikoshBAN" pitchFamily="2" charset="0"/>
                <a:cs typeface="NikoshBAN" pitchFamily="2" charset="0"/>
              </a:rPr>
              <a:t>কবিতায় পাখির সাথে ফুলের যে সম্পর্ক গড়ে উঠেছে তা তুলে ধর।</a:t>
            </a:r>
          </a:p>
        </p:txBody>
      </p:sp>
      <p:pic>
        <p:nvPicPr>
          <p:cNvPr id="30724" name="Picture 7" descr="Untitled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447800"/>
            <a:ext cx="35814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 descr="Water droplets"/>
          <p:cNvSpPr>
            <a:spLocks noChangeArrowheads="1"/>
          </p:cNvSpPr>
          <p:nvPr/>
        </p:nvSpPr>
        <p:spPr bwMode="auto">
          <a:xfrm>
            <a:off x="2743200" y="3810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654" y="1448080"/>
            <a:ext cx="3729789" cy="2126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 descr="Purple mesh"/>
          <p:cNvSpPr>
            <a:spLocks noChangeArrowheads="1"/>
          </p:cNvSpPr>
          <p:nvPr/>
        </p:nvSpPr>
        <p:spPr bwMode="auto">
          <a:xfrm>
            <a:off x="2735263" y="373063"/>
            <a:ext cx="3060700" cy="82550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5715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 descr="darkness blues wide"/>
          <p:cNvSpPr>
            <a:spLocks noChangeArrowheads="1"/>
          </p:cNvSpPr>
          <p:nvPr/>
        </p:nvSpPr>
        <p:spPr bwMode="auto">
          <a:xfrm>
            <a:off x="381000" y="3810000"/>
            <a:ext cx="8305800" cy="1905000"/>
          </a:xfrm>
          <a:prstGeom prst="roundRect">
            <a:avLst>
              <a:gd name="adj" fmla="val 28491"/>
            </a:avLst>
          </a:prstGeom>
          <a:pattFill prst="pct40">
            <a:fgClr>
              <a:schemeClr val="hlink"/>
            </a:fgClr>
            <a:bgClr>
              <a:schemeClr val="folHlink"/>
            </a:bgClr>
          </a:patt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>
              <a:buFontTx/>
              <a:buAutoNum type="arabicPeriod"/>
            </a:pP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মিনার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bn-BD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ফুল ও পাখির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bn-BD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7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524000"/>
            <a:ext cx="4191000" cy="2787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2741613" y="379413"/>
            <a:ext cx="3046412" cy="8255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 descr="diving_1024x768"/>
          <p:cNvSpPr>
            <a:spLocks noChangeArrowheads="1"/>
          </p:cNvSpPr>
          <p:nvPr/>
        </p:nvSpPr>
        <p:spPr bwMode="auto">
          <a:xfrm>
            <a:off x="228600" y="4800600"/>
            <a:ext cx="8610600" cy="990600"/>
          </a:xfrm>
          <a:prstGeom prst="roundRect">
            <a:avLst>
              <a:gd name="adj" fmla="val 28491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latin typeface="NikoshBAN" pitchFamily="2" charset="0"/>
                <a:cs typeface="NikoshBAN" pitchFamily="2" charset="0"/>
              </a:rPr>
              <a:t>পাখির কাছে ফুলের কাছে কবিতায় পল্লী প্রকৃতির যে চিত্র ফুটেঠে তা তুলে ধর।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0"/>
            <a:ext cx="9010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index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654" y="1992863"/>
            <a:ext cx="7838527" cy="4058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Content related files\New folder\par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41910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5" descr="_B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600200"/>
            <a:ext cx="40386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9" name="Picture 6" descr="index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114800"/>
            <a:ext cx="4191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E:\Content related files\New folder\downlo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4114800"/>
            <a:ext cx="4038600" cy="232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6" name="AutoShape 7" descr="Blue hills"/>
          <p:cNvSpPr>
            <a:spLocks noChangeArrowheads="1"/>
          </p:cNvSpPr>
          <p:nvPr/>
        </p:nvSpPr>
        <p:spPr bwMode="auto">
          <a:xfrm>
            <a:off x="1905000" y="457200"/>
            <a:ext cx="5105400" cy="914400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571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bn-BD" sz="3600" b="1">
                <a:latin typeface="NikoshBAN" pitchFamily="2" charset="0"/>
                <a:cs typeface="NikoshBAN" pitchFamily="2" charset="0"/>
              </a:rPr>
              <a:t>চিত্রে কী দেখতে  পাচ্ছি ?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990600" y="3276600"/>
            <a:ext cx="7239000" cy="28956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50800">
            <a:solidFill>
              <a:srgbClr val="F33B5A"/>
            </a:solidFill>
            <a:round/>
            <a:headEnd/>
            <a:tailEnd/>
          </a:ln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endParaRPr lang="bn-BD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আল মাহমুদ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388" name="AutoShape 6" descr="images"/>
          <p:cNvSpPr>
            <a:spLocks noChangeArrowheads="1"/>
          </p:cNvSpPr>
          <p:nvPr/>
        </p:nvSpPr>
        <p:spPr bwMode="auto">
          <a:xfrm>
            <a:off x="1066800" y="685800"/>
            <a:ext cx="6400800" cy="27432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animBg="1"/>
      <p:bldP spid="163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1981200" y="533400"/>
            <a:ext cx="4953000" cy="91440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1"/>
          </a:solidFill>
          <a:ln w="254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 descr="White marble"/>
          <p:cNvSpPr>
            <a:spLocks noChangeArrowheads="1"/>
          </p:cNvSpPr>
          <p:nvPr/>
        </p:nvSpPr>
        <p:spPr bwMode="auto">
          <a:xfrm>
            <a:off x="457200" y="1752600"/>
            <a:ext cx="5410200" cy="820738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bn-BD" sz="4400" b="1">
                <a:latin typeface="NikoshBAN" pitchFamily="2" charset="0"/>
                <a:cs typeface="NikoshBAN" pitchFamily="2" charset="0"/>
              </a:rPr>
              <a:t>এই পাঠ শেষে শিক্ষার্থীরা- </a:t>
            </a:r>
            <a:endParaRPr lang="en-US" sz="8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6" descr="Water droplets"/>
          <p:cNvSpPr>
            <a:spLocks noChangeArrowheads="1"/>
          </p:cNvSpPr>
          <p:nvPr/>
        </p:nvSpPr>
        <p:spPr bwMode="auto">
          <a:xfrm>
            <a:off x="457200" y="2971800"/>
            <a:ext cx="8229600" cy="2895600"/>
          </a:xfrm>
          <a:prstGeom prst="roundRect">
            <a:avLst>
              <a:gd name="adj" fmla="val 28491"/>
            </a:avLst>
          </a:prstGeom>
          <a:solidFill>
            <a:schemeClr val="bg1"/>
          </a:solidFill>
          <a:ln w="5715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/>
            <a:r>
              <a:rPr lang="en-US" sz="2800" dirty="0"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42900" indent="-342900"/>
            <a:r>
              <a:rPr lang="en-US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সকল ধর্মের মানুষই একই মানব জাতি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বনর্না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>
            <a:spLocks noChangeArrowheads="1"/>
          </p:cNvSpPr>
          <p:nvPr/>
        </p:nvSpPr>
        <p:spPr bwMode="auto">
          <a:xfrm>
            <a:off x="5345113" y="4586288"/>
            <a:ext cx="3336925" cy="669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IN" sz="3200">
                <a:latin typeface="NikoshBAN" pitchFamily="2" charset="0"/>
                <a:cs typeface="NikoshBAN" pitchFamily="2" charset="0"/>
              </a:rPr>
              <a:t>কবি আল মাহমুদ</a:t>
            </a:r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>
            <a:spLocks noChangeArrowheads="1"/>
          </p:cNvSpPr>
          <p:nvPr/>
        </p:nvSpPr>
        <p:spPr bwMode="auto">
          <a:xfrm>
            <a:off x="304800" y="1676400"/>
            <a:ext cx="4321175" cy="5349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১৯৩৬ সালে ব্রাহ্মনবাড়িয়ায় জন্মগ্রহন করেন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/>
          <p:cNvSpPr>
            <a:spLocks noChangeArrowheads="1"/>
          </p:cNvSpPr>
          <p:nvPr/>
        </p:nvSpPr>
        <p:spPr bwMode="auto">
          <a:xfrm>
            <a:off x="381000" y="2590800"/>
            <a:ext cx="4086225" cy="5349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সাংবাদিকতা ও চাকুরি  করতেন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381000" y="3429000"/>
            <a:ext cx="4086225" cy="5349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শিল্পকলা একাডেমির পরিচালক ছিলেন ।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"/>
          <p:cNvSpPr>
            <a:spLocks noChangeArrowheads="1"/>
          </p:cNvSpPr>
          <p:nvPr/>
        </p:nvSpPr>
        <p:spPr bwMode="auto">
          <a:xfrm>
            <a:off x="381000" y="4343400"/>
            <a:ext cx="4067175" cy="5254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গণকন্ঠ ও কর্নফুলির সম্পাদক ছিলেন।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6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3237" y="1454150"/>
            <a:ext cx="2895600" cy="2582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381000" y="5257800"/>
            <a:ext cx="4065588" cy="5064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2400" b="1">
                <a:latin typeface="NikoshBAN" pitchFamily="2" charset="0"/>
                <a:cs typeface="NikoshBAN" pitchFamily="2" charset="0"/>
              </a:rPr>
              <a:t>১৯৯৫ সালে অবসর নেন</a:t>
            </a:r>
            <a:endParaRPr lang="en-US" sz="24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1" descr="Wallpaper04935"/>
          <p:cNvSpPr>
            <a:spLocks noChangeArrowheads="1"/>
          </p:cNvSpPr>
          <p:nvPr/>
        </p:nvSpPr>
        <p:spPr bwMode="auto">
          <a:xfrm>
            <a:off x="2590800" y="304800"/>
            <a:ext cx="3429000" cy="796925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4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 animBg="1"/>
      <p:bldP spid="8" grpId="0" animBg="1"/>
      <p:bldP spid="9" grpId="0" animBg="1"/>
      <p:bldP spid="5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Content related files\images.jpg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385445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8" descr="images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038600"/>
            <a:ext cx="38100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9" descr="images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447800"/>
            <a:ext cx="3886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6" descr="S + 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4038600"/>
            <a:ext cx="38100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 descr="Pink tissue paper"/>
          <p:cNvSpPr>
            <a:spLocks noChangeArrowheads="1"/>
          </p:cNvSpPr>
          <p:nvPr/>
        </p:nvSpPr>
        <p:spPr bwMode="auto">
          <a:xfrm>
            <a:off x="1905000" y="381000"/>
            <a:ext cx="5218113" cy="738188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 b="1">
                <a:latin typeface="NikoshBAN" pitchFamily="2" charset="0"/>
                <a:cs typeface="NikoshBAN" pitchFamily="2" charset="0"/>
              </a:rPr>
              <a:t>“ </a:t>
            </a:r>
            <a:r>
              <a:rPr lang="bn-BD" sz="36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পাখির কাছে ফুলের কাছে </a:t>
            </a:r>
            <a:r>
              <a:rPr lang="bn-BD" sz="3600" b="1">
                <a:latin typeface="NikoshBAN" pitchFamily="2" charset="0"/>
                <a:cs typeface="NikoshBAN" pitchFamily="2" charset="0"/>
              </a:rPr>
              <a:t>’’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5" descr="images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0"/>
            <a:ext cx="3810000" cy="2290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6" descr="index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71600"/>
            <a:ext cx="403860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6" name="Picture 8" descr="index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846513"/>
            <a:ext cx="3962400" cy="2325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Content related files\2_6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1371600"/>
            <a:ext cx="3810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 descr="Pink tissue paper"/>
          <p:cNvSpPr>
            <a:spLocks noChangeArrowheads="1"/>
          </p:cNvSpPr>
          <p:nvPr/>
        </p:nvSpPr>
        <p:spPr bwMode="auto">
          <a:xfrm>
            <a:off x="1905000" y="381000"/>
            <a:ext cx="5218113" cy="738188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 b="1">
                <a:latin typeface="NikoshBAN" pitchFamily="2" charset="0"/>
                <a:cs typeface="NikoshBAN" pitchFamily="2" charset="0"/>
              </a:rPr>
              <a:t>“ </a:t>
            </a:r>
            <a:r>
              <a:rPr lang="bn-BD" sz="36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পাখির কাছে ফুলের কাছে </a:t>
            </a:r>
            <a:r>
              <a:rPr lang="bn-BD" sz="3600" b="1">
                <a:latin typeface="NikoshBAN" pitchFamily="2" charset="0"/>
                <a:cs typeface="NikoshBAN" pitchFamily="2" charset="0"/>
              </a:rPr>
              <a:t>’’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images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4038600" cy="2106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397" name="Picture 5" descr="image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810000"/>
            <a:ext cx="38862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398" name="Picture 6" descr="images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886200"/>
            <a:ext cx="4114800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9" name="Picture 7" descr="images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371600"/>
            <a:ext cx="3886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 descr="Pink tissue paper"/>
          <p:cNvSpPr>
            <a:spLocks noChangeArrowheads="1"/>
          </p:cNvSpPr>
          <p:nvPr/>
        </p:nvSpPr>
        <p:spPr bwMode="auto">
          <a:xfrm>
            <a:off x="1905000" y="381000"/>
            <a:ext cx="5218113" cy="738188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3600" b="1">
                <a:latin typeface="NikoshBAN" pitchFamily="2" charset="0"/>
                <a:cs typeface="NikoshBAN" pitchFamily="2" charset="0"/>
              </a:rPr>
              <a:t>“ </a:t>
            </a:r>
            <a:r>
              <a:rPr lang="bn-BD" sz="3600" b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পাখির কাছে ফুলের কাছে </a:t>
            </a:r>
            <a:r>
              <a:rPr lang="bn-BD" sz="3600" b="1">
                <a:latin typeface="NikoshBAN" pitchFamily="2" charset="0"/>
                <a:cs typeface="NikoshBAN" pitchFamily="2" charset="0"/>
              </a:rPr>
              <a:t>’’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466</TotalTime>
  <Words>368</Words>
  <Application>Microsoft Office PowerPoint</Application>
  <PresentationFormat>On-screen Show (4:3)</PresentationFormat>
  <Paragraphs>76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ABCNCC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ABCNCC</dc:creator>
  <cp:lastModifiedBy>NAYAN</cp:lastModifiedBy>
  <cp:revision>95</cp:revision>
  <dcterms:created xsi:type="dcterms:W3CDTF">2015-09-15T18:29:05Z</dcterms:created>
  <dcterms:modified xsi:type="dcterms:W3CDTF">2020-10-05T05:06:00Z</dcterms:modified>
</cp:coreProperties>
</file>