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6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3" r:id="rId9"/>
    <p:sldId id="284" r:id="rId10"/>
    <p:sldId id="285" r:id="rId11"/>
    <p:sldId id="265" r:id="rId12"/>
    <p:sldId id="263" r:id="rId13"/>
    <p:sldId id="264" r:id="rId14"/>
    <p:sldId id="274" r:id="rId15"/>
    <p:sldId id="275" r:id="rId16"/>
    <p:sldId id="276" r:id="rId17"/>
    <p:sldId id="277" r:id="rId18"/>
    <p:sldId id="282" r:id="rId19"/>
    <p:sldId id="281" r:id="rId20"/>
    <p:sldId id="279" r:id="rId21"/>
    <p:sldId id="280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9FECD-88F5-4DD4-981E-840F1000A150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80695-1EC3-4009-AF33-AB3C90EB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16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A80695-1EC3-4009-AF33-AB3C90EB82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38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900B5C-ED5E-4F51-BB49-3397D653B112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B39D5D-E45C-4035-85F5-C5B5331DE68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201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0B5C-ED5E-4F51-BB49-3397D653B112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9D5D-E45C-4035-85F5-C5B5331DE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24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0B5C-ED5E-4F51-BB49-3397D653B112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9D5D-E45C-4035-85F5-C5B5331DE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15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0B5C-ED5E-4F51-BB49-3397D653B112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9D5D-E45C-4035-85F5-C5B5331DE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3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0B5C-ED5E-4F51-BB49-3397D653B112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9D5D-E45C-4035-85F5-C5B5331DE68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372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0B5C-ED5E-4F51-BB49-3397D653B112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9D5D-E45C-4035-85F5-C5B5331DE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15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0B5C-ED5E-4F51-BB49-3397D653B112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9D5D-E45C-4035-85F5-C5B5331DE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3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0B5C-ED5E-4F51-BB49-3397D653B112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9D5D-E45C-4035-85F5-C5B5331DE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02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0B5C-ED5E-4F51-BB49-3397D653B112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9D5D-E45C-4035-85F5-C5B5331DE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88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0B5C-ED5E-4F51-BB49-3397D653B112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9D5D-E45C-4035-85F5-C5B5331DE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0B5C-ED5E-4F51-BB49-3397D653B112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9D5D-E45C-4035-85F5-C5B5331DE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1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7900B5C-ED5E-4F51-BB49-3397D653B112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5B39D5D-E45C-4035-85F5-C5B5331DE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2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17C1E2D-D6FA-41DC-B964-EEFA726BC0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26" y="235974"/>
            <a:ext cx="11724968" cy="6400800"/>
          </a:xfrm>
          <a:prstGeom prst="rect">
            <a:avLst/>
          </a:prstGeom>
          <a:ln w="76200">
            <a:solidFill>
              <a:srgbClr val="FFC000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1537CA-D37E-4193-8541-08F483C02658}"/>
              </a:ext>
            </a:extLst>
          </p:cNvPr>
          <p:cNvSpPr txBox="1"/>
          <p:nvPr/>
        </p:nvSpPr>
        <p:spPr>
          <a:xfrm>
            <a:off x="2342536" y="3872173"/>
            <a:ext cx="61500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bn-BD" sz="199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99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696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633B621-226B-4120-BF55-EF2776B30D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150" y="1428290"/>
            <a:ext cx="5279921" cy="35419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0FD6A03-353C-4F49-AB08-229737C446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48" y="1430594"/>
            <a:ext cx="5456904" cy="35396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CE49D1C-380D-48D4-9F75-40525F2B8EAC}"/>
              </a:ext>
            </a:extLst>
          </p:cNvPr>
          <p:cNvSpPr txBox="1"/>
          <p:nvPr/>
        </p:nvSpPr>
        <p:spPr>
          <a:xfrm>
            <a:off x="263013" y="5560142"/>
            <a:ext cx="11665974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এক সাথে খেলি আর </a:t>
            </a:r>
            <a:r>
              <a:rPr lang="bn-BD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পাঠশালা যাই।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179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390834C-D975-4F74-9904-D39109130C9A}"/>
              </a:ext>
            </a:extLst>
          </p:cNvPr>
          <p:cNvSpPr txBox="1"/>
          <p:nvPr/>
        </p:nvSpPr>
        <p:spPr>
          <a:xfrm>
            <a:off x="233516" y="250723"/>
            <a:ext cx="11724968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পাঠ্য ব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য়ের সাথে সংযোগ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CDFBEA-0121-4069-900F-527D6F96BB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019" y="1167647"/>
            <a:ext cx="8052620" cy="543963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278700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608680-37C9-4ED1-8E91-1FBF9B18A3DA}"/>
              </a:ext>
            </a:extLst>
          </p:cNvPr>
          <p:cNvSpPr txBox="1"/>
          <p:nvPr/>
        </p:nvSpPr>
        <p:spPr>
          <a:xfrm>
            <a:off x="3392129" y="368710"/>
            <a:ext cx="4719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আদর্শ পাঠ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E9818A-F195-490E-B27C-33517D50C5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355" y="1342102"/>
            <a:ext cx="9763432" cy="482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4977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831198-C096-4D9C-B985-ED0FAE466DEE}"/>
              </a:ext>
            </a:extLst>
          </p:cNvPr>
          <p:cNvSpPr txBox="1"/>
          <p:nvPr/>
        </p:nvSpPr>
        <p:spPr>
          <a:xfrm>
            <a:off x="3347884" y="486697"/>
            <a:ext cx="50881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 পাঠ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8CB696-A9B6-4305-99BF-269ABC74B7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77" y="1401098"/>
            <a:ext cx="10058400" cy="4970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8176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EAE13B1-43AD-43A8-B309-3B5CC19A90D0}"/>
              </a:ext>
            </a:extLst>
          </p:cNvPr>
          <p:cNvSpPr txBox="1"/>
          <p:nvPr/>
        </p:nvSpPr>
        <p:spPr>
          <a:xfrm>
            <a:off x="235974" y="431248"/>
            <a:ext cx="11739716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kumimoji="0" lang="bn-IN" sz="54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নতুন শব্দগুলোর অর্থ জেনে নিই 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14050D-7D84-463C-8CAA-AA74D249D41F}"/>
              </a:ext>
            </a:extLst>
          </p:cNvPr>
          <p:cNvSpPr txBox="1"/>
          <p:nvPr/>
        </p:nvSpPr>
        <p:spPr>
          <a:xfrm>
            <a:off x="4048431" y="1979386"/>
            <a:ext cx="14822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সেথা=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8AE5C3-0948-4FAA-ADDE-7B35787B5E00}"/>
              </a:ext>
            </a:extLst>
          </p:cNvPr>
          <p:cNvSpPr txBox="1"/>
          <p:nvPr/>
        </p:nvSpPr>
        <p:spPr>
          <a:xfrm>
            <a:off x="5383161" y="1983348"/>
            <a:ext cx="2064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সেখানে।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E476F2-86FF-403F-9C45-8FE26EE7C8AA}"/>
              </a:ext>
            </a:extLst>
          </p:cNvPr>
          <p:cNvSpPr txBox="1"/>
          <p:nvPr/>
        </p:nvSpPr>
        <p:spPr>
          <a:xfrm>
            <a:off x="4033682" y="3173463"/>
            <a:ext cx="20623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পাঠশালা=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06D679-EFF4-456A-A94B-7254C137E5FC}"/>
              </a:ext>
            </a:extLst>
          </p:cNvPr>
          <p:cNvSpPr txBox="1"/>
          <p:nvPr/>
        </p:nvSpPr>
        <p:spPr>
          <a:xfrm>
            <a:off x="5943599" y="3173463"/>
            <a:ext cx="2212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35A925-AEDA-446E-AA87-03A0D889CA73}"/>
              </a:ext>
            </a:extLst>
          </p:cNvPr>
          <p:cNvSpPr txBox="1"/>
          <p:nvPr/>
        </p:nvSpPr>
        <p:spPr>
          <a:xfrm>
            <a:off x="4109883" y="4952551"/>
            <a:ext cx="16370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আত্নীয়=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774DB0-027B-4CF3-ACA4-F6E38CC3D0BA}"/>
              </a:ext>
            </a:extLst>
          </p:cNvPr>
          <p:cNvSpPr txBox="1"/>
          <p:nvPr/>
        </p:nvSpPr>
        <p:spPr>
          <a:xfrm>
            <a:off x="5687958" y="5044883"/>
            <a:ext cx="2212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আপনজন।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6DD976-392B-43E5-A4F0-C31219E25DE7}"/>
              </a:ext>
            </a:extLst>
          </p:cNvPr>
          <p:cNvSpPr txBox="1"/>
          <p:nvPr/>
        </p:nvSpPr>
        <p:spPr>
          <a:xfrm>
            <a:off x="4109883" y="4087694"/>
            <a:ext cx="19099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কিরন=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52C87F-5B20-4027-BFAA-4144C88E0466}"/>
              </a:ext>
            </a:extLst>
          </p:cNvPr>
          <p:cNvSpPr txBox="1"/>
          <p:nvPr/>
        </p:nvSpPr>
        <p:spPr>
          <a:xfrm>
            <a:off x="5674441" y="4149248"/>
            <a:ext cx="1482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আলো।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35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478E98-5A43-4138-807B-AE8305DC9CB2}"/>
              </a:ext>
            </a:extLst>
          </p:cNvPr>
          <p:cNvSpPr txBox="1"/>
          <p:nvPr/>
        </p:nvSpPr>
        <p:spPr>
          <a:xfrm>
            <a:off x="3156155" y="722670"/>
            <a:ext cx="5353664" cy="923330"/>
          </a:xfrm>
          <a:prstGeom prst="rect">
            <a:avLst/>
          </a:prstGeom>
          <a:ln w="76200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Terminator 2">
            <a:extLst>
              <a:ext uri="{FF2B5EF4-FFF2-40B4-BE49-F238E27FC236}">
                <a16:creationId xmlns:a16="http://schemas.microsoft.com/office/drawing/2014/main" id="{D5774882-BE47-4F25-8055-0F7C9D4AA50C}"/>
              </a:ext>
            </a:extLst>
          </p:cNvPr>
          <p:cNvSpPr/>
          <p:nvPr/>
        </p:nvSpPr>
        <p:spPr>
          <a:xfrm>
            <a:off x="1194619" y="2905432"/>
            <a:ext cx="5176684" cy="2418736"/>
          </a:xfrm>
          <a:prstGeom prst="flowChartTerminator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bn-BD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১নংদল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কবিতাটি,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হাত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তালি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দিয়ে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আবৃ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ত্তি</a:t>
            </a:r>
            <a:r>
              <a:rPr kumimoji="0" lang="bn-BD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কর। 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algn="ctr"/>
            <a:r>
              <a:rPr kumimoji="0" lang="bn-I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5" name="Flowchart: Terminator 4">
            <a:extLst>
              <a:ext uri="{FF2B5EF4-FFF2-40B4-BE49-F238E27FC236}">
                <a16:creationId xmlns:a16="http://schemas.microsoft.com/office/drawing/2014/main" id="{19C37649-181C-45E5-B956-D6EF2D9DEC61}"/>
              </a:ext>
            </a:extLst>
          </p:cNvPr>
          <p:cNvSpPr/>
          <p:nvPr/>
        </p:nvSpPr>
        <p:spPr>
          <a:xfrm>
            <a:off x="6730180" y="2905431"/>
            <a:ext cx="5058697" cy="2418737"/>
          </a:xfrm>
          <a:prstGeom prst="flowChartTerminator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206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bn-BD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২নংদল</a:t>
            </a:r>
          </a:p>
          <a:p>
            <a:pPr algn="ctr"/>
            <a:r>
              <a:rPr lang="bn-BD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কবিতাটি,অভিনয়ের</a:t>
            </a:r>
            <a:r>
              <a:rPr kumimoji="0" lang="bn-BD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মাধ্যমে আবৃ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ত্তি</a:t>
            </a:r>
            <a:r>
              <a:rPr kumimoji="0" lang="bn-BD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কর।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83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8ECFD8-69B7-41E0-A0A8-47DD3DFC2361}"/>
              </a:ext>
            </a:extLst>
          </p:cNvPr>
          <p:cNvSpPr txBox="1"/>
          <p:nvPr/>
        </p:nvSpPr>
        <p:spPr>
          <a:xfrm>
            <a:off x="250722" y="825909"/>
            <a:ext cx="11739717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croll: Horizontal 2">
            <a:extLst>
              <a:ext uri="{FF2B5EF4-FFF2-40B4-BE49-F238E27FC236}">
                <a16:creationId xmlns:a16="http://schemas.microsoft.com/office/drawing/2014/main" id="{10D5B6E1-0541-4C01-B248-88EA12DA55B4}"/>
              </a:ext>
            </a:extLst>
          </p:cNvPr>
          <p:cNvSpPr/>
          <p:nvPr/>
        </p:nvSpPr>
        <p:spPr>
          <a:xfrm>
            <a:off x="2138515" y="2816942"/>
            <a:ext cx="9040761" cy="1622323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bn-BD" sz="4400" b="1" dirty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সকালে গাঁয়ে কি কি ঘটে তিনটি বাক্য লেখ?</a:t>
            </a:r>
            <a:endParaRPr lang="en-US" sz="4400" b="1" dirty="0">
              <a:ln>
                <a:solidFill>
                  <a:srgbClr val="0070C0"/>
                </a:solidFill>
              </a:ln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26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BF761C1-79AE-4950-8332-02B6E2502723}"/>
              </a:ext>
            </a:extLst>
          </p:cNvPr>
          <p:cNvSpPr txBox="1"/>
          <p:nvPr/>
        </p:nvSpPr>
        <p:spPr>
          <a:xfrm>
            <a:off x="2123768" y="2644170"/>
            <a:ext cx="8790037" cy="193899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i="0" u="none" strike="noStrike" kern="120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১। গাঁ</a:t>
            </a: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য়ের ঘর গুলো দেখতে কেমন</a:t>
            </a:r>
            <a:r>
              <a:rPr kumimoji="0" lang="bn-IN" sz="4000" i="0" u="none" strike="noStrike" kern="120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kumimoji="0" lang="bn-IN" sz="4000" i="0" u="none" strike="noStrike" kern="120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bn-BD" sz="4000" i="0" u="none" strike="noStrike" kern="120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সেখানে লোকজন কি ভাবে থাকে</a:t>
            </a: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ছেলেমেয়েরা এক সাথে কোথায় যায়?</a:t>
            </a:r>
            <a:r>
              <a:rPr kumimoji="0" lang="bn-IN" sz="4000" i="0" u="none" strike="noStrike" kern="120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000" i="0" u="none" strike="noStrike" kern="120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endParaRPr kumimoji="0" lang="en-GB" sz="4000" i="0" u="none" strike="noStrike" kern="1200" normalizeH="0" baseline="0" noProof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67329B-7DF0-4A74-97C3-39C33E7AE816}"/>
              </a:ext>
            </a:extLst>
          </p:cNvPr>
          <p:cNvSpPr txBox="1"/>
          <p:nvPr/>
        </p:nvSpPr>
        <p:spPr>
          <a:xfrm>
            <a:off x="2610465" y="973394"/>
            <a:ext cx="64892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421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554559-57A2-4E68-A99E-13E305CA93D9}"/>
              </a:ext>
            </a:extLst>
          </p:cNvPr>
          <p:cNvSpPr txBox="1"/>
          <p:nvPr/>
        </p:nvSpPr>
        <p:spPr>
          <a:xfrm>
            <a:off x="250723" y="634176"/>
            <a:ext cx="11680722" cy="769441"/>
          </a:xfrm>
          <a:prstGeom prst="rect">
            <a:avLst/>
          </a:prstGeom>
          <a:solidFill>
            <a:srgbClr val="92D05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শব্দগুলো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করঃ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F09533-3E92-43D0-9114-300DB4882F5D}"/>
              </a:ext>
            </a:extLst>
          </p:cNvPr>
          <p:cNvSpPr txBox="1"/>
          <p:nvPr/>
        </p:nvSpPr>
        <p:spPr>
          <a:xfrm>
            <a:off x="2086903" y="2551464"/>
            <a:ext cx="2133600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পিতামাতা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=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3CCDBD-CD4F-4C63-BBB9-498D08DF754A}"/>
              </a:ext>
            </a:extLst>
          </p:cNvPr>
          <p:cNvSpPr txBox="1"/>
          <p:nvPr/>
        </p:nvSpPr>
        <p:spPr>
          <a:xfrm>
            <a:off x="2152547" y="5294664"/>
            <a:ext cx="838200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গাঁ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   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6CD15A-7496-497E-8AF1-319E2E18AF4F}"/>
              </a:ext>
            </a:extLst>
          </p:cNvPr>
          <p:cNvSpPr txBox="1"/>
          <p:nvPr/>
        </p:nvSpPr>
        <p:spPr>
          <a:xfrm>
            <a:off x="2092763" y="3465864"/>
            <a:ext cx="1600200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খেলা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 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F8B72A-D9D5-4D2B-9538-62B480581AD5}"/>
              </a:ext>
            </a:extLst>
          </p:cNvPr>
          <p:cNvSpPr txBox="1"/>
          <p:nvPr/>
        </p:nvSpPr>
        <p:spPr>
          <a:xfrm>
            <a:off x="2132619" y="4456464"/>
            <a:ext cx="1219200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ছেলে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  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FB8EA4-9BA9-4C62-BF66-F01263EBC72F}"/>
              </a:ext>
            </a:extLst>
          </p:cNvPr>
          <p:cNvSpPr txBox="1"/>
          <p:nvPr/>
        </p:nvSpPr>
        <p:spPr>
          <a:xfrm>
            <a:off x="2086903" y="1713264"/>
            <a:ext cx="2209800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মারামারি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=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CC0E62-5578-4C18-A89F-FDAB78C85691}"/>
              </a:ext>
            </a:extLst>
          </p:cNvPr>
          <p:cNvSpPr txBox="1"/>
          <p:nvPr/>
        </p:nvSpPr>
        <p:spPr>
          <a:xfrm>
            <a:off x="5058703" y="1713264"/>
            <a:ext cx="4800600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মারামারি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DCBE1B-1FB1-4C17-918E-680D335C9765}"/>
              </a:ext>
            </a:extLst>
          </p:cNvPr>
          <p:cNvSpPr txBox="1"/>
          <p:nvPr/>
        </p:nvSpPr>
        <p:spPr>
          <a:xfrm>
            <a:off x="5058703" y="2551464"/>
            <a:ext cx="5638800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u="sng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পিতামাতাকে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সম্মান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করব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7C4B20-11C3-44BC-A06C-511A73CFB4BF}"/>
              </a:ext>
            </a:extLst>
          </p:cNvPr>
          <p:cNvSpPr txBox="1"/>
          <p:nvPr/>
        </p:nvSpPr>
        <p:spPr>
          <a:xfrm>
            <a:off x="4982503" y="3542064"/>
            <a:ext cx="4267200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বিকালে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খেলি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  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645945-74FF-43B8-8D3D-124CEFDE054D}"/>
              </a:ext>
            </a:extLst>
          </p:cNvPr>
          <p:cNvSpPr txBox="1"/>
          <p:nvPr/>
        </p:nvSpPr>
        <p:spPr>
          <a:xfrm>
            <a:off x="4906303" y="4456464"/>
            <a:ext cx="5181600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ছেলে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মেয়ে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একসাথে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পড়ি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   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857721-BF66-4CCB-A579-3C944E42B2D7}"/>
              </a:ext>
            </a:extLst>
          </p:cNvPr>
          <p:cNvSpPr txBox="1"/>
          <p:nvPr/>
        </p:nvSpPr>
        <p:spPr>
          <a:xfrm>
            <a:off x="4982503" y="5218464"/>
            <a:ext cx="4800600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গ্রাম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খুব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      </a:t>
            </a:r>
          </a:p>
        </p:txBody>
      </p:sp>
    </p:spTree>
    <p:extLst>
      <p:ext uri="{BB962C8B-B14F-4D97-AF65-F5344CB8AC3E}">
        <p14:creationId xmlns:p14="http://schemas.microsoft.com/office/powerpoint/2010/main" val="138992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/>
      <p:bldP spid="7" grpId="0" animBg="1"/>
      <p:bldP spid="8" grpId="0"/>
      <p:bldP spid="9" grpId="0"/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7918DE-43B7-4375-9004-0F43A134850A}"/>
              </a:ext>
            </a:extLst>
          </p:cNvPr>
          <p:cNvSpPr txBox="1"/>
          <p:nvPr/>
        </p:nvSpPr>
        <p:spPr>
          <a:xfrm>
            <a:off x="265471" y="328701"/>
            <a:ext cx="11724968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উত্তরটি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খ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ু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জে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করঃ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    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CD2D42-349F-431F-85F7-DBF58E822078}"/>
              </a:ext>
            </a:extLst>
          </p:cNvPr>
          <p:cNvSpPr txBox="1"/>
          <p:nvPr/>
        </p:nvSpPr>
        <p:spPr>
          <a:xfrm>
            <a:off x="1708353" y="1438054"/>
            <a:ext cx="9786496" cy="10156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১)</a:t>
            </a: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পাড়ার সকল ছেলে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ক) </a:t>
            </a:r>
            <a:r>
              <a:rPr lang="bn-BD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ভাই ভাই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খ) </a:t>
            </a:r>
            <a:r>
              <a:rPr lang="bn-BD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ভাই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বোন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গ) 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চাচা-মামা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ঘ)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খালা-খালু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DB9F30-B513-4E94-B2F7-846C3F29D8DC}"/>
              </a:ext>
            </a:extLst>
          </p:cNvPr>
          <p:cNvSpPr txBox="1"/>
          <p:nvPr/>
        </p:nvSpPr>
        <p:spPr>
          <a:xfrm>
            <a:off x="1708353" y="2654983"/>
            <a:ext cx="10545096" cy="10156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২)</a:t>
            </a: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পাড়ার সক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</a:t>
            </a: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বিচ্ছিন্ন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খ)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পৃথকভাবে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গ)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আলাদা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ঘ)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মিলে-মিশে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60EE6B-A11B-4474-BB21-580CC5403433}"/>
              </a:ext>
            </a:extLst>
          </p:cNvPr>
          <p:cNvSpPr txBox="1"/>
          <p:nvPr/>
        </p:nvSpPr>
        <p:spPr>
          <a:xfrm>
            <a:off x="1833262" y="3797468"/>
            <a:ext cx="9838078" cy="10156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৩)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 একসাথে কোথায় যাই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?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ক)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ঘুরতে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খ)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পাঠশালায়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গ)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বেড়াতে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ঘ)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নানাবাড়ি,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8F8136-A3FF-4BAB-BD4F-47049846AC52}"/>
              </a:ext>
            </a:extLst>
          </p:cNvPr>
          <p:cNvSpPr txBox="1"/>
          <p:nvPr/>
        </p:nvSpPr>
        <p:spPr>
          <a:xfrm>
            <a:off x="1904999" y="4939471"/>
            <a:ext cx="9694604" cy="15696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৪)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  গুরুজনকে আমরা কি করবো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?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ক)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 অসম্মান করবো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খ)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 অসদাচরণ করবো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endParaRPr lang="bn-BD" sz="32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গ)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সম্মান করবো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ঘ)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ভয় করব, 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9D6B1A35-02CE-470C-A657-428E53CBE60B}"/>
              </a:ext>
            </a:extLst>
          </p:cNvPr>
          <p:cNvSpPr/>
          <p:nvPr/>
        </p:nvSpPr>
        <p:spPr>
          <a:xfrm rot="19101603">
            <a:off x="2439840" y="5786063"/>
            <a:ext cx="674280" cy="39187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043B8F31-B45D-4074-9E71-FF0621A24B3D}"/>
              </a:ext>
            </a:extLst>
          </p:cNvPr>
          <p:cNvSpPr/>
          <p:nvPr/>
        </p:nvSpPr>
        <p:spPr>
          <a:xfrm rot="19101603">
            <a:off x="3817667" y="3992397"/>
            <a:ext cx="674280" cy="39187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764C59E1-B84E-4BF7-9702-86169B563E55}"/>
              </a:ext>
            </a:extLst>
          </p:cNvPr>
          <p:cNvSpPr/>
          <p:nvPr/>
        </p:nvSpPr>
        <p:spPr>
          <a:xfrm rot="19101603">
            <a:off x="7317951" y="2814246"/>
            <a:ext cx="674280" cy="39187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-Shape 16">
            <a:extLst>
              <a:ext uri="{FF2B5EF4-FFF2-40B4-BE49-F238E27FC236}">
                <a16:creationId xmlns:a16="http://schemas.microsoft.com/office/drawing/2014/main" id="{0980700A-B43D-4D58-A452-E68586E826F0}"/>
              </a:ext>
            </a:extLst>
          </p:cNvPr>
          <p:cNvSpPr/>
          <p:nvPr/>
        </p:nvSpPr>
        <p:spPr>
          <a:xfrm rot="19101603">
            <a:off x="2057695" y="1725853"/>
            <a:ext cx="674280" cy="39187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21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11" grpId="0" animBg="1"/>
      <p:bldP spid="13" grpId="0" animBg="1"/>
      <p:bldP spid="15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id="{9FB3FB0A-7BAF-41AA-82C0-79C0C5FBC813}"/>
              </a:ext>
            </a:extLst>
          </p:cNvPr>
          <p:cNvSpPr/>
          <p:nvPr/>
        </p:nvSpPr>
        <p:spPr>
          <a:xfrm>
            <a:off x="4630994" y="2344993"/>
            <a:ext cx="6769510" cy="3406877"/>
          </a:xfrm>
          <a:prstGeom prst="flowChartTermina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  <a:sym typeface="Wingdings 2"/>
              </a:rPr>
              <a:t>রনধীর দাস </a:t>
            </a:r>
            <a:endParaRPr kumimoji="0" lang="bn-BD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  <a:sym typeface="Wingdings 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  <a:sym typeface="Wingdings 2"/>
              </a:rPr>
              <a:t>সহকারি শিক্ষক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  <a:sym typeface="Wingdings 2"/>
              </a:rPr>
              <a:t>দক্ষি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  <a:sym typeface="Wingdings 2"/>
              </a:rPr>
              <a:t>ণ</a:t>
            </a:r>
            <a:r>
              <a:rPr kumimoji="0" lang="bn-IN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  <a:sym typeface="Wingdings 2"/>
              </a:rPr>
              <a:t> সাঙ্গঁর</a:t>
            </a:r>
            <a:r>
              <a:rPr kumimoji="0" lang="bn-BD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  <a:sym typeface="Wingdings 2"/>
              </a:rPr>
              <a:t> সরকারি প্রাথমিক বিদ্যালয়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  <a:sym typeface="Wingdings 2"/>
              </a:rPr>
              <a:t>বানিয়াচং, হবিগঞ্জ</a:t>
            </a:r>
            <a:r>
              <a:rPr kumimoji="0" lang="bn-BD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  <a:sym typeface="Wingdings 2"/>
              </a:rPr>
              <a:t>।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17EF33-A860-4225-8C95-A388109976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64" y="117986"/>
            <a:ext cx="2735826" cy="340687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2F88CBB-637D-43AE-905A-24C3D1E39707}"/>
              </a:ext>
            </a:extLst>
          </p:cNvPr>
          <p:cNvSpPr txBox="1"/>
          <p:nvPr/>
        </p:nvSpPr>
        <p:spPr>
          <a:xfrm>
            <a:off x="3476932" y="320001"/>
            <a:ext cx="60984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শিক্ষক পরিচিতি 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46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09D181E-4247-432E-BDD8-29BBAB3E97F8}"/>
              </a:ext>
            </a:extLst>
          </p:cNvPr>
          <p:cNvSpPr txBox="1"/>
          <p:nvPr/>
        </p:nvSpPr>
        <p:spPr>
          <a:xfrm>
            <a:off x="631723" y="4923107"/>
            <a:ext cx="1092855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kumimoji="0" lang="bn-BD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তোমার গ্রাম সম্পর্কে চারটি বাক্য লিখ</a:t>
            </a:r>
            <a:r>
              <a:rPr lang="en-US" sz="4000" b="1" dirty="0">
                <a:solidFill>
                  <a:srgbClr val="8301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5BC1B0-F66F-47DF-963E-41A0DE51A44B}"/>
              </a:ext>
            </a:extLst>
          </p:cNvPr>
          <p:cNvSpPr txBox="1"/>
          <p:nvPr/>
        </p:nvSpPr>
        <p:spPr>
          <a:xfrm>
            <a:off x="7477432" y="722671"/>
            <a:ext cx="32446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342D28-C584-42E9-AC8B-70D673DDA5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058697" cy="383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679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E1F6758-A52C-40A6-BBB1-DEEE3A0534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33" y="560438"/>
            <a:ext cx="10928554" cy="570762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7BDB9E3-1BF1-4DCA-A940-49F28352A5AC}"/>
              </a:ext>
            </a:extLst>
          </p:cNvPr>
          <p:cNvSpPr txBox="1"/>
          <p:nvPr/>
        </p:nvSpPr>
        <p:spPr>
          <a:xfrm>
            <a:off x="1563329" y="1814052"/>
            <a:ext cx="9527458" cy="2215991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algn="ctr"/>
            <a:r>
              <a:rPr lang="bn-BD" sz="13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13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7776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>
            <a:extLst>
              <a:ext uri="{FF2B5EF4-FFF2-40B4-BE49-F238E27FC236}">
                <a16:creationId xmlns:a16="http://schemas.microsoft.com/office/drawing/2014/main" id="{6D7D3CD8-D3DE-4101-89FD-AB2832E15408}"/>
              </a:ext>
            </a:extLst>
          </p:cNvPr>
          <p:cNvSpPr/>
          <p:nvPr/>
        </p:nvSpPr>
        <p:spPr>
          <a:xfrm>
            <a:off x="6078796" y="884904"/>
            <a:ext cx="4616245" cy="4748980"/>
          </a:xfrm>
          <a:prstGeom prst="flowChartAlternateProcess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</a:t>
            </a:r>
            <a:r>
              <a:rPr kumimoji="0" lang="bn-BD" sz="5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ণিঃ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-</a:t>
            </a:r>
            <a:r>
              <a:rPr kumimoji="0" lang="bn-BD" sz="5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তৃতীয়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বিষয়ঃ-বাংলা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সময়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</a:t>
            </a:r>
            <a:r>
              <a:rPr kumimoji="0" lang="bn-BD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-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৪০ </a:t>
            </a: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মিনিট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EEA921-A73B-41B3-B261-179092C4B4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73" y="766916"/>
            <a:ext cx="4705350" cy="525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429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120FA4C-F9C0-46CD-A2DB-7EF3400911D5}"/>
              </a:ext>
            </a:extLst>
          </p:cNvPr>
          <p:cNvSpPr txBox="1"/>
          <p:nvPr/>
        </p:nvSpPr>
        <p:spPr>
          <a:xfrm>
            <a:off x="3344197" y="826898"/>
            <a:ext cx="609845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শিখনফল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FD6E03-ECF2-4A90-AC9A-4CC9F1680328}"/>
              </a:ext>
            </a:extLst>
          </p:cNvPr>
          <p:cNvSpPr txBox="1"/>
          <p:nvPr/>
        </p:nvSpPr>
        <p:spPr>
          <a:xfrm>
            <a:off x="501446" y="1842561"/>
            <a:ext cx="11046541" cy="31700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২.১.২. কবিতা শুনে বুঝতে পারবে।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২.১.৩. পাঠ্য বইয়ের কবিতা শ্রবণযোগ্য স্বরে আবৃতি করতে পারবে।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২.২.২. প্রমিত উচ্চারণে কবিতা আবৃতি করতে পারবে।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২.১.২. পাঠ্য পুস্তকের কবিতা লিখতে পারবে।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২.৩.২. কবিতা সংশ্লিষ্ট প্রশ্নের উত্তর লিখতে পারবে।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10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27076F-8B20-4317-86AE-546E1291010C}"/>
              </a:ext>
            </a:extLst>
          </p:cNvPr>
          <p:cNvSpPr txBox="1"/>
          <p:nvPr/>
        </p:nvSpPr>
        <p:spPr>
          <a:xfrm>
            <a:off x="3087329" y="122103"/>
            <a:ext cx="60173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ছবি গুলো দেখি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0AB211-7113-4E51-9A91-160A7A0101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017" y="1045433"/>
            <a:ext cx="9827188" cy="483688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419AF5C-8364-46A8-843F-34F1D1801A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376" y="1059939"/>
            <a:ext cx="9827188" cy="483688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530A8A4-EE32-45DE-85CC-933D8E20F0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658" y="975683"/>
            <a:ext cx="9827188" cy="476810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09819D0-9DE9-454F-89E6-438C6A6C20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658" y="975683"/>
            <a:ext cx="9827188" cy="485501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4DA8452-667D-4D63-9B7F-4F5361A6B6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319" y="1000946"/>
            <a:ext cx="9844471" cy="479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029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8039AE-DE84-4833-A0CE-A24988E8AB4C}"/>
              </a:ext>
            </a:extLst>
          </p:cNvPr>
          <p:cNvSpPr txBox="1"/>
          <p:nvPr/>
        </p:nvSpPr>
        <p:spPr>
          <a:xfrm>
            <a:off x="2521974" y="1489587"/>
            <a:ext cx="75069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bn-BD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আমাদের গ্রাম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bn-IN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9C6F30-8CD5-49FA-97AC-5C45FB0DA4AE}"/>
              </a:ext>
            </a:extLst>
          </p:cNvPr>
          <p:cNvSpPr txBox="1"/>
          <p:nvPr/>
        </p:nvSpPr>
        <p:spPr>
          <a:xfrm>
            <a:off x="235974" y="349184"/>
            <a:ext cx="11710219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76C93E3-0945-46A2-95B8-A29D1B47B6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324" y="2428380"/>
            <a:ext cx="9049518" cy="366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92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0FC7213B-4654-4AC0-BFB1-EE46CCA212CC}"/>
              </a:ext>
            </a:extLst>
          </p:cNvPr>
          <p:cNvSpPr/>
          <p:nvPr/>
        </p:nvSpPr>
        <p:spPr>
          <a:xfrm>
            <a:off x="4886018" y="3161764"/>
            <a:ext cx="2419966" cy="179054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কবি পরিচিতি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FDDF5F8-C15B-45FD-90BD-E5D4ED3349B6}"/>
              </a:ext>
            </a:extLst>
          </p:cNvPr>
          <p:cNvSpPr/>
          <p:nvPr/>
        </p:nvSpPr>
        <p:spPr>
          <a:xfrm>
            <a:off x="1546385" y="3772443"/>
            <a:ext cx="3115383" cy="2492477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জন্মঃ-</a:t>
            </a:r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১৭ ই জানুয়ারি, 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১৯০৬।</a:t>
            </a:r>
            <a:endParaRPr lang="bn-BD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2D2818E-3E35-4F7A-A0EB-FAA3E4B7E108}"/>
              </a:ext>
            </a:extLst>
          </p:cNvPr>
          <p:cNvSpPr/>
          <p:nvPr/>
        </p:nvSpPr>
        <p:spPr>
          <a:xfrm>
            <a:off x="7305984" y="3868161"/>
            <a:ext cx="3251194" cy="2594819"/>
          </a:xfrm>
          <a:prstGeom prst="ellipse">
            <a:avLst/>
          </a:prstGeom>
          <a:ln w="762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914400"/>
            <a:r>
              <a:rPr lang="bn-BD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মৃত্যুঃ- ২৭ শে জুন, ১৯৭৯। 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02E38EF-7DB8-4535-93A6-4A86D7F35825}"/>
              </a:ext>
            </a:extLst>
          </p:cNvPr>
          <p:cNvSpPr/>
          <p:nvPr/>
        </p:nvSpPr>
        <p:spPr>
          <a:xfrm>
            <a:off x="4482489" y="264217"/>
            <a:ext cx="3227021" cy="2612952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নামঃ-</a:t>
            </a:r>
          </a:p>
          <a:p>
            <a:pPr lvl="0" algn="ctr" defTabSz="914400"/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বন্দে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মিয়া</a:t>
            </a:r>
            <a:r>
              <a:rPr lang="en-US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31B71D-9B24-4AB9-93EE-2DB616078E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43" y="510594"/>
            <a:ext cx="2420774" cy="257496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A438CDA-8DF6-4041-A4A4-54A568D408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753" y="510593"/>
            <a:ext cx="2420774" cy="2574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46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9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ABBE4D-EAC7-45B1-BDC3-9E590BBFB1F6}"/>
              </a:ext>
            </a:extLst>
          </p:cNvPr>
          <p:cNvSpPr txBox="1"/>
          <p:nvPr/>
        </p:nvSpPr>
        <p:spPr>
          <a:xfrm>
            <a:off x="246420" y="5187626"/>
            <a:ext cx="11699160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4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আমাদের ছোটো গাঁয়ে </a:t>
            </a:r>
            <a:r>
              <a:rPr kumimoji="0" lang="bn-BD" sz="5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ছোটো ছোটো ঘর ।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FEBBE61-8A2B-46F8-B37A-F5B1F0A129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853" y="980767"/>
            <a:ext cx="4940709" cy="361335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AA909A0-C74E-49DC-8AA1-8C4820BCD7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38" y="943896"/>
            <a:ext cx="5722375" cy="361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381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EDF61DC-A7B0-400E-9D11-5CD5212166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949888"/>
            <a:ext cx="5587795" cy="3978377"/>
          </a:xfrm>
          <a:prstGeom prst="round2DiagRect">
            <a:avLst>
              <a:gd name="adj1" fmla="val 16667"/>
              <a:gd name="adj2" fmla="val 0"/>
            </a:avLst>
          </a:prstGeom>
          <a:ln w="76200" cap="sq">
            <a:solidFill>
              <a:srgbClr val="00206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10441D-59F0-4215-9DF6-F5B0552DA7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05" y="949887"/>
            <a:ext cx="5227843" cy="397837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206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C770FBB-5AF1-450F-A350-7A2462F1BFD2}"/>
              </a:ext>
            </a:extLst>
          </p:cNvPr>
          <p:cNvSpPr txBox="1"/>
          <p:nvPr/>
        </p:nvSpPr>
        <p:spPr>
          <a:xfrm>
            <a:off x="221226" y="5523391"/>
            <a:ext cx="11739716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400" i="0" u="none" strike="noStrike" kern="120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থাকি সেথা সবে মিলে নাহি কেহ পর।</a:t>
            </a:r>
            <a:endParaRPr kumimoji="0" lang="en-US" sz="5400" i="0" u="none" strike="noStrike" kern="1200" normalizeH="0" baseline="0" noProof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83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asis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1196</TotalTime>
  <Words>376</Words>
  <Application>Microsoft Office PowerPoint</Application>
  <PresentationFormat>Widescreen</PresentationFormat>
  <Paragraphs>75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Corbel</vt:lpstr>
      <vt:lpstr>NikoshBAN</vt:lpstr>
      <vt:lpstr>Wingdings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89</cp:revision>
  <dcterms:created xsi:type="dcterms:W3CDTF">2020-10-29T16:31:04Z</dcterms:created>
  <dcterms:modified xsi:type="dcterms:W3CDTF">2020-11-06T16:58:10Z</dcterms:modified>
</cp:coreProperties>
</file>