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77" r:id="rId4"/>
    <p:sldId id="278" r:id="rId5"/>
    <p:sldId id="283" r:id="rId6"/>
    <p:sldId id="257" r:id="rId7"/>
    <p:sldId id="279" r:id="rId8"/>
    <p:sldId id="280" r:id="rId9"/>
    <p:sldId id="281" r:id="rId10"/>
    <p:sldId id="284" r:id="rId11"/>
    <p:sldId id="275" r:id="rId12"/>
    <p:sldId id="285" r:id="rId13"/>
    <p:sldId id="267" r:id="rId14"/>
    <p:sldId id="268" r:id="rId15"/>
    <p:sldId id="269" r:id="rId16"/>
    <p:sldId id="276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audio" Target="../media/audio7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jahangirkaptai@gmail.com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5.wav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7.wav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6.wav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6"/>
            <a:ext cx="9143999" cy="688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45"/>
            <a:ext cx="9143999" cy="68898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499" y="176721"/>
            <a:ext cx="5715000" cy="838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রাসায়নিক ধর্ম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4798" y="2138631"/>
            <a:ext cx="18764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3723" y="1789064"/>
            <a:ext cx="28765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65358" y="1241871"/>
            <a:ext cx="4448175" cy="508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71150" y="1188122"/>
            <a:ext cx="520169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38845" y="1159978"/>
            <a:ext cx="5334000" cy="555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51999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45"/>
            <a:ext cx="9143999" cy="68898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671691"/>
            <a:ext cx="784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ক্ষার ধাতুসমূহের সর্বশেষ স্তরের ইলেকট্রন বিন্যাস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ii.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এদের যোজনী </a:t>
            </a:r>
            <a:r>
              <a:rPr lang="en-US" sz="3600" dirty="0" smtClean="0">
                <a:latin typeface="Times New Roman" pitchFamily="18" charset="0"/>
                <a:cs typeface="NikoshBAN" pitchFamily="2" charset="0"/>
              </a:rPr>
              <a:t>1.</a:t>
            </a:r>
          </a:p>
          <a:p>
            <a:r>
              <a:rPr lang="en-US" sz="3600" dirty="0" smtClean="0">
                <a:latin typeface="Times New Roman" pitchFamily="18" charset="0"/>
                <a:cs typeface="NikoshBAN" pitchFamily="2" charset="0"/>
              </a:rPr>
              <a:t>iii. </a:t>
            </a:r>
            <a:r>
              <a:rPr lang="bn-BD" sz="3600" dirty="0" smtClean="0">
                <a:latin typeface="Times New Roman" pitchFamily="18" charset="0"/>
                <a:cs typeface="NikoshBAN" pitchFamily="2" charset="0"/>
              </a:rPr>
              <a:t>ইলেকট্রন দানে সক্ষম বলে এদের যৌগগুলো আয়নিক ।</a:t>
            </a:r>
          </a:p>
          <a:p>
            <a:r>
              <a:rPr lang="en-US" sz="3600" dirty="0" smtClean="0">
                <a:latin typeface="Times New Roman" pitchFamily="18" charset="0"/>
                <a:cs typeface="NikoshBAN" pitchFamily="2" charset="0"/>
              </a:rPr>
              <a:t>iv. </a:t>
            </a:r>
            <a:r>
              <a:rPr lang="bn-BD" sz="3600" dirty="0" smtClean="0">
                <a:latin typeface="Times New Roman" pitchFamily="18" charset="0"/>
                <a:cs typeface="NikoshBAN" pitchFamily="2" charset="0"/>
              </a:rPr>
              <a:t>আয়নিক যৌগ বলে এদের গলনাংক ও স্ফুটনাংক উচ্চ ।</a:t>
            </a:r>
          </a:p>
          <a:p>
            <a:r>
              <a:rPr lang="en-US" sz="3600" dirty="0" smtClean="0">
                <a:latin typeface="Times New Roman" pitchFamily="18" charset="0"/>
                <a:cs typeface="NikoshBAN" pitchFamily="2" charset="0"/>
              </a:rPr>
              <a:t>v. </a:t>
            </a:r>
            <a:r>
              <a:rPr lang="bn-BD" sz="3600" dirty="0" smtClean="0">
                <a:latin typeface="Times New Roman" pitchFamily="18" charset="0"/>
                <a:cs typeface="NikoshBAN" pitchFamily="2" charset="0"/>
              </a:rPr>
              <a:t>কঠিন অবস্থায় তড়িৎ অপরিবাহী কিন্তু তরল অবস্থায় ও দ্রবণে তড়িৎ পরিবাহী ।</a:t>
            </a:r>
          </a:p>
          <a:p>
            <a:r>
              <a:rPr lang="en-US" sz="3600" dirty="0" smtClean="0">
                <a:latin typeface="Times New Roman" pitchFamily="18" charset="0"/>
                <a:cs typeface="NikoshBAN" pitchFamily="2" charset="0"/>
              </a:rPr>
              <a:t>vi. </a:t>
            </a:r>
            <a:r>
              <a:rPr lang="bn-BD" sz="3600" dirty="0" smtClean="0">
                <a:latin typeface="Times New Roman" pitchFamily="18" charset="0"/>
                <a:cs typeface="NikoshBAN" pitchFamily="2" charset="0"/>
              </a:rPr>
              <a:t>যৌগসমূহ পানিতে দ্রবণীয়, কিন্তু জৈব দ্রাবকে অদ্রবণীয়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985929"/>
              </p:ext>
            </p:extLst>
          </p:nvPr>
        </p:nvGraphicFramePr>
        <p:xfrm>
          <a:off x="228600" y="838201"/>
          <a:ext cx="8382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</a:tblGrid>
              <a:tr h="90418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</a:t>
                      </a:r>
                      <a:endParaRPr lang="en-US" sz="4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1073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2060"/>
                          </a:solidFill>
                        </a:rPr>
                        <a:t>Na</a:t>
                      </a:r>
                      <a:endParaRPr lang="en-US" sz="4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0418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2060"/>
                          </a:solidFill>
                        </a:rPr>
                        <a:t>K</a:t>
                      </a:r>
                      <a:endParaRPr lang="en-US" sz="4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31073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rgbClr val="002060"/>
                          </a:solidFill>
                        </a:rPr>
                        <a:t>Rb</a:t>
                      </a:r>
                      <a:endParaRPr lang="en-US" sz="4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0418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2060"/>
                          </a:solidFill>
                        </a:rPr>
                        <a:t>Cs</a:t>
                      </a:r>
                      <a:endParaRPr lang="en-US" sz="4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0"/>
            <a:ext cx="75438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রাসায়নিক ধর্ম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গ্রুপ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)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45"/>
            <a:ext cx="9143999" cy="68898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2989" y="1028872"/>
            <a:ext cx="6503703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bn-BD" sz="36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একই পর্যায়ের মৌলসমূহের ধর্মের ক্রমবিকাশ </a:t>
            </a:r>
            <a:endParaRPr lang="en-US" sz="3600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5578" y="2402102"/>
            <a:ext cx="32099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75680" y="2104104"/>
            <a:ext cx="3362325" cy="406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58954" y="2113364"/>
            <a:ext cx="3352800" cy="384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24244" y="2013207"/>
            <a:ext cx="3429000" cy="381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08357" y="1957068"/>
            <a:ext cx="3505200" cy="404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73647" y="2202833"/>
            <a:ext cx="3429000" cy="355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34608" y="2206796"/>
            <a:ext cx="3352800" cy="360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55957" y="1879143"/>
            <a:ext cx="3810000" cy="40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125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12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845"/>
            <a:ext cx="9143999" cy="6889845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12354"/>
              </p:ext>
            </p:extLst>
          </p:nvPr>
        </p:nvGraphicFramePr>
        <p:xfrm>
          <a:off x="0" y="1524000"/>
          <a:ext cx="8804516" cy="8125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546575"/>
                <a:gridCol w="927944"/>
                <a:gridCol w="1005274"/>
                <a:gridCol w="927944"/>
                <a:gridCol w="850617"/>
                <a:gridCol w="927944"/>
                <a:gridCol w="927944"/>
                <a:gridCol w="927944"/>
                <a:gridCol w="762330"/>
              </a:tblGrid>
              <a:tr h="812560">
                <a:tc>
                  <a:txBody>
                    <a:bodyPr/>
                    <a:lstStyle/>
                    <a:p>
                      <a:pPr algn="ctr"/>
                      <a:r>
                        <a:rPr lang="bn-BD" sz="3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গ্রুপ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II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III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IV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VI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VII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VIII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76300" y="533400"/>
            <a:ext cx="73914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একই পর্যায়ের মৌলসমূহের ধর্মের ক্রমবিকাশ</a:t>
            </a:r>
            <a:r>
              <a:rPr lang="en-US" sz="36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(3</a:t>
            </a:r>
            <a:r>
              <a:rPr lang="bn-BD" sz="36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 ) </a:t>
            </a:r>
            <a:endParaRPr lang="en-US" sz="3600" u="sng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316577"/>
              </p:ext>
            </p:extLst>
          </p:nvPr>
        </p:nvGraphicFramePr>
        <p:xfrm>
          <a:off x="457200" y="5562600"/>
          <a:ext cx="8382000" cy="762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566052"/>
                <a:gridCol w="939631"/>
                <a:gridCol w="1017933"/>
                <a:gridCol w="939631"/>
                <a:gridCol w="861329"/>
                <a:gridCol w="939631"/>
                <a:gridCol w="939631"/>
                <a:gridCol w="939631"/>
                <a:gridCol w="238531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অক্সাইড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MgO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SiO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4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80584"/>
              </p:ext>
            </p:extLst>
          </p:nvPr>
        </p:nvGraphicFramePr>
        <p:xfrm>
          <a:off x="381000" y="2438400"/>
          <a:ext cx="7886699" cy="8125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385354"/>
                <a:gridCol w="831212"/>
                <a:gridCol w="900480"/>
                <a:gridCol w="831212"/>
                <a:gridCol w="761944"/>
                <a:gridCol w="831212"/>
                <a:gridCol w="831212"/>
                <a:gridCol w="831212"/>
                <a:gridCol w="682861"/>
              </a:tblGrid>
              <a:tr h="81256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মৌল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Mg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00211"/>
              </p:ext>
            </p:extLst>
          </p:nvPr>
        </p:nvGraphicFramePr>
        <p:xfrm>
          <a:off x="381000" y="3429000"/>
          <a:ext cx="8676002" cy="8125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524000"/>
                <a:gridCol w="914400"/>
                <a:gridCol w="990600"/>
                <a:gridCol w="914400"/>
                <a:gridCol w="838200"/>
                <a:gridCol w="914400"/>
                <a:gridCol w="914400"/>
                <a:gridCol w="914400"/>
                <a:gridCol w="751202"/>
              </a:tblGrid>
              <a:tr h="81256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যোজনী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83805"/>
              </p:ext>
            </p:extLst>
          </p:nvPr>
        </p:nvGraphicFramePr>
        <p:xfrm>
          <a:off x="620398" y="4419601"/>
          <a:ext cx="8295002" cy="9144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550770"/>
                <a:gridCol w="930462"/>
                <a:gridCol w="1008001"/>
                <a:gridCol w="930462"/>
                <a:gridCol w="852924"/>
                <a:gridCol w="930462"/>
                <a:gridCol w="930462"/>
                <a:gridCol w="930462"/>
                <a:gridCol w="230997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হাইড্রাইড</a:t>
                      </a:r>
                      <a:endParaRPr lang="en-US" sz="36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NaH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MgH</a:t>
                      </a:r>
                      <a:r>
                        <a:rPr lang="en-US" sz="2400" baseline="-25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aseline="-25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AlH</a:t>
                      </a:r>
                      <a:r>
                        <a:rPr lang="en-US" sz="2400" baseline="-25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aseline="-25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SiH</a:t>
                      </a:r>
                      <a:r>
                        <a:rPr lang="en-US" sz="2400" baseline="-25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aseline="-25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  <a:r>
                        <a:rPr lang="en-US" sz="2400" baseline="-25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aseline="-25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400" baseline="-25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HCl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248"/>
            <a:ext cx="9143999" cy="68898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0020" y="260721"/>
            <a:ext cx="8491427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পানির সাথে তৃতীয় পর্যায়ের মৌলের অক্সাইডসমূহের বিক্রিয়া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6730" y="993380"/>
            <a:ext cx="4794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Na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 + 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 = 2NaOH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2162" y="1677705"/>
            <a:ext cx="5357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MgCl</a:t>
            </a:r>
            <a:r>
              <a:rPr lang="en-US" sz="32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32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0485" y="2599567"/>
            <a:ext cx="5981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iii. Al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+ 6HCl = 2AlCl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+ 3H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0485" y="3473821"/>
            <a:ext cx="6263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iv. SiO</a:t>
            </a:r>
            <a:r>
              <a:rPr lang="en-US" sz="32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+ 2NaOH = Na</a:t>
            </a:r>
            <a:r>
              <a:rPr lang="en-US" sz="32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sz="32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32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68308" y="925079"/>
            <a:ext cx="1733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[ ক্ষার ধর্মী ]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04701" y="4243822"/>
            <a:ext cx="2260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[ ক্ষারক ধর্মী ]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05116" y="3443042"/>
            <a:ext cx="2059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ক্ষার ধর্মী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]</a:t>
            </a:r>
            <a:endParaRPr lang="en-US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84316" y="2485461"/>
            <a:ext cx="1980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অম্ল ধর্মী ]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68496" y="1630481"/>
            <a:ext cx="1532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[ অম্ল ধর্মী]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12830" y="4279079"/>
            <a:ext cx="529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+ 2NaOH = Na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62800" y="6096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89845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05316"/>
              </p:ext>
            </p:extLst>
          </p:nvPr>
        </p:nvGraphicFramePr>
        <p:xfrm>
          <a:off x="380999" y="2169483"/>
          <a:ext cx="8091372" cy="81623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976545"/>
                <a:gridCol w="1063887"/>
                <a:gridCol w="914677"/>
                <a:gridCol w="914677"/>
                <a:gridCol w="773958"/>
                <a:gridCol w="914677"/>
                <a:gridCol w="844317"/>
                <a:gridCol w="844317"/>
                <a:gridCol w="844317"/>
              </a:tblGrid>
              <a:tr h="816233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মৌল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Mg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286000" y="616075"/>
            <a:ext cx="4325223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তাহলে মৌলসমূহের ধর্ম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4716959"/>
            <a:ext cx="8723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ধাতু</a:t>
            </a:r>
            <a:endParaRPr lang="en-US" sz="4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19800" y="4654675"/>
            <a:ext cx="12089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অধাতু</a:t>
            </a:r>
            <a:endParaRPr lang="en-US" sz="4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6200000" flipH="1">
            <a:off x="1139846" y="3518877"/>
            <a:ext cx="1981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1879094" y="3714604"/>
            <a:ext cx="1600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2337452" y="3391537"/>
            <a:ext cx="1828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4484616" y="3214078"/>
            <a:ext cx="18288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5053586" y="3407364"/>
            <a:ext cx="1752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5672336" y="3783265"/>
            <a:ext cx="1600200" cy="51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6252356" y="3483564"/>
            <a:ext cx="1600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6874567" y="3244974"/>
            <a:ext cx="16002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898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48" y="657367"/>
            <a:ext cx="3114492" cy="3363036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914400" y="4036325"/>
            <a:ext cx="7010400" cy="24702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মৌলের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পর্যায় ভি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ত্তি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 ধর্ম লিখ ।</a:t>
            </a:r>
          </a:p>
          <a:p>
            <a:pPr lvl="2">
              <a:buFont typeface="Wingdings" pitchFamily="2" charset="2"/>
              <a:buChar char="v"/>
            </a:pP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দ্বিতীয় পর্যায়ের মৌলসমূহের ধর্মে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</a:t>
            </a:r>
          </a:p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ক্র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মবিকাশ বর্ণনা কর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821359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বাড়ীর কাজ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 spd="slow">
    <p:comb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89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143000"/>
            <a:ext cx="6858000" cy="44042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6"/>
            <a:ext cx="9143999" cy="6889845"/>
          </a:xfrm>
          <a:prstGeom prst="rect">
            <a:avLst/>
          </a:prstGeom>
        </p:spPr>
      </p:pic>
      <p:pic>
        <p:nvPicPr>
          <p:cNvPr id="8" name="Content Placeholder 12" descr="atom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90800" y="1585130"/>
            <a:ext cx="4256310" cy="4364111"/>
          </a:xfr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33800" y="729587"/>
            <a:ext cx="1981200" cy="1023013"/>
          </a:xfrm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81000" y="152400"/>
            <a:ext cx="8382000" cy="624839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7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8984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295400" y="785251"/>
            <a:ext cx="7239000" cy="6324599"/>
            <a:chOff x="0" y="0"/>
            <a:chExt cx="7029450" cy="6858000"/>
          </a:xfrm>
        </p:grpSpPr>
        <p:grpSp>
          <p:nvGrpSpPr>
            <p:cNvPr id="18" name="Group 17"/>
            <p:cNvGrpSpPr/>
            <p:nvPr/>
          </p:nvGrpSpPr>
          <p:grpSpPr>
            <a:xfrm>
              <a:off x="0" y="0"/>
              <a:ext cx="7029450" cy="6858000"/>
              <a:chOff x="-71437" y="0"/>
              <a:chExt cx="7772399" cy="6858000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71437" y="0"/>
                <a:ext cx="7772399" cy="6858000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0694" y="940535"/>
                <a:ext cx="1964263" cy="2459883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19" name="Rectangle 18"/>
            <p:cNvSpPr/>
            <p:nvPr/>
          </p:nvSpPr>
          <p:spPr>
            <a:xfrm>
              <a:off x="42843" y="1032973"/>
              <a:ext cx="3429000" cy="2185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মোহাম্মদ</a:t>
              </a:r>
              <a:r>
                <a:rPr lang="en-US" sz="2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জাহাঙ্গীর</a:t>
              </a:r>
              <a:r>
                <a:rPr lang="en-US" sz="2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আলম</a:t>
              </a:r>
              <a:r>
                <a:rPr lang="en-US" sz="2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2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bn-BD" sz="28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সিনিয়র</a:t>
              </a:r>
              <a:r>
                <a:rPr lang="en-US" sz="28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কাপ্তাই</a:t>
              </a:r>
              <a:r>
                <a:rPr lang="en-US" sz="2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আল</a:t>
              </a:r>
              <a:r>
                <a:rPr lang="en-US" sz="2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আমিন</a:t>
              </a:r>
              <a:endPara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নুরিয়া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দাখিল</a:t>
              </a:r>
              <a:r>
                <a:rPr lang="en-US" sz="2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মাদ্রাসা</a:t>
              </a:r>
              <a:endPara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কাপ্তাই</a:t>
              </a:r>
              <a:r>
                <a:rPr lang="en-US" sz="2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রাঙ্গামাটি</a:t>
              </a:r>
              <a:r>
                <a:rPr lang="bn-BD" sz="2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2872" y="3428867"/>
              <a:ext cx="4186237" cy="2769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solidFill>
                  <a:schemeClr val="bg1"/>
                </a:solidFill>
              </a:endParaRPr>
            </a:p>
            <a:p>
              <a:r>
                <a:rPr lang="en-US" sz="2800" b="1" dirty="0" err="1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মাষ্টার</a:t>
              </a:r>
              <a:r>
                <a:rPr lang="en-US" sz="2800" b="1" dirty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ট্রেইনার</a:t>
              </a:r>
              <a:r>
                <a:rPr lang="en-US" sz="2800" b="1" dirty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800" b="1" dirty="0" err="1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হাতে</a:t>
              </a:r>
              <a:r>
                <a:rPr lang="en-US" sz="2800" b="1" dirty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কলমে</a:t>
              </a:r>
              <a:r>
                <a:rPr lang="en-US" sz="2800" b="1" dirty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2800" b="1" dirty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শিক্ষা</a:t>
              </a:r>
              <a:endParaRPr lang="en-US" sz="28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dirty="0" err="1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টিচার্স</a:t>
              </a:r>
              <a:r>
                <a:rPr lang="en-US" sz="2800" b="1" dirty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কারিকুলাম</a:t>
              </a:r>
              <a:r>
                <a:rPr lang="en-US" sz="2800" b="1" dirty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গাইড</a:t>
              </a:r>
              <a:endParaRPr lang="en-US" sz="28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dirty="0" err="1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জীবন</a:t>
              </a:r>
              <a:r>
                <a:rPr lang="en-US" sz="2800" b="1" dirty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দক্ষতা</a:t>
              </a:r>
              <a:r>
                <a:rPr lang="en-US" sz="2800" b="1" dirty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শিক্ষা</a:t>
              </a:r>
              <a:r>
                <a:rPr lang="en-US" sz="2800" b="1" dirty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8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মোবাইলঃ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০১৮১৫৪১১৭৬২</a:t>
              </a:r>
            </a:p>
            <a:p>
              <a:r>
                <a:rPr lang="en-US" sz="1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Email</a:t>
              </a:r>
              <a:r>
                <a:rPr lang="en-US" sz="1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. </a:t>
              </a:r>
              <a:r>
                <a:rPr lang="en-US" b="1" dirty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  <a:hlinkClick r:id="rId6"/>
                </a:rPr>
                <a:t>mjahangirkaptai@gmail.com</a:t>
              </a:r>
              <a:r>
                <a:rPr lang="bn-BD" b="1" dirty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590800" y="801469"/>
            <a:ext cx="2751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3932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7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8984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190714" y="0"/>
            <a:ext cx="6229752" cy="1905000"/>
          </a:xfrm>
        </p:spPr>
        <p:txBody>
          <a:bodyPr>
            <a:normAutofit/>
          </a:bodyPr>
          <a:lstStyle/>
          <a:p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ea typeface="+mn-ea"/>
                <a:cs typeface="NikoshBAN" pitchFamily="2" charset="0"/>
              </a:rPr>
              <a:t>পাঠ 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lang="en-GB" sz="72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991028" y="1509713"/>
            <a:ext cx="5620152" cy="44958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bn-BD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5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endParaRPr lang="bn-IN" sz="54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অধ্যায়ঃ চতুর্থ </a:t>
            </a:r>
          </a:p>
          <a:p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পর্যায় সারণি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0" name="Picture 9" descr="period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30" y="1752600"/>
            <a:ext cx="3267566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910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89845"/>
          </a:xfrm>
          <a:prstGeom prst="rect">
            <a:avLst/>
          </a:prstGeom>
        </p:spPr>
      </p:pic>
      <p:sp>
        <p:nvSpPr>
          <p:cNvPr id="6" name="Subtitle 5"/>
          <p:cNvSpPr txBox="1">
            <a:spLocks/>
          </p:cNvSpPr>
          <p:nvPr/>
        </p:nvSpPr>
        <p:spPr>
          <a:xfrm>
            <a:off x="762000" y="3657600"/>
            <a:ext cx="76962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bn-BD" sz="5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100" b="1" dirty="0" smtClean="0">
                <a:latin typeface="NikoshBAN" pitchFamily="2" charset="0"/>
                <a:cs typeface="NikoshBAN" pitchFamily="2" charset="0"/>
              </a:rPr>
              <a:t>পর্যায় সার</a:t>
            </a:r>
            <a:r>
              <a:rPr lang="en-US" sz="5100" b="1" dirty="0" err="1" smtClean="0">
                <a:latin typeface="NikoshBAN" pitchFamily="2" charset="0"/>
                <a:cs typeface="NikoshBAN" pitchFamily="2" charset="0"/>
              </a:rPr>
              <a:t>ণি</a:t>
            </a:r>
            <a:r>
              <a:rPr lang="bn-IN" sz="5100" b="1" dirty="0" smtClean="0">
                <a:latin typeface="NikoshBAN" pitchFamily="2" charset="0"/>
                <a:cs typeface="NikoshBAN" pitchFamily="2" charset="0"/>
              </a:rPr>
              <a:t> কি ও এর বৈশিষ্ট্য বলতে পারবে ।</a:t>
            </a:r>
          </a:p>
          <a:p>
            <a:pPr>
              <a:buFont typeface="Wingdings" pitchFamily="2" charset="2"/>
              <a:buChar char="Ø"/>
            </a:pPr>
            <a:r>
              <a:rPr lang="bn-BD" sz="5100" b="1" dirty="0" smtClean="0">
                <a:latin typeface="NikoshBAN" pitchFamily="2" charset="0"/>
                <a:cs typeface="NikoshBAN" pitchFamily="2" charset="0"/>
              </a:rPr>
              <a:t>একই গ্রুপে মৌলসমূহের রাসায়নিক ধর্ম বর্ণনা করতে পারবে ।</a:t>
            </a:r>
          </a:p>
          <a:p>
            <a:pPr>
              <a:buFont typeface="Wingdings" pitchFamily="2" charset="2"/>
              <a:buChar char="Ø"/>
            </a:pPr>
            <a:r>
              <a:rPr lang="bn-BD" sz="5100" b="1" dirty="0" smtClean="0">
                <a:latin typeface="NikoshBAN" pitchFamily="2" charset="0"/>
                <a:cs typeface="NikoshBAN" pitchFamily="2" charset="0"/>
              </a:rPr>
              <a:t> একই পর্যায়ে মৌলসমূহের ধর্মের  ক্রমবিকাশ বর্ণনা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5100" b="1" dirty="0" smtClean="0">
                <a:latin typeface="NikoshBAN" pitchFamily="2" charset="0"/>
                <a:cs typeface="NikoshBAN" pitchFamily="2" charset="0"/>
              </a:rPr>
              <a:t> উভধর্মী  অক্সাইড ব্যাখ্যা করতে পারবে ।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49EB66A-11ED-4818-BF84-E9D39483CC87}"/>
              </a:ext>
            </a:extLst>
          </p:cNvPr>
          <p:cNvSpPr/>
          <p:nvPr/>
        </p:nvSpPr>
        <p:spPr>
          <a:xfrm>
            <a:off x="652081" y="2667000"/>
            <a:ext cx="8263319" cy="1031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6000" b="1" dirty="0">
                <a:solidFill>
                  <a:srgbClr val="002060"/>
                </a:solidFill>
                <a:latin typeface="NikoshBAN" charset="0"/>
                <a:cs typeface="NikoshBAN" charset="0"/>
              </a:rPr>
              <a:t>এই পাঠ শেষে শিক্ষার্থীরা </a:t>
            </a:r>
            <a:r>
              <a:rPr lang="en-US" sz="6000" b="1" dirty="0">
                <a:solidFill>
                  <a:srgbClr val="002060"/>
                </a:solidFill>
                <a:latin typeface="NikoshBAN" charset="0"/>
              </a:rPr>
              <a:t>..........</a:t>
            </a:r>
          </a:p>
        </p:txBody>
      </p:sp>
      <p:sp>
        <p:nvSpPr>
          <p:cNvPr id="8" name="Cloud Callout 2">
            <a:extLst>
              <a:ext uri="{FF2B5EF4-FFF2-40B4-BE49-F238E27FC236}">
                <a16:creationId xmlns="" xmlns:a16="http://schemas.microsoft.com/office/drawing/2014/main" id="{3FAC8F45-0414-421B-932C-2564728F0990}"/>
              </a:ext>
            </a:extLst>
          </p:cNvPr>
          <p:cNvSpPr/>
          <p:nvPr/>
        </p:nvSpPr>
        <p:spPr>
          <a:xfrm flipH="1">
            <a:off x="734290" y="782575"/>
            <a:ext cx="3934691" cy="1503426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0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67200" y="6107668"/>
            <a:ext cx="108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89845"/>
          </a:xfrm>
          <a:prstGeom prst="rect">
            <a:avLst/>
          </a:prstGeom>
        </p:spPr>
      </p:pic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মৌলসমূহের কতিপয় পর্যায়বৃত্তিক ধর্ম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Content Placeholder 17" descr="na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38200" y="1371599"/>
            <a:ext cx="7620000" cy="4620439"/>
          </a:xfrm>
        </p:spPr>
      </p:pic>
      <p:pic>
        <p:nvPicPr>
          <p:cNvPr id="13" name="Content Placeholder 19" descr="nb.bmp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752600" y="1058826"/>
            <a:ext cx="5791200" cy="477219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89845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idx="1"/>
          </p:nvPr>
        </p:nvSpPr>
        <p:spPr bwMode="auto">
          <a:xfrm>
            <a:off x="990600" y="1600201"/>
            <a:ext cx="716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447675" indent="-447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+mn-lt"/>
              </a:defRPr>
            </a:lvl2pPr>
            <a:lvl3pPr marL="1293813" indent="-403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811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4pPr>
            <a:lvl5pPr marL="207010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3600" b="1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7wU </a:t>
            </a:r>
            <a:r>
              <a:rPr lang="en-US" sz="3600" b="1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ch©vq</a:t>
            </a:r>
            <a:endParaRPr lang="en-US" sz="3600" b="1" dirty="0" smtClean="0">
              <a:latin typeface="SutonnyMJ" pitchFamily="2" charset="0"/>
              <a:ea typeface="SutonnyMJ" pitchFamily="2" charset="0"/>
              <a:cs typeface="SutonnyMJ" pitchFamily="2" charset="0"/>
            </a:endParaRPr>
          </a:p>
          <a:p>
            <a:pPr eaLnBrk="1" hangingPunct="1"/>
            <a:r>
              <a:rPr lang="en-US" sz="3600" b="1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18wU </a:t>
            </a:r>
            <a:r>
              <a:rPr lang="en-US" sz="3600" b="1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MÖæc</a:t>
            </a:r>
            <a:endParaRPr lang="en-US" sz="3600" b="1" dirty="0" smtClean="0">
              <a:latin typeface="SutonnyMJ" pitchFamily="2" charset="0"/>
              <a:ea typeface="SutonnyMJ" pitchFamily="2" charset="0"/>
              <a:cs typeface="SutonnyMJ" pitchFamily="2" charset="0"/>
            </a:endParaRPr>
          </a:p>
          <a:p>
            <a:pPr eaLnBrk="1" hangingPunct="1"/>
            <a:r>
              <a:rPr lang="en-US" sz="3600" b="1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1g </a:t>
            </a:r>
            <a:r>
              <a:rPr lang="en-US" sz="3600" b="1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MÖæ‡c</a:t>
            </a:r>
            <a:r>
              <a:rPr lang="en-US" sz="3600" b="1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 2wU †</a:t>
            </a:r>
            <a:r>
              <a:rPr lang="en-US" sz="3600" b="1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gŠj</a:t>
            </a:r>
            <a:r>
              <a:rPr lang="en-US" sz="3600" b="1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Av‡Q</a:t>
            </a:r>
            <a:endParaRPr lang="en-US" sz="3600" b="1" dirty="0" smtClean="0">
              <a:latin typeface="SutonnyMJ" pitchFamily="2" charset="0"/>
              <a:ea typeface="SutonnyMJ" pitchFamily="2" charset="0"/>
              <a:cs typeface="SutonnyMJ" pitchFamily="2" charset="0"/>
            </a:endParaRPr>
          </a:p>
          <a:p>
            <a:pPr eaLnBrk="1" hangingPunct="1"/>
            <a:r>
              <a:rPr lang="en-US" sz="3600" b="1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2q I 3q </a:t>
            </a:r>
            <a:r>
              <a:rPr lang="en-US" sz="3600" b="1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MÖæ‡c</a:t>
            </a:r>
            <a:r>
              <a:rPr lang="en-US" sz="3600" b="1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 8wU †</a:t>
            </a:r>
            <a:r>
              <a:rPr lang="en-US" sz="3600" b="1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gŠj</a:t>
            </a:r>
            <a:r>
              <a:rPr lang="en-US" sz="3600" b="1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Av‡Q</a:t>
            </a:r>
            <a:endParaRPr lang="en-US" sz="3600" b="1" dirty="0" smtClean="0">
              <a:latin typeface="SutonnyMJ" pitchFamily="2" charset="0"/>
              <a:ea typeface="SutonnyMJ" pitchFamily="2" charset="0"/>
              <a:cs typeface="SutonnyMJ" pitchFamily="2" charset="0"/>
            </a:endParaRPr>
          </a:p>
          <a:p>
            <a:pPr eaLnBrk="1" hangingPunct="1"/>
            <a:r>
              <a:rPr lang="en-US" sz="3600" b="1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4_©-7g </a:t>
            </a:r>
            <a:r>
              <a:rPr lang="en-US" sz="3600" b="1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MÖæ‡c</a:t>
            </a:r>
            <a:r>
              <a:rPr lang="en-US" sz="3600" b="1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 18wU †</a:t>
            </a:r>
            <a:r>
              <a:rPr lang="en-US" sz="3600" b="1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gŠj</a:t>
            </a:r>
            <a:r>
              <a:rPr lang="en-US" sz="3600" b="1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Av‡Q</a:t>
            </a:r>
            <a:endParaRPr lang="en-US" sz="3600" b="1" dirty="0" smtClean="0">
              <a:latin typeface="SutonnyMJ" pitchFamily="2" charset="0"/>
              <a:ea typeface="SutonnyMJ" pitchFamily="2" charset="0"/>
              <a:cs typeface="SutonnyMJ" pitchFamily="2" charset="0"/>
            </a:endParaRPr>
          </a:p>
          <a:p>
            <a:pPr eaLnBrk="1" hangingPunct="1"/>
            <a:r>
              <a:rPr lang="en-US" sz="3600" b="1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j¨v‡š’bvBW</a:t>
            </a:r>
            <a:r>
              <a:rPr lang="en-US" sz="3600" b="1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 I </a:t>
            </a:r>
            <a:r>
              <a:rPr lang="en-US" sz="3600" b="1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A¨vw±bvBW</a:t>
            </a:r>
            <a:r>
              <a:rPr lang="en-US" sz="3600" b="1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mvwi‡Z</a:t>
            </a:r>
            <a:r>
              <a:rPr lang="en-US" sz="3600" b="1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gvU</a:t>
            </a:r>
            <a:r>
              <a:rPr lang="en-US" sz="3600" b="1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 14 </a:t>
            </a:r>
            <a:r>
              <a:rPr lang="en-US" sz="3600" b="1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wU</a:t>
            </a:r>
            <a:r>
              <a:rPr lang="en-US" sz="3600" b="1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K‡i</a:t>
            </a:r>
            <a:r>
              <a:rPr lang="en-US" sz="3600" b="1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 28wU †</a:t>
            </a:r>
            <a:r>
              <a:rPr lang="en-US" sz="3600" b="1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gŠj</a:t>
            </a:r>
            <a:r>
              <a:rPr lang="en-US" sz="3600" b="1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Av‡Q</a:t>
            </a:r>
            <a:endParaRPr lang="en-US" sz="3600" b="1" dirty="0" smtClean="0">
              <a:latin typeface="SutonnyMJ" pitchFamily="2" charset="0"/>
              <a:ea typeface="SutonnyMJ" pitchFamily="2" charset="0"/>
              <a:cs typeface="SutonnyMJ" pitchFamily="2" charset="0"/>
            </a:endParaRPr>
          </a:p>
          <a:p>
            <a:pPr eaLnBrk="1" hangingPunct="1"/>
            <a:endParaRPr lang="en-US" dirty="0" smtClean="0"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990600" y="274638"/>
            <a:ext cx="7162800" cy="111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AvaywbK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ch©vq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mviwYi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‰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ewkó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¨</a:t>
            </a:r>
            <a:r>
              <a:rPr lang="en-US" sz="6000" b="1" dirty="0" smtClean="0">
                <a:solidFill>
                  <a:srgbClr val="00206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:</a:t>
            </a:r>
            <a:endParaRPr lang="en-US" sz="6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0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explode.wav"/>
          </p:stSnd>
        </p:sndAc>
      </p:transition>
    </mc:Choice>
    <mc:Fallback xmlns="">
      <p:transition spd="slow">
        <p:checker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8984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23283" y="533400"/>
            <a:ext cx="3697434" cy="914400"/>
          </a:xfrm>
        </p:spPr>
        <p:txBody>
          <a:bodyPr>
            <a:noAutofit/>
          </a:bodyPr>
          <a:lstStyle/>
          <a:p>
            <a:r>
              <a:rPr lang="en-US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AvaywbK</a:t>
            </a:r>
            <a:r>
              <a:rPr lang="en-US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ch©vq</a:t>
            </a:r>
            <a:r>
              <a:rPr lang="en-US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mviwY</a:t>
            </a:r>
            <a:endParaRPr lang="en-US" b="1" dirty="0"/>
          </a:p>
        </p:txBody>
      </p:sp>
      <p:pic>
        <p:nvPicPr>
          <p:cNvPr id="8" name="Content Placeholder 3" descr="38a9d9db31e2b5a8af46048913ba92a3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65075"/>
            <a:ext cx="7055163" cy="398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24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5" y="-15922"/>
            <a:ext cx="9143999" cy="688984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4316" y="914400"/>
            <a:ext cx="7620000" cy="731838"/>
          </a:xfrm>
        </p:spPr>
        <p:txBody>
          <a:bodyPr>
            <a:no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 সারণি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গ্রুপে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কতটি মৌল আছে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table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90516" y="1828800"/>
            <a:ext cx="7467600" cy="39904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70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explode.wav"/>
          </p:stSnd>
        </p:sndAc>
      </p:transition>
    </mc:Choice>
    <mc:Fallback xmlns="">
      <p:transition spd="slow">
        <p:blinds dir="vert"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387</Words>
  <Application>Microsoft Office PowerPoint</Application>
  <PresentationFormat>On-screen Show (4:3)</PresentationFormat>
  <Paragraphs>119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NikoshBAN</vt:lpstr>
      <vt:lpstr>SutonnyMJ</vt:lpstr>
      <vt:lpstr>Times New Roman</vt:lpstr>
      <vt:lpstr>Wingdings</vt:lpstr>
      <vt:lpstr>Office Theme</vt:lpstr>
      <vt:lpstr>PowerPoint Presentation</vt:lpstr>
      <vt:lpstr>স্বাগতম</vt:lpstr>
      <vt:lpstr>PowerPoint Presentation</vt:lpstr>
      <vt:lpstr>পাঠ পরিচিতি</vt:lpstr>
      <vt:lpstr>PowerPoint Presentation</vt:lpstr>
      <vt:lpstr>মৌলসমূহের কতিপয় পর্যায়বৃত্তিক ধর্ম</vt:lpstr>
      <vt:lpstr>AvaywbK ch©vq mviwYi ‰ewkó¨:</vt:lpstr>
      <vt:lpstr>AvaywbK ch©vq mviwY</vt:lpstr>
      <vt:lpstr>পর্যায় সারণির কোন গ্রুপে কতটি মৌল আছে দেখে নেই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RASEL</dc:creator>
  <cp:lastModifiedBy>asus</cp:lastModifiedBy>
  <cp:revision>170</cp:revision>
  <dcterms:created xsi:type="dcterms:W3CDTF">2006-08-16T00:00:00Z</dcterms:created>
  <dcterms:modified xsi:type="dcterms:W3CDTF">2020-11-06T14:43:33Z</dcterms:modified>
</cp:coreProperties>
</file>