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Default Extension="mp4" ContentType="video/mp4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mp3" ContentType="audio/m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3" r:id="rId5"/>
    <p:sldId id="265" r:id="rId6"/>
    <p:sldId id="266" r:id="rId7"/>
    <p:sldId id="258" r:id="rId8"/>
    <p:sldId id="264" r:id="rId9"/>
    <p:sldId id="269" r:id="rId10"/>
    <p:sldId id="259" r:id="rId11"/>
    <p:sldId id="270" r:id="rId12"/>
    <p:sldId id="260" r:id="rId13"/>
    <p:sldId id="271" r:id="rId14"/>
    <p:sldId id="272" r:id="rId15"/>
    <p:sldId id="274" r:id="rId16"/>
    <p:sldId id="275" r:id="rId17"/>
    <p:sldId id="282" r:id="rId18"/>
    <p:sldId id="261" r:id="rId19"/>
    <p:sldId id="277" r:id="rId20"/>
    <p:sldId id="278" r:id="rId21"/>
    <p:sldId id="279" r:id="rId22"/>
    <p:sldId id="280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900"/>
    <a:srgbClr val="00CC00"/>
    <a:srgbClr val="663300"/>
    <a:srgbClr val="33CC33"/>
    <a:srgbClr val="660033"/>
    <a:srgbClr val="800000"/>
    <a:srgbClr val="6FF60A"/>
    <a:srgbClr val="CC3300"/>
    <a:srgbClr val="0000FF"/>
    <a:srgbClr val="FF7C8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7" autoAdjust="0"/>
    <p:restoredTop sz="94660"/>
  </p:normalViewPr>
  <p:slideViewPr>
    <p:cSldViewPr snapToGrid="0">
      <p:cViewPr>
        <p:scale>
          <a:sx n="89" d="100"/>
          <a:sy n="89" d="100"/>
        </p:scale>
        <p:origin x="-72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72580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087786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95999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02405848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1556977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54600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7104718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2567130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816976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37693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5212CB5-1EE1-4A93-9915-525D06BC74A1}" type="datetimeFigureOut">
              <a:rPr lang="en-US" smtClean="0"/>
              <a:pPr/>
              <a:t>9/21/2020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9A7BB68-8E99-4374-8A66-99A4FD017D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972771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699"/>
            </a:avLst>
          </a:prstGeom>
          <a:solidFill>
            <a:srgbClr val="00CC00"/>
          </a:solid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Frame 17"/>
          <p:cNvSpPr/>
          <p:nvPr userDrawn="1"/>
        </p:nvSpPr>
        <p:spPr>
          <a:xfrm>
            <a:off x="80963" y="61913"/>
            <a:ext cx="12030075" cy="6710362"/>
          </a:xfrm>
          <a:prstGeom prst="frame">
            <a:avLst>
              <a:gd name="adj1" fmla="val 484"/>
            </a:avLst>
          </a:prstGeom>
          <a:blipFill>
            <a:blip r:embed="rId13" cstate="print"/>
            <a:stretch>
              <a:fillRect/>
            </a:stretch>
          </a:blipFill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/>
          <p:cNvSpPr/>
          <p:nvPr userDrawn="1"/>
        </p:nvSpPr>
        <p:spPr>
          <a:xfrm>
            <a:off x="137102" y="121921"/>
            <a:ext cx="11916786" cy="6590948"/>
          </a:xfrm>
          <a:prstGeom prst="frame">
            <a:avLst>
              <a:gd name="adj1" fmla="val 693"/>
            </a:avLst>
          </a:prstGeom>
          <a:blipFill>
            <a:blip r:embed="rId14" cstate="print"/>
            <a:stretch>
              <a:fillRect/>
            </a:stretch>
          </a:blipFill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Rectangle 1"/>
          <p:cNvSpPr/>
          <p:nvPr userDrawn="1"/>
        </p:nvSpPr>
        <p:spPr>
          <a:xfrm>
            <a:off x="152342" y="198120"/>
            <a:ext cx="11826298" cy="6438548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5-Point Star 12"/>
          <p:cNvSpPr/>
          <p:nvPr userDrawn="1"/>
        </p:nvSpPr>
        <p:spPr>
          <a:xfrm>
            <a:off x="137102" y="129762"/>
            <a:ext cx="940157" cy="634928"/>
          </a:xfrm>
          <a:prstGeom prst="star5">
            <a:avLst/>
          </a:prstGeom>
          <a:pattFill prst="pct70">
            <a:fgClr>
              <a:srgbClr val="7030A0"/>
            </a:fgClr>
            <a:bgClr>
              <a:schemeClr val="bg1"/>
            </a:bgClr>
          </a:patt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5-Point Star 13"/>
          <p:cNvSpPr/>
          <p:nvPr userDrawn="1"/>
        </p:nvSpPr>
        <p:spPr>
          <a:xfrm>
            <a:off x="180985" y="631609"/>
            <a:ext cx="703476" cy="455915"/>
          </a:xfrm>
          <a:prstGeom prst="star5">
            <a:avLst/>
          </a:prstGeom>
          <a:blipFill>
            <a:blip r:embed="rId15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convex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 userDrawn="1"/>
        </p:nvSpPr>
        <p:spPr>
          <a:xfrm>
            <a:off x="517559" y="522135"/>
            <a:ext cx="703476" cy="455915"/>
          </a:xfrm>
          <a:prstGeom prst="star5">
            <a:avLst/>
          </a:prstGeom>
          <a:blipFill>
            <a:blip r:embed="rId16" cstate="print"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 prst="slop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2522"/>
          <a:stretch/>
        </p:blipFill>
        <p:spPr>
          <a:xfrm>
            <a:off x="182880" y="6020972"/>
            <a:ext cx="11823897" cy="62492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530890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26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13" grpId="2" animBg="1"/>
      <p:bldP spid="13" grpId="3" animBg="1"/>
      <p:bldP spid="13" grpId="4" animBg="1"/>
      <p:bldP spid="13" grpId="5" animBg="1"/>
      <p:bldP spid="13" grpId="6" animBg="1"/>
      <p:bldP spid="13" grpId="7" animBg="1"/>
      <p:bldP spid="13" grpId="8" animBg="1"/>
      <p:bldP spid="13" grpId="9" animBg="1"/>
      <p:bldP spid="13" grpId="10" animBg="1"/>
      <p:bldP spid="13" grpId="11" animBg="1"/>
      <p:bldP spid="13" grpId="12" animBg="1"/>
      <p:bldP spid="13" grpId="13" animBg="1"/>
      <p:bldP spid="13" grpId="14" animBg="1"/>
      <p:bldP spid="13" grpId="15" animBg="1"/>
      <p:bldP spid="13" grpId="16" animBg="1"/>
      <p:bldP spid="13" grpId="17" animBg="1"/>
      <p:bldP spid="13" grpId="18" animBg="1"/>
      <p:bldP spid="13" grpId="19" animBg="1"/>
      <p:bldP spid="13" grpId="20" animBg="1"/>
      <p:bldP spid="13" grpId="21" animBg="1"/>
      <p:bldP spid="13" grpId="22" animBg="1"/>
      <p:bldP spid="13" grpId="23" animBg="1"/>
      <p:bldP spid="13" grpId="24" animBg="1"/>
      <p:bldP spid="13" grpId="25" animBg="1"/>
      <p:bldP spid="13" grpId="26" animBg="1"/>
      <p:bldP spid="14" grpId="0" animBg="1"/>
      <p:bldP spid="14" grpId="1" animBg="1"/>
      <p:bldP spid="14" grpId="2" animBg="1"/>
      <p:bldP spid="14" grpId="3" animBg="1"/>
      <p:bldP spid="14" grpId="4" animBg="1"/>
      <p:bldP spid="14" grpId="5" animBg="1"/>
      <p:bldP spid="14" grpId="6" animBg="1"/>
      <p:bldP spid="14" grpId="7" animBg="1"/>
      <p:bldP spid="14" grpId="8" animBg="1"/>
      <p:bldP spid="14" grpId="9" animBg="1"/>
      <p:bldP spid="14" grpId="10" animBg="1"/>
      <p:bldP spid="14" grpId="11" animBg="1"/>
      <p:bldP spid="14" grpId="12" animBg="1"/>
      <p:bldP spid="14" grpId="13" animBg="1"/>
      <p:bldP spid="14" grpId="14" animBg="1"/>
      <p:bldP spid="14" grpId="15" animBg="1"/>
      <p:bldP spid="14" grpId="16" animBg="1"/>
      <p:bldP spid="14" grpId="17" animBg="1"/>
      <p:bldP spid="14" grpId="18" animBg="1"/>
      <p:bldP spid="14" grpId="19" animBg="1"/>
      <p:bldP spid="14" grpId="20" animBg="1"/>
      <p:bldP spid="14" grpId="21" animBg="1"/>
      <p:bldP spid="14" grpId="22" animBg="1"/>
      <p:bldP spid="14" grpId="23" animBg="1"/>
      <p:bldP spid="14" grpId="24" animBg="1"/>
      <p:bldP spid="14" grpId="25" animBg="1"/>
      <p:bldP spid="14" grpId="26" animBg="1"/>
      <p:bldP spid="15" grpId="0" animBg="1"/>
      <p:bldP spid="15" grpId="1" animBg="1"/>
      <p:bldP spid="15" grpId="2" animBg="1"/>
      <p:bldP spid="15" grpId="3" animBg="1"/>
      <p:bldP spid="15" grpId="4" animBg="1"/>
      <p:bldP spid="15" grpId="5" animBg="1"/>
      <p:bldP spid="15" grpId="6" animBg="1"/>
      <p:bldP spid="15" grpId="7" animBg="1"/>
      <p:bldP spid="15" grpId="8" animBg="1"/>
      <p:bldP spid="15" grpId="9" animBg="1"/>
      <p:bldP spid="15" grpId="10" animBg="1"/>
      <p:bldP spid="15" grpId="11" animBg="1"/>
      <p:bldP spid="15" grpId="12" animBg="1"/>
      <p:bldP spid="15" grpId="13" animBg="1"/>
      <p:bldP spid="15" grpId="14" animBg="1"/>
      <p:bldP spid="15" grpId="15" animBg="1"/>
      <p:bldP spid="15" grpId="16" animBg="1"/>
      <p:bldP spid="15" grpId="17" animBg="1"/>
      <p:bldP spid="15" grpId="18" animBg="1"/>
      <p:bldP spid="15" grpId="19" animBg="1"/>
      <p:bldP spid="15" grpId="20" animBg="1"/>
      <p:bldP spid="15" grpId="21" animBg="1"/>
      <p:bldP spid="15" grpId="22" animBg="1"/>
      <p:bldP spid="15" grpId="23" animBg="1"/>
      <p:bldP spid="15" grpId="24" animBg="1"/>
      <p:bldP spid="15" grpId="25" animBg="1"/>
      <p:bldP spid="15" grpId="26" animBg="1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41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2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ideo" Target="../media/media2.mp4"/><Relationship Id="rId6" Type="http://schemas.microsoft.com/office/2007/relationships/media" Target="../media/media2.mp4"/><Relationship Id="rId5" Type="http://schemas.microsoft.com/office/2007/relationships/hdphoto" Target="../media/hdphoto3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eg"/><Relationship Id="rId4" Type="http://schemas.openxmlformats.org/officeDocument/2006/relationships/image" Target="../media/image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microsoft.com/office/2007/relationships/hdphoto" Target="../media/hdphoto2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microsoft.com/office/2007/relationships/hdphoto" Target="../media/hdphoto5.wdp"/><Relationship Id="rId4" Type="http://schemas.openxmlformats.org/officeDocument/2006/relationships/image" Target="../media/image4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media1.mp3"/><Relationship Id="rId6" Type="http://schemas.openxmlformats.org/officeDocument/2006/relationships/image" Target="../media/image24.jpeg"/><Relationship Id="rId5" Type="http://schemas.openxmlformats.org/officeDocument/2006/relationships/image" Target="../media/image23.png"/><Relationship Id="rId4" Type="http://schemas.microsoft.com/office/2007/relationships/media" Target="../media/media1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200164"/>
            <a:ext cx="11764211" cy="642923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919" y="3015292"/>
            <a:ext cx="1843086" cy="351409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1713" y="5051167"/>
            <a:ext cx="1535319" cy="10473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07005" y="243029"/>
            <a:ext cx="6218751" cy="175432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ক্লাসে সবাইকে </a:t>
            </a:r>
          </a:p>
          <a:p>
            <a:r>
              <a:rPr lang="en-US" sz="5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en-US" sz="5200" b="1" dirty="0" err="1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5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5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14853" y="5502729"/>
            <a:ext cx="857247" cy="52101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=""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82822" y1="81140" x2="72393" y2="89912"/>
                        <a14:foregroundMark x1="84969" y1="83553" x2="80368" y2="88816"/>
                        <a14:foregroundMark x1="89877" y1="82237" x2="87117" y2="87939"/>
                        <a14:foregroundMark x1="95706" y1="81140" x2="95092" y2="83772"/>
                        <a14:foregroundMark x1="90798" y1="82018" x2="91411" y2="89035"/>
                        <a14:foregroundMark x1="86196" y1="81140" x2="81288" y2="90132"/>
                        <a14:foregroundMark x1="74540" y1="92105" x2="84049" y2="91447"/>
                        <a14:foregroundMark x1="75460" y1="94298" x2="79755" y2="94737"/>
                        <a14:foregroundMark x1="71472" y1="96711" x2="76687" y2="96711"/>
                        <a14:foregroundMark x1="54601" y1="95833" x2="56135" y2="99561"/>
                        <a14:foregroundMark x1="9202" y1="65351" x2="9202" y2="70395"/>
                        <a14:foregroundMark x1="9816" y1="63596" x2="6135" y2="66886"/>
                        <a14:foregroundMark x1="16258" y1="68860" x2="9816" y2="74781"/>
                        <a14:foregroundMark x1="20245" y1="74123" x2="19939" y2="77412"/>
                        <a14:foregroundMark x1="26074" y1="76974" x2="18712" y2="82237"/>
                        <a14:foregroundMark x1="48160" y1="84868" x2="49387" y2="72588"/>
                        <a14:foregroundMark x1="92331" y1="36842" x2="75460" y2="42544"/>
                        <a14:foregroundMark x1="68712" y1="98465" x2="68712" y2="99561"/>
                        <a14:foregroundMark x1="64110" y1="97807" x2="63497" y2="98904"/>
                        <a14:foregroundMark x1="62577" y1="96930" x2="60736" y2="99342"/>
                        <a14:foregroundMark x1="85583" y1="82018" x2="85583" y2="89035"/>
                        <a14:foregroundMark x1="89264" y1="78289" x2="85583" y2="8684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4826" y="1945268"/>
            <a:ext cx="3065688" cy="40263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4217" b="16327"/>
          <a:stretch/>
        </p:blipFill>
        <p:spPr>
          <a:xfrm>
            <a:off x="4814887" y="5743575"/>
            <a:ext cx="2892631" cy="85163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289086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22102" y="366031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 ও টীকা জেনে নেই</a:t>
            </a:r>
            <a:endParaRPr lang="en-US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6A563FE-0161-4BD1-9BDE-559E586ABD2B}"/>
              </a:ext>
            </a:extLst>
          </p:cNvPr>
          <p:cNvSpPr txBox="1"/>
          <p:nvPr/>
        </p:nvSpPr>
        <p:spPr>
          <a:xfrm>
            <a:off x="711869" y="1898950"/>
            <a:ext cx="24221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মুজিবর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CF34200A-8CD6-4A82-A889-56B03677CCB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6" y="1136890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23A2F1A2-3125-4378-B1F4-DC97C799D212}"/>
              </a:ext>
            </a:extLst>
          </p:cNvPr>
          <p:cNvSpPr txBox="1"/>
          <p:nvPr/>
        </p:nvSpPr>
        <p:spPr>
          <a:xfrm>
            <a:off x="7518954" y="1274374"/>
            <a:ext cx="4053921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পিতা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শেখ মুজিবর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স্বাধীনতাকামী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বাঙালী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আশা-ভরসার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আশ্রয়স্থল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5887522-5845-420B-8F13-168D90B06ACD}"/>
              </a:ext>
            </a:extLst>
          </p:cNvPr>
          <p:cNvSpPr txBox="1"/>
          <p:nvPr/>
        </p:nvSpPr>
        <p:spPr>
          <a:xfrm>
            <a:off x="500926" y="3979832"/>
            <a:ext cx="249693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কন্ঠস্বরের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ধ্বনি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E1902E82-A079-4181-9DD0-DD20BE678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2126" y="3496990"/>
            <a:ext cx="3238688" cy="20429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27932AD9-E3B3-442E-AE3B-DFDFCF458329}"/>
              </a:ext>
            </a:extLst>
          </p:cNvPr>
          <p:cNvSpPr txBox="1"/>
          <p:nvPr/>
        </p:nvSpPr>
        <p:spPr>
          <a:xfrm>
            <a:off x="7518953" y="3609707"/>
            <a:ext cx="4053922" cy="181588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একাত্তরে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বঙ্গবন্ধুর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বজ্রকন্ঠে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স্বাধীনতা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আহবানের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দিয়ে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বাঙ্গালির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মিলিত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কন্ঠস্বর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স্বাধীনতার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গর্জে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উঠেছিল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</p:spTree>
    <p:extLst>
      <p:ext uri="{BB962C8B-B14F-4D97-AF65-F5344CB8AC3E}">
        <p14:creationId xmlns="" xmlns:p14="http://schemas.microsoft.com/office/powerpoint/2010/main" val="260111815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 build="p"/>
      <p:bldP spid="14" grpId="0"/>
      <p:bldP spid="1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21AB80E2-EFF3-48B1-9784-5AB14161B74D}"/>
              </a:ext>
            </a:extLst>
          </p:cNvPr>
          <p:cNvSpPr txBox="1"/>
          <p:nvPr/>
        </p:nvSpPr>
        <p:spPr>
          <a:xfrm>
            <a:off x="365761" y="4420632"/>
            <a:ext cx="3548806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বাংলা’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4F274514-8CDF-487A-90D2-CE1208C6D89E}"/>
              </a:ext>
            </a:extLst>
          </p:cNvPr>
          <p:cNvSpPr txBox="1"/>
          <p:nvPr/>
        </p:nvSpPr>
        <p:spPr>
          <a:xfrm>
            <a:off x="576781" y="1931654"/>
            <a:ext cx="3322545" cy="58477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বিশ্বকবির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সোনার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0450EF-2F00-40E4-9DF9-DEF6AAFCCE2C}"/>
              </a:ext>
            </a:extLst>
          </p:cNvPr>
          <p:cNvSpPr txBox="1"/>
          <p:nvPr/>
        </p:nvSpPr>
        <p:spPr>
          <a:xfrm>
            <a:off x="8016607" y="1402711"/>
            <a:ext cx="3527693" cy="15696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বিশ্বকবি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তার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রচিত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দেশত্ববোধক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গানে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দেশকে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সোনার বাংলা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অভিহিত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6DC6E5FC-65CF-4162-B0AD-8194DF4D241C}"/>
              </a:ext>
            </a:extLst>
          </p:cNvPr>
          <p:cNvSpPr txBox="1"/>
          <p:nvPr/>
        </p:nvSpPr>
        <p:spPr>
          <a:xfrm>
            <a:off x="8016607" y="3727022"/>
            <a:ext cx="3527693" cy="193899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নিসর্গের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প্রকৃতির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অনিন্দ্য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রুপ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সৌন্দর্য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চিরায়ত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মহিমায়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উপস্থাপিত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করেছেন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তাঁর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“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2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বাংলা” </a:t>
            </a:r>
            <a:r>
              <a:rPr lang="en-US" sz="24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কাব্য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গ্রন্থে</a:t>
            </a:r>
            <a:r>
              <a:rPr lang="en-US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622102" y="366031"/>
            <a:ext cx="451918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 smtClean="0">
                <a:ln w="1143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 ও টীকা জেনে নেই</a:t>
            </a:r>
            <a:endParaRPr lang="en-US" sz="3600" b="1" dirty="0">
              <a:ln w="1143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3" name="Group 22"/>
          <p:cNvGrpSpPr/>
          <p:nvPr/>
        </p:nvGrpSpPr>
        <p:grpSpPr>
          <a:xfrm>
            <a:off x="4244860" y="1244878"/>
            <a:ext cx="3236231" cy="1922865"/>
            <a:chOff x="4244860" y="1244878"/>
            <a:chExt cx="3236231" cy="1922865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166CC4DC-C133-49FB-B08A-8A3CC8CE31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860" y="1244878"/>
              <a:ext cx="3236231" cy="1922865"/>
            </a:xfrm>
            <a:prstGeom prst="rect">
              <a:avLst/>
            </a:prstGeom>
            <a:ln w="79375" cap="sq" cmpd="thickThin">
              <a:solidFill>
                <a:srgbClr val="0099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17" name="Picture 16">
              <a:extLst>
                <a:ext uri="{FF2B5EF4-FFF2-40B4-BE49-F238E27FC236}">
                  <a16:creationId xmlns="" xmlns:a16="http://schemas.microsoft.com/office/drawing/2014/main" id="{2FEA1FEB-6EFF-43C3-B751-24E02321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23445" y="1448431"/>
              <a:ext cx="1315470" cy="1047216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22" name="Group 21"/>
          <p:cNvGrpSpPr/>
          <p:nvPr/>
        </p:nvGrpSpPr>
        <p:grpSpPr>
          <a:xfrm>
            <a:off x="4244860" y="3775512"/>
            <a:ext cx="3273669" cy="1890502"/>
            <a:chOff x="4244860" y="3775512"/>
            <a:chExt cx="3273669" cy="1890502"/>
          </a:xfrm>
        </p:grpSpPr>
        <p:pic>
          <p:nvPicPr>
            <p:cNvPr id="19" name="Picture 18">
              <a:extLst>
                <a:ext uri="{FF2B5EF4-FFF2-40B4-BE49-F238E27FC236}">
                  <a16:creationId xmlns="" xmlns:a16="http://schemas.microsoft.com/office/drawing/2014/main" id="{F479E9F8-A950-40FE-8221-941C80B0925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44860" y="3775512"/>
              <a:ext cx="3273669" cy="1890502"/>
            </a:xfrm>
            <a:prstGeom prst="rect">
              <a:avLst/>
            </a:prstGeom>
            <a:ln w="79375" cap="sq" cmpd="thickThin">
              <a:solidFill>
                <a:srgbClr val="0099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0" name="Picture 19">
              <a:extLst>
                <a:ext uri="{FF2B5EF4-FFF2-40B4-BE49-F238E27FC236}">
                  <a16:creationId xmlns="" xmlns:a16="http://schemas.microsoft.com/office/drawing/2014/main" id="{7605CBC5-A7A7-4090-916A-83EC68B9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059" y="3802581"/>
              <a:ext cx="1315470" cy="1327543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12866060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5639228"/>
            <a:ext cx="11772900" cy="100666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40217" y="2735122"/>
            <a:ext cx="8112167" cy="640080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400175" y="1539240"/>
            <a:ext cx="1700214" cy="3033388"/>
            <a:chOff x="1371600" y="1499073"/>
            <a:chExt cx="1700214" cy="3033388"/>
          </a:xfrm>
        </p:grpSpPr>
        <p:sp>
          <p:nvSpPr>
            <p:cNvPr id="6" name="Rectangle 5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57375" y="1499073"/>
              <a:ext cx="734819" cy="3033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7" name="Group 6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8" name="Group 7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10" name="Oval 9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" name="Notched Right Arrow 10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9" name="Rectangle 8">
                <a:extLst>
                  <a:ext uri="{FF2B5EF4-FFF2-40B4-BE49-F238E27FC236}">
                    <a16:creationId xmlns=""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369552" y="726060"/>
                <a:ext cx="1811372" cy="1413057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জোড়ায়</a:t>
                </a:r>
                <a:r>
                  <a:rPr lang="en-US" sz="48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  <a:p>
                <a:pPr algn="ctr">
                  <a:lnSpc>
                    <a:spcPct val="80000"/>
                  </a:lnSpc>
                </a:pPr>
                <a:r>
                  <a:rPr lang="en-US" sz="40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0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  <p:sp>
        <p:nvSpPr>
          <p:cNvPr id="13" name="TextBox 12"/>
          <p:cNvSpPr txBox="1"/>
          <p:nvPr/>
        </p:nvSpPr>
        <p:spPr>
          <a:xfrm>
            <a:off x="2800353" y="2761851"/>
            <a:ext cx="83520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টিকা লিখঃ ১.‘একটি মুজিবর’ ২.বিশ্বকবির ‘সোনার বাংলা’</a:t>
            </a:r>
            <a:endParaRPr lang="en-US" sz="32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626271"/>
            <a:ext cx="2152650" cy="2920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0404712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964570" y="3634797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50000"/>
              </a:lnSpc>
            </a:pP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একটি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মুজিবরের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কন্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ধবনি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বাতাসে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ওঠে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রণি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827" y="957276"/>
            <a:ext cx="3273672" cy="245745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1977" y="957276"/>
            <a:ext cx="3273672" cy="245745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8704" r="13378"/>
          <a:stretch/>
        </p:blipFill>
        <p:spPr>
          <a:xfrm>
            <a:off x="7908127" y="957276"/>
            <a:ext cx="3273672" cy="2457450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72594524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0899" y="3122866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েঠোপথে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সোনার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964" y="669473"/>
            <a:ext cx="4501861" cy="2793546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4706" y="669474"/>
            <a:ext cx="4695825" cy="2793546"/>
          </a:xfrm>
          <a:prstGeom prst="rect">
            <a:avLst/>
          </a:prstGeom>
          <a:ln w="889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="" xmlns:p14="http://schemas.microsoft.com/office/powerpoint/2010/main" val="211065646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980899" y="3492498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‘সোনার বাংলা’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বাংলা’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রূপের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 ।</a:t>
            </a:r>
          </a:p>
        </p:txBody>
      </p:sp>
      <p:grpSp>
        <p:nvGrpSpPr>
          <p:cNvPr id="10" name="Group 9"/>
          <p:cNvGrpSpPr/>
          <p:nvPr/>
        </p:nvGrpSpPr>
        <p:grpSpPr>
          <a:xfrm>
            <a:off x="541565" y="1171794"/>
            <a:ext cx="3573235" cy="2583777"/>
            <a:chOff x="541565" y="1171794"/>
            <a:chExt cx="3573235" cy="2583777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1565" y="1171796"/>
              <a:ext cx="3573235" cy="2583775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7" name="Picture 6">
              <a:extLst>
                <a:ext uri="{FF2B5EF4-FFF2-40B4-BE49-F238E27FC236}">
                  <a16:creationId xmlns="" xmlns:a16="http://schemas.microsoft.com/office/drawing/2014/main" id="{2FEA1FEB-6EFF-43C3-B751-24E02321E6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78041" y="1171794"/>
              <a:ext cx="1317575" cy="1048892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2" name="Group 11"/>
          <p:cNvGrpSpPr/>
          <p:nvPr/>
        </p:nvGrpSpPr>
        <p:grpSpPr>
          <a:xfrm>
            <a:off x="8052707" y="1171794"/>
            <a:ext cx="3573235" cy="2583777"/>
            <a:chOff x="8052707" y="1171794"/>
            <a:chExt cx="3573235" cy="2583777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2707" y="1171794"/>
              <a:ext cx="3573235" cy="2583777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8" name="Picture 7">
              <a:extLst>
                <a:ext uri="{FF2B5EF4-FFF2-40B4-BE49-F238E27FC236}">
                  <a16:creationId xmlns="" xmlns:a16="http://schemas.microsoft.com/office/drawing/2014/main" id="{7605CBC5-A7A7-4090-916A-83EC68B91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093228" y="1280408"/>
              <a:ext cx="1106890" cy="111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  <p:grpSp>
        <p:nvGrpSpPr>
          <p:cNvPr id="11" name="Group 10"/>
          <p:cNvGrpSpPr/>
          <p:nvPr/>
        </p:nvGrpSpPr>
        <p:grpSpPr>
          <a:xfrm>
            <a:off x="4297136" y="1171795"/>
            <a:ext cx="3573235" cy="2583776"/>
            <a:chOff x="4297136" y="1171795"/>
            <a:chExt cx="3573235" cy="258377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97136" y="1171795"/>
              <a:ext cx="3573235" cy="2583776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9962" y="1280408"/>
              <a:ext cx="1283561" cy="1117049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="" xmlns:p14="http://schemas.microsoft.com/office/powerpoint/2010/main" val="2001491607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4315097" y="3725314"/>
            <a:ext cx="6096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বাংলা’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মনরে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5619"/>
          <a:stretch/>
        </p:blipFill>
        <p:spPr>
          <a:xfrm>
            <a:off x="1208313" y="634635"/>
            <a:ext cx="4735285" cy="3000375"/>
          </a:xfrm>
          <a:prstGeom prst="rect">
            <a:avLst/>
          </a:prstGeom>
          <a:ln w="2222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1185" y="634634"/>
            <a:ext cx="4735285" cy="3000375"/>
          </a:xfrm>
          <a:prstGeom prst="rect">
            <a:avLst/>
          </a:prstGeom>
          <a:ln w="22225">
            <a:solidFill>
              <a:srgbClr val="009900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  <p:extLst>
      <p:ext uri="{BB962C8B-B14F-4D97-AF65-F5344CB8AC3E}">
        <p14:creationId xmlns="" xmlns:p14="http://schemas.microsoft.com/office/powerpoint/2010/main" val="79500078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6186" b="92165" l="7437" r="93038">
                        <a14:foregroundMark x1="40348" y1="11753" x2="41614" y2="17938"/>
                        <a14:foregroundMark x1="46361" y1="11959" x2="56804" y2="14227"/>
                        <a14:foregroundMark x1="56487" y1="11959" x2="64082" y2="13814"/>
                        <a14:foregroundMark x1="69304" y1="11753" x2="73101" y2="13196"/>
                        <a14:foregroundMark x1="78797" y1="12371" x2="83544" y2="14845"/>
                        <a14:foregroundMark x1="86392" y1="11340" x2="88291" y2="13196"/>
                        <a14:foregroundMark x1="50158" y1="77526" x2="47943" y2="51340"/>
                        <a14:foregroundMark x1="64082" y1="11959" x2="63133" y2="19381"/>
                        <a14:foregroundMark x1="46994" y1="11959" x2="47785" y2="18144"/>
                        <a14:foregroundMark x1="34968" y1="88041" x2="38449" y2="86804"/>
                        <a14:foregroundMark x1="40823" y1="90309" x2="44937" y2="88454"/>
                        <a14:foregroundMark x1="47310" y1="90515" x2="49209" y2="86804"/>
                        <a14:foregroundMark x1="54114" y1="90309" x2="55854" y2="86186"/>
                        <a14:foregroundMark x1="58703" y1="90928" x2="60601" y2="86186"/>
                        <a14:foregroundMark x1="64082" y1="89278" x2="64557" y2="85567"/>
                        <a14:foregroundMark x1="66930" y1="86804" x2="64557" y2="82887"/>
                        <a14:foregroundMark x1="63133" y1="83093" x2="58228" y2="83093"/>
                        <a14:foregroundMark x1="38766" y1="90515" x2="39241" y2="87216"/>
                        <a14:foregroundMark x1="34968" y1="89278" x2="36867" y2="84742"/>
                        <a14:foregroundMark x1="34177" y1="11340" x2="36867" y2="10722"/>
                        <a14:foregroundMark x1="40190" y1="11753" x2="42247" y2="6392"/>
                        <a14:foregroundMark x1="44937" y1="11134" x2="46519" y2="8247"/>
                        <a14:foregroundMark x1="49842" y1="11753" x2="51741" y2="6392"/>
                        <a14:foregroundMark x1="55063" y1="11753" x2="55854" y2="8660"/>
                        <a14:foregroundMark x1="59335" y1="11959" x2="60127" y2="6186"/>
                        <a14:foregroundMark x1="65348" y1="11340" x2="65981" y2="8247"/>
                        <a14:foregroundMark x1="70253" y1="11959" x2="70253" y2="8247"/>
                        <a14:foregroundMark x1="68354" y1="12990" x2="68829" y2="8866"/>
                        <a14:foregroundMark x1="73576" y1="10103" x2="73576" y2="10103"/>
                        <a14:foregroundMark x1="76424" y1="10722" x2="76424" y2="7423"/>
                        <a14:foregroundMark x1="79272" y1="11134" x2="79272" y2="9897"/>
                        <a14:foregroundMark x1="81962" y1="11340" x2="81646" y2="9485"/>
                        <a14:foregroundMark x1="85759" y1="11340" x2="85285" y2="1010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7177" t="8401" r="6036" b="8943"/>
          <a:stretch/>
        </p:blipFill>
        <p:spPr>
          <a:xfrm>
            <a:off x="2171700" y="300038"/>
            <a:ext cx="7886700" cy="5872161"/>
          </a:xfrm>
          <a:prstGeom prst="rect">
            <a:avLst/>
          </a:prstGeom>
        </p:spPr>
      </p:pic>
      <p:pic>
        <p:nvPicPr>
          <p:cNvPr id="13" name="96B66F14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="" xmlns:p14="http://schemas.microsoft.com/office/powerpoint/2010/main" r:embed="rId6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2400300" y="385761"/>
            <a:ext cx="7315200" cy="45148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328711" y="659149"/>
            <a:ext cx="65582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চলো একটি ভিডিও দেখি…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2993989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143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xit" presetSubtype="32" fill="hold" grpId="0" nodeType="withEffect">
                                  <p:stCondLst>
                                    <p:cond delay="7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video>
              <p:cMediaNode vol="80000">
                <p:cTn id="17" repeatCount="indefinite" fill="hold" display="0">
                  <p:stCondLst>
                    <p:cond delay="indefinite"/>
                  </p:stCondLst>
                </p:cTn>
                <p:tgtEl>
                  <p:spTgt spid="13"/>
                </p:tgtEl>
              </p:cMediaNode>
            </p:video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313" y="5929313"/>
            <a:ext cx="11772900" cy="716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626271"/>
            <a:ext cx="2152650" cy="29207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03125" y="2703236"/>
            <a:ext cx="9271804" cy="640080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766746" y="1506582"/>
            <a:ext cx="1799565" cy="3033388"/>
            <a:chOff x="1321922" y="1539240"/>
            <a:chExt cx="1799565" cy="3033388"/>
          </a:xfrm>
        </p:grpSpPr>
        <p:grpSp>
          <p:nvGrpSpPr>
            <p:cNvPr id="7" name="Group 6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8" name="Rectangle 7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4" cstate="print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5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15" name="Rectangle 14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দলগত </a:t>
              </a:r>
              <a:endPara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2545212" y="2668095"/>
            <a:ext cx="9013358" cy="677108"/>
          </a:xfrm>
          <a:prstGeom prst="rect">
            <a:avLst/>
          </a:prstGeom>
        </p:spPr>
        <p:txBody>
          <a:bodyPr wrap="square" lIns="91440" tIns="91440" rIns="182880" bIns="91440">
            <a:spAutoFit/>
          </a:bodyPr>
          <a:lstStyle/>
          <a:p>
            <a:pPr>
              <a:buSzPct val="96000"/>
              <a:defRPr/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দেশের স্বাধীনতা অর্জনে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শেখ মুজিবুর রহমানের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অবদান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সংক্ষেপে লিখ।</a:t>
            </a:r>
            <a:endParaRPr lang="en-US" sz="3200" b="1" dirty="0">
              <a:ln w="0"/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22919633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prestig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BF501F3B-1F64-4242-9251-09946AAF534A}"/>
              </a:ext>
            </a:extLst>
          </p:cNvPr>
          <p:cNvSpPr/>
          <p:nvPr/>
        </p:nvSpPr>
        <p:spPr>
          <a:xfrm>
            <a:off x="2771788" y="1342190"/>
            <a:ext cx="5896166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১।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গৌরীপ্রসন্ন মজুমদার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সালে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জন্ম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গ্রহন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করেন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="" xmlns:a16="http://schemas.microsoft.com/office/drawing/2014/main" id="{AD024C5A-D747-4F54-9C53-56D3E515CEF7}"/>
              </a:ext>
            </a:extLst>
          </p:cNvPr>
          <p:cNvSpPr/>
          <p:nvPr/>
        </p:nvSpPr>
        <p:spPr>
          <a:xfrm>
            <a:off x="3179079" y="1843414"/>
            <a:ext cx="130837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</a:t>
            </a:r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>
            <a:extLst>
              <a:ext uri="{FF2B5EF4-FFF2-40B4-BE49-F238E27FC236}">
                <a16:creationId xmlns="" xmlns:a16="http://schemas.microsoft.com/office/drawing/2014/main" id="{3A6B576F-54ED-41AE-A91E-B313761A8873}"/>
              </a:ext>
            </a:extLst>
          </p:cNvPr>
          <p:cNvSpPr/>
          <p:nvPr/>
        </p:nvSpPr>
        <p:spPr>
          <a:xfrm>
            <a:off x="5940684" y="1859939"/>
            <a:ext cx="1285929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১৯২৫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="" xmlns:a16="http://schemas.microsoft.com/office/drawing/2014/main" id="{46984696-86B1-4C85-97AC-645460493060}"/>
              </a:ext>
            </a:extLst>
          </p:cNvPr>
          <p:cNvSpPr/>
          <p:nvPr/>
        </p:nvSpPr>
        <p:spPr>
          <a:xfrm>
            <a:off x="3150142" y="2366293"/>
            <a:ext cx="125547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১৯২৪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BFC3596-0FCF-4D36-B018-9E300A0AA07B}"/>
              </a:ext>
            </a:extLst>
          </p:cNvPr>
          <p:cNvSpPr/>
          <p:nvPr/>
        </p:nvSpPr>
        <p:spPr>
          <a:xfrm>
            <a:off x="5940684" y="2320329"/>
            <a:ext cx="129394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১৯২৬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EBB69A2C-95B3-4AD2-8A14-08F5A4B67FF0}"/>
              </a:ext>
            </a:extLst>
          </p:cNvPr>
          <p:cNvSpPr/>
          <p:nvPr/>
        </p:nvSpPr>
        <p:spPr>
          <a:xfrm>
            <a:off x="2668634" y="2865204"/>
            <a:ext cx="8076118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মুজিব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="" xmlns:a16="http://schemas.microsoft.com/office/drawing/2014/main" id="{8F20C426-AC6B-4A10-AA3A-B815394DB06D}"/>
              </a:ext>
            </a:extLst>
          </p:cNvPr>
          <p:cNvSpPr/>
          <p:nvPr/>
        </p:nvSpPr>
        <p:spPr>
          <a:xfrm>
            <a:off x="3152628" y="3367648"/>
            <a:ext cx="208262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দেশের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6EF3784F-2EC8-4E60-B04E-D107A75FDC39}"/>
              </a:ext>
            </a:extLst>
          </p:cNvPr>
          <p:cNvSpPr/>
          <p:nvPr/>
        </p:nvSpPr>
        <p:spPr>
          <a:xfrm>
            <a:off x="5940684" y="3328184"/>
            <a:ext cx="3215945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অনুসারী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="" xmlns:a16="http://schemas.microsoft.com/office/drawing/2014/main" id="{B163EE4E-7CCB-4159-91B7-1D33D59D2964}"/>
              </a:ext>
            </a:extLst>
          </p:cNvPr>
          <p:cNvSpPr/>
          <p:nvPr/>
        </p:nvSpPr>
        <p:spPr>
          <a:xfrm>
            <a:off x="3164649" y="3888257"/>
            <a:ext cx="2058577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6" name="Picture 35">
            <a:extLst>
              <a:ext uri="{FF2B5EF4-FFF2-40B4-BE49-F238E27FC236}">
                <a16:creationId xmlns="" xmlns:a16="http://schemas.microsoft.com/office/drawing/2014/main" id="{3E2805E1-B6BE-4C3B-86B0-F72DBAF2CC2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0376" y="2226313"/>
            <a:ext cx="660446" cy="606510"/>
          </a:xfrm>
          <a:prstGeom prst="rect">
            <a:avLst/>
          </a:prstGeom>
        </p:spPr>
      </p:pic>
      <p:sp>
        <p:nvSpPr>
          <p:cNvPr id="37" name="TextBox 20">
            <a:extLst>
              <a:ext uri="{FF2B5EF4-FFF2-40B4-BE49-F238E27FC236}">
                <a16:creationId xmlns="" xmlns:a16="http://schemas.microsoft.com/office/drawing/2014/main" id="{49AB57AE-8D0E-4766-84C3-84C5193746AD}"/>
              </a:ext>
            </a:extLst>
          </p:cNvPr>
          <p:cNvSpPr txBox="1"/>
          <p:nvPr/>
        </p:nvSpPr>
        <p:spPr>
          <a:xfrm>
            <a:off x="8891566" y="840827"/>
            <a:ext cx="2754408" cy="461665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ঠ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ি</a:t>
            </a:r>
            <a:r>
              <a:rPr kumimoji="0" lang="as-IN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উত্তরের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জন্য</a:t>
            </a:r>
            <a:r>
              <a:rPr kumimoji="0" lang="en-US" sz="24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4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ক্লিক</a:t>
            </a:r>
            <a:endParaRPr kumimoji="0" lang="en-US" sz="24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anose="02000000000000000000" pitchFamily="2" charset="0"/>
              <a:ea typeface="+mn-ea"/>
              <a:cs typeface="NikoshBAN" panose="02000000000000000000" pitchFamily="2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="" xmlns:a16="http://schemas.microsoft.com/office/drawing/2014/main" id="{6C0AA9BD-3815-4909-B6E5-DC59C89B3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8659" y="3172976"/>
            <a:ext cx="636779" cy="584775"/>
          </a:xfrm>
          <a:prstGeom prst="rect">
            <a:avLst/>
          </a:prstGeom>
        </p:spPr>
      </p:pic>
      <p:sp>
        <p:nvSpPr>
          <p:cNvPr id="39" name="Rectangle 38">
            <a:extLst>
              <a:ext uri="{FF2B5EF4-FFF2-40B4-BE49-F238E27FC236}">
                <a16:creationId xmlns="" xmlns:a16="http://schemas.microsoft.com/office/drawing/2014/main" id="{D5D13BC8-6AEA-488B-A349-0E44602F1865}"/>
              </a:ext>
            </a:extLst>
          </p:cNvPr>
          <p:cNvSpPr/>
          <p:nvPr/>
        </p:nvSpPr>
        <p:spPr>
          <a:xfrm>
            <a:off x="2668634" y="4409137"/>
            <a:ext cx="32720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/>
            <a:r>
              <a:rPr lang="as-IN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বিশ্বকবির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বাংলা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কেমন</a:t>
            </a:r>
            <a:r>
              <a: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483FF306-E7C3-4BD6-A670-8EC7175CB2FD}"/>
              </a:ext>
            </a:extLst>
          </p:cNvPr>
          <p:cNvSpPr/>
          <p:nvPr/>
        </p:nvSpPr>
        <p:spPr>
          <a:xfrm>
            <a:off x="3164649" y="4890793"/>
            <a:ext cx="12907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রূপসী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="" xmlns:a16="http://schemas.microsoft.com/office/drawing/2014/main" id="{1A27A9A6-6674-45EC-BD7A-35062A47D971}"/>
              </a:ext>
            </a:extLst>
          </p:cNvPr>
          <p:cNvSpPr/>
          <p:nvPr/>
        </p:nvSpPr>
        <p:spPr>
          <a:xfrm>
            <a:off x="5972896" y="4890793"/>
            <a:ext cx="1495922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28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সোনালী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="" xmlns:a16="http://schemas.microsoft.com/office/drawing/2014/main" id="{3FD5A58D-271A-428E-8C9B-26D62B7A3022}"/>
              </a:ext>
            </a:extLst>
          </p:cNvPr>
          <p:cNvSpPr/>
          <p:nvPr/>
        </p:nvSpPr>
        <p:spPr>
          <a:xfrm>
            <a:off x="3164649" y="5423114"/>
            <a:ext cx="1385316" cy="954107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itchFamily="2" charset="0"/>
                <a:ea typeface="+mn-ea"/>
                <a:cs typeface="NikoshBAN" pitchFamily="2" charset="0"/>
              </a:rPr>
              <a:t>(গ)</a:t>
            </a:r>
            <a:r>
              <a:rPr kumimoji="0" lang="en-US" sz="2800" b="1" i="0" u="none" strike="noStrike" kern="1200" normalizeH="0" baseline="0" noProof="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 </a:t>
            </a:r>
            <a:r>
              <a:rPr kumimoji="0" lang="en-US" sz="2800" b="1" i="0" u="none" strike="noStrike" kern="1200" normalizeH="0" baseline="0" noProof="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NikoshBAN" panose="02000000000000000000" pitchFamily="2" charset="0"/>
                <a:ea typeface="+mn-ea"/>
                <a:cs typeface="NikoshBAN" panose="02000000000000000000" pitchFamily="2" charset="0"/>
              </a:rPr>
              <a:t>সোনার</a:t>
            </a:r>
            <a:endParaRPr kumimoji="0" lang="en-US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Calibri" panose="020F0502020204030204"/>
              <a:ea typeface="+mn-ea"/>
            </a:endParaRPr>
          </a:p>
          <a:p>
            <a:pPr marL="0" marR="0" lvl="0" indent="0" algn="ju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bn-BD" sz="2800" b="1" i="0" u="none" strike="noStrike" kern="1200" normalizeH="0" baseline="0" noProof="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uLnTx/>
              <a:uFillTx/>
              <a:latin typeface="NikoshBAN" pitchFamily="2" charset="0"/>
              <a:ea typeface="+mn-ea"/>
              <a:cs typeface="NikoshBAN" pitchFamily="2" charset="0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5972896" y="5403174"/>
            <a:ext cx="1390124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অপরূপ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4" name="Picture 43">
            <a:extLst>
              <a:ext uri="{FF2B5EF4-FFF2-40B4-BE49-F238E27FC236}">
                <a16:creationId xmlns="" xmlns:a16="http://schemas.microsoft.com/office/drawing/2014/main" id="{5960E7AC-60B1-4840-9057-882C9585371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6861" y="5286698"/>
            <a:ext cx="660446" cy="606510"/>
          </a:xfrm>
          <a:prstGeom prst="rect">
            <a:avLst/>
          </a:prstGeom>
        </p:spPr>
      </p:pic>
      <p:sp>
        <p:nvSpPr>
          <p:cNvPr id="45" name="Rectangle 44">
            <a:extLst>
              <a:ext uri="{FF2B5EF4-FFF2-40B4-BE49-F238E27FC236}">
                <a16:creationId xmlns="" xmlns:a16="http://schemas.microsoft.com/office/drawing/2014/main" id="{2E3366B8-3729-45B2-95B9-458E9C0E2F86}"/>
              </a:ext>
            </a:extLst>
          </p:cNvPr>
          <p:cNvSpPr/>
          <p:nvPr/>
        </p:nvSpPr>
        <p:spPr>
          <a:xfrm>
            <a:off x="5940683" y="3864998"/>
            <a:ext cx="2468531" cy="52322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সংগ্রামী</a:t>
            </a:r>
            <a:r>
              <a: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মুজিব</a:t>
            </a:r>
            <a:endParaRPr lang="bn-BD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96164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">
            <a:extLst>
              <a:ext uri="{FF2B5EF4-FFF2-40B4-BE49-F238E27FC236}">
                <a16:creationId xmlns=""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840927" y="412113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9581" y="1356632"/>
            <a:ext cx="731220" cy="4629149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07850" y="1457328"/>
            <a:ext cx="5383349" cy="3798371"/>
            <a:chOff x="364308" y="1545316"/>
            <a:chExt cx="5383349" cy="3798371"/>
          </a:xfrm>
        </p:grpSpPr>
        <p:sp>
          <p:nvSpPr>
            <p:cNvPr id="5" name="Rectangle 4">
              <a:extLst>
                <a:ext uri="{FF2B5EF4-FFF2-40B4-BE49-F238E27FC236}">
                  <a16:creationId xmlns="" xmlns:a16="http://schemas.microsoft.com/office/drawing/2014/main" id="{8592CEBA-9F31-4111-BD7D-27DB35669FAB}"/>
                </a:ext>
              </a:extLst>
            </p:cNvPr>
            <p:cNvSpPr/>
            <p:nvPr/>
          </p:nvSpPr>
          <p:spPr>
            <a:xfrm>
              <a:off x="364308" y="3527805"/>
              <a:ext cx="5383349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মোঃ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শাহ্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আলম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সহকা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রী </a:t>
              </a:r>
              <a:r>
                <a:rPr lang="bn-IN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শিক্ষক (</a:t>
              </a:r>
              <a:r>
                <a:rPr lang="bn-IN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আইসিটি)</a:t>
              </a:r>
              <a:endPara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চেীধুরিপাড়া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সরকারি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বিদ্যালয়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pPr algn="ctr"/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রামগড়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, </a:t>
              </a:r>
              <a:r>
                <a:rPr lang="en-US" sz="2800" dirty="0" err="1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খাগড়াছড়ি</a:t>
              </a:r>
              <a:r>
                <a:rPr lang="en-US" sz="280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।</a:t>
              </a:r>
              <a:endParaRPr lang="bn-IN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077077" y="1568410"/>
              <a:ext cx="1848575" cy="1802388"/>
            </a:xfrm>
            <a:prstGeom prst="rect">
              <a:avLst/>
            </a:prstGeom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</p:grpSp>
      <p:grpSp>
        <p:nvGrpSpPr>
          <p:cNvPr id="17" name="Group 16"/>
          <p:cNvGrpSpPr/>
          <p:nvPr/>
        </p:nvGrpSpPr>
        <p:grpSpPr>
          <a:xfrm>
            <a:off x="7460338" y="1307798"/>
            <a:ext cx="3682915" cy="4599169"/>
            <a:chOff x="7460338" y="1307798"/>
            <a:chExt cx="3682915" cy="4599169"/>
          </a:xfrm>
        </p:grpSpPr>
        <p:grpSp>
          <p:nvGrpSpPr>
            <p:cNvPr id="10" name="Group 9"/>
            <p:cNvGrpSpPr/>
            <p:nvPr/>
          </p:nvGrpSpPr>
          <p:grpSpPr>
            <a:xfrm>
              <a:off x="7460338" y="3493227"/>
              <a:ext cx="3682915" cy="2413740"/>
              <a:chOff x="7059982" y="2795273"/>
              <a:chExt cx="3212419" cy="2427581"/>
            </a:xfrm>
          </p:grpSpPr>
          <p:pic>
            <p:nvPicPr>
              <p:cNvPr id="13" name="Picture 12"/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059982" y="2795273"/>
                <a:ext cx="3212419" cy="2427581"/>
              </a:xfrm>
              <a:prstGeom prst="rect">
                <a:avLst/>
              </a:prstGeom>
            </p:spPr>
          </p:pic>
          <p:sp>
            <p:nvSpPr>
              <p:cNvPr id="14" name="Rectangle 13"/>
              <p:cNvSpPr/>
              <p:nvPr/>
            </p:nvSpPr>
            <p:spPr>
              <a:xfrm>
                <a:off x="7286171" y="2902856"/>
                <a:ext cx="2757849" cy="213360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BEBA8EAE-BF5A-486C-A8C5-ECC9F3942E4B}">
                  <a14:imgProps xmlns="" xmlns:a14="http://schemas.microsoft.com/office/drawing/2010/main">
                    <a14:imgLayer r:embed="rId7">
                      <a14:imgEffect>
                        <a14:brightnessContrast bright="28000"/>
                      </a14:imgEffect>
                    </a14:imgLayer>
                  </a14:imgProps>
                </a:ex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09241" y="1307798"/>
              <a:ext cx="1550604" cy="1926748"/>
            </a:xfrm>
            <a:prstGeom prst="rect">
              <a:avLst/>
            </a:prstGeom>
            <a:ln w="15875" cap="sq">
              <a:gradFill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0"/>
              </a:gradFill>
              <a:prstDash val="solid"/>
              <a:miter lim="800000"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 prst="softRound"/>
            </a:sp3d>
          </p:spPr>
        </p:pic>
        <p:sp>
          <p:nvSpPr>
            <p:cNvPr id="16" name="TextBox 15"/>
            <p:cNvSpPr txBox="1"/>
            <p:nvPr/>
          </p:nvSpPr>
          <p:spPr>
            <a:xfrm>
              <a:off x="7460338" y="3714070"/>
              <a:ext cx="3579223" cy="209288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শ্রেণি: সপ্তম</a:t>
              </a: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বিষয়: সপ্তবর্ণা</a:t>
              </a:r>
            </a:p>
            <a:p>
              <a:pPr algn="ctr"/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সময়: </a:t>
              </a:r>
              <a:r>
                <a:rPr 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৫০ </a:t>
              </a:r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মিনিট</a:t>
              </a:r>
            </a:p>
            <a:p>
              <a:r>
                <a:rPr lang="en-US" sz="2800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      তারিখ: </a:t>
              </a:r>
              <a:r>
                <a:rPr lang="en-US" sz="2800" dirty="0" smtClean="0">
                  <a:ln w="0"/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১৮.০৮.২০২০</a:t>
              </a:r>
              <a:endParaRPr lang="en-US" sz="2800" dirty="0">
                <a:ln w="0"/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1026" name="Picture 2" descr="C:\Users\shaal\Pictures\20200912_120110_mfnr.jpg"/>
          <p:cNvPicPr>
            <a:picLocks noChangeAspect="1" noChangeArrowheads="1"/>
          </p:cNvPicPr>
          <p:nvPr/>
        </p:nvPicPr>
        <p:blipFill>
          <a:blip r:embed="rId8" cstate="print"/>
          <a:srcRect l="27157" t="36078" r="37843" b="3137"/>
          <a:stretch>
            <a:fillRect/>
          </a:stretch>
        </p:blipFill>
        <p:spPr bwMode="auto">
          <a:xfrm>
            <a:off x="2248350" y="1506070"/>
            <a:ext cx="1581372" cy="16887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8397264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227560" y="486587"/>
            <a:ext cx="3528544" cy="769441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99211" y="1429326"/>
            <a:ext cx="9601200" cy="4228850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/>
          <a:p>
            <a:pPr>
              <a:lnSpc>
                <a:spcPct val="140000"/>
              </a:lnSpc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চোখে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রূপসী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বাংলা’?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আকাশে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রণিত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রূপের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তার নেই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শেষ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,-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চরণটি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বুঝিয়ে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নজরুলের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’-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চরণটির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কী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চেয়েছেন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lnSpc>
                <a:spcPct val="140000"/>
              </a:lnSpc>
            </a:pP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বাংলা’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সমস্ত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সংগ্রাম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আন্দোলনের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জীবন্ত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শ্লোগান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’-   </a:t>
            </a:r>
            <a:r>
              <a:rPr lang="en-US" sz="3200" b="1" dirty="0" smtClean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…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উক্তিটি বিশ্লেষণ কর।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8078505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068673" y="2457399"/>
            <a:ext cx="9300469" cy="1306839"/>
          </a:xfrm>
          <a:prstGeom prst="rect">
            <a:avLst/>
          </a:prstGeom>
          <a:ln w="15875" cmpd="thickThin">
            <a:solidFill>
              <a:schemeClr val="accent2">
                <a:lumMod val="50000"/>
              </a:schemeClr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>
            <a:sp3d extrusionH="57150">
              <a:bevelT w="38100" h="38100"/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607899" y="1588227"/>
            <a:ext cx="1799565" cy="3033388"/>
            <a:chOff x="1321922" y="1539240"/>
            <a:chExt cx="1799565" cy="3033388"/>
          </a:xfrm>
        </p:grpSpPr>
        <p:grpSp>
          <p:nvGrpSpPr>
            <p:cNvPr id="8" name="Group 7"/>
            <p:cNvGrpSpPr/>
            <p:nvPr/>
          </p:nvGrpSpPr>
          <p:grpSpPr>
            <a:xfrm>
              <a:off x="1400175" y="1539240"/>
              <a:ext cx="1700214" cy="3033388"/>
              <a:chOff x="1371600" y="1499073"/>
              <a:chExt cx="1700214" cy="3033388"/>
            </a:xfrm>
          </p:grpSpPr>
          <p:sp>
            <p:nvSpPr>
              <p:cNvPr id="10" name="Rectangle 9">
                <a:extLst>
                  <a:ext uri="{FF2B5EF4-FFF2-40B4-BE49-F238E27FC236}">
                    <a16:creationId xmlns="" xmlns:a16="http://schemas.microsoft.com/office/drawing/2014/main" id="{7D61CC0A-49F3-49E4-8BA3-A3422587A14B}"/>
                  </a:ext>
                </a:extLst>
              </p:cNvPr>
              <p:cNvSpPr/>
              <p:nvPr/>
            </p:nvSpPr>
            <p:spPr>
              <a:xfrm>
                <a:off x="1857375" y="1499073"/>
                <a:ext cx="734819" cy="3033388"/>
              </a:xfrm>
              <a:prstGeom prst="rect">
                <a:avLst/>
              </a:prstGeom>
              <a:blipFill>
                <a:blip r:embed="rId2" cstate="print"/>
                <a:stretch>
                  <a:fillRect/>
                </a:stretch>
              </a:blipFill>
              <a:ln>
                <a:noFill/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b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11" name="Group 10"/>
              <p:cNvGrpSpPr/>
              <p:nvPr/>
            </p:nvGrpSpPr>
            <p:grpSpPr>
              <a:xfrm>
                <a:off x="1371600" y="2182178"/>
                <a:ext cx="1700214" cy="2306157"/>
                <a:chOff x="204764" y="2395052"/>
                <a:chExt cx="2364500" cy="3244086"/>
              </a:xfrm>
            </p:grpSpPr>
            <p:sp>
              <p:nvSpPr>
                <p:cNvPr id="12" name="Oval 11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3" name="Notched Right Arrow 12"/>
                <p:cNvSpPr/>
                <p:nvPr/>
              </p:nvSpPr>
              <p:spPr>
                <a:xfrm rot="16200000">
                  <a:off x="215830" y="3800994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4" name="Oval 13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</p:grpSp>
        <p:sp>
          <p:nvSpPr>
            <p:cNvPr id="9" name="Rectangle 8">
              <a:extLst>
                <a:ext uri="{FF2B5EF4-FFF2-40B4-BE49-F238E27FC236}">
                  <a16:creationId xmlns="" xmlns:a16="http://schemas.microsoft.com/office/drawing/2014/main" id="{6D4E8B2E-4F62-406A-BCB8-2561B52A8595}"/>
                </a:ext>
              </a:extLst>
            </p:cNvPr>
            <p:cNvSpPr/>
            <p:nvPr/>
          </p:nvSpPr>
          <p:spPr>
            <a:xfrm>
              <a:off x="1321922" y="2616052"/>
              <a:ext cx="1799565" cy="1162178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বাড়ির </a:t>
              </a:r>
            </a:p>
            <a:p>
              <a:pPr algn="ctr">
                <a:lnSpc>
                  <a:spcPct val="76000"/>
                </a:lnSpc>
              </a:pPr>
              <a:r>
                <a: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কাজ </a:t>
              </a:r>
              <a:endPara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5843FBDA-4030-4A72-A127-46D4C1E80BF2}"/>
              </a:ext>
            </a:extLst>
          </p:cNvPr>
          <p:cNvSpPr/>
          <p:nvPr/>
        </p:nvSpPr>
        <p:spPr>
          <a:xfrm>
            <a:off x="2407465" y="2539684"/>
            <a:ext cx="8961678" cy="11099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বঙ্গবন্ধুর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আদর্শকে বুকে লালন করে কী ভাবে নিজেকে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যোগ্য নাগরিক </a:t>
            </a:r>
            <a:r>
              <a:rPr lang="en-US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হিসেবে গড়ে তুলতে পারবে তার উপর অনুচ্ছেদ লিখে আনবে।  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849" y="3626271"/>
            <a:ext cx="2152650" cy="29207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84383712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220685" y="629939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200" b="1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="" xmlns:a14="http://schemas.microsoft.com/office/drawing/2010/main">
                  <a14:imgLayer r:embed="rId3">
                    <a14:imgEffect>
                      <a14:backgroundRemoval t="9948" b="100000" l="0" r="10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t="52244"/>
          <a:stretch/>
        </p:blipFill>
        <p:spPr>
          <a:xfrm>
            <a:off x="179614" y="4784272"/>
            <a:ext cx="11821886" cy="193357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="" xmlns:a14="http://schemas.microsoft.com/office/drawing/2010/main">
                  <a14:imgLayer r:embed="rId5">
                    <a14:imgEffect>
                      <a14:backgroundRemoval t="2632" b="98772" l="0" r="100000">
                        <a14:foregroundMark x1="26952" y1="12982" x2="31784" y2="13158"/>
                        <a14:foregroundMark x1="29740" y1="10526" x2="33643" y2="10526"/>
                        <a14:foregroundMark x1="33643" y1="7719" x2="35688" y2="7719"/>
                        <a14:foregroundMark x1="28439" y1="10526" x2="30112" y2="11930"/>
                        <a14:foregroundMark x1="41822" y1="5789" x2="43494" y2="9298"/>
                        <a14:foregroundMark x1="43680" y1="5263" x2="43680" y2="6667"/>
                        <a14:foregroundMark x1="52045" y1="7368" x2="55948" y2="8947"/>
                        <a14:foregroundMark x1="58178" y1="9298" x2="61338" y2="12632"/>
                        <a14:foregroundMark x1="60781" y1="11579" x2="61896" y2="14561"/>
                        <a14:foregroundMark x1="65985" y1="22982" x2="65799" y2="25263"/>
                        <a14:foregroundMark x1="37361" y1="6140" x2="37361" y2="6842"/>
                        <a14:foregroundMark x1="26208" y1="13509" x2="26208" y2="14737"/>
                        <a14:foregroundMark x1="23048" y1="27895" x2="25093" y2="28421"/>
                        <a14:foregroundMark x1="23420" y1="31930" x2="26766" y2="32632"/>
                        <a14:foregroundMark x1="23048" y1="31930" x2="23048" y2="31930"/>
                        <a14:foregroundMark x1="22862" y1="27719" x2="22862" y2="27719"/>
                        <a14:foregroundMark x1="31784" y1="73509" x2="43680" y2="55789"/>
                        <a14:foregroundMark x1="30297" y1="85088" x2="45911" y2="59298"/>
                        <a14:foregroundMark x1="29182" y1="77193" x2="35316" y2="76316"/>
                        <a14:foregroundMark x1="20260" y1="70000" x2="29740" y2="71930"/>
                        <a14:foregroundMark x1="19145" y1="75088" x2="27881" y2="69825"/>
                        <a14:foregroundMark x1="9108" y1="87895" x2="20074" y2="92456"/>
                        <a14:foregroundMark x1="7807" y1="79825" x2="14498" y2="83684"/>
                        <a14:foregroundMark x1="2230" y1="86316" x2="10037" y2="85789"/>
                        <a14:foregroundMark x1="10595" y1="72982" x2="20074" y2="75088"/>
                        <a14:foregroundMark x1="47398" y1="81930" x2="27509" y2="84035"/>
                        <a14:foregroundMark x1="63569" y1="88246" x2="31970" y2="92456"/>
                        <a14:foregroundMark x1="82714" y1="85263" x2="68216" y2="88772"/>
                        <a14:foregroundMark x1="91078" y1="75263" x2="90335" y2="84561"/>
                        <a14:foregroundMark x1="89219" y1="71930" x2="85502" y2="78246"/>
                        <a14:foregroundMark x1="98327" y1="77719" x2="98885" y2="81053"/>
                        <a14:foregroundMark x1="40335" y1="5088" x2="40335" y2="9298"/>
                        <a14:foregroundMark x1="48141" y1="6842" x2="54275" y2="11053"/>
                        <a14:foregroundMark x1="49814" y1="7193" x2="52045" y2="8772"/>
                        <a14:foregroundMark x1="47955" y1="6316" x2="48699" y2="8421"/>
                        <a14:foregroundMark x1="45911" y1="6316" x2="45911" y2="7719"/>
                        <a14:foregroundMark x1="30297" y1="9474" x2="30297" y2="10526"/>
                        <a14:foregroundMark x1="32900" y1="7895" x2="33086" y2="98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027709" y="1400175"/>
            <a:ext cx="3987577" cy="368851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897804">
            <a:off x="2694042" y="5011005"/>
            <a:ext cx="2000591" cy="186055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1222676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1AC48B72-1E0D-4D75-B1F8-8DAC1C06D60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8743" y="1215504"/>
            <a:ext cx="3741153" cy="3847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BB8DC4AD-AE34-4B96-B192-811FB08C695A}"/>
              </a:ext>
            </a:extLst>
          </p:cNvPr>
          <p:cNvSpPr txBox="1"/>
          <p:nvPr/>
        </p:nvSpPr>
        <p:spPr>
          <a:xfrm>
            <a:off x="3481753" y="315351"/>
            <a:ext cx="52613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ব্যক্তিটির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নাম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ী?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2B9BDD-DAEB-4551-8568-32833038C7D9}"/>
              </a:ext>
            </a:extLst>
          </p:cNvPr>
          <p:cNvSpPr txBox="1"/>
          <p:nvPr/>
        </p:nvSpPr>
        <p:spPr>
          <a:xfrm>
            <a:off x="3010483" y="5537006"/>
            <a:ext cx="62038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জাতির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জনক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A4795BD-04F5-400D-9BFE-68399A998E3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002" y="1126875"/>
            <a:ext cx="5689600" cy="412590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208FC340-9576-45DC-9CF2-49FB4C1E631E}"/>
              </a:ext>
            </a:extLst>
          </p:cNvPr>
          <p:cNvSpPr txBox="1"/>
          <p:nvPr/>
        </p:nvSpPr>
        <p:spPr>
          <a:xfrm>
            <a:off x="2250829" y="291141"/>
            <a:ext cx="77231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াধীনতা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সংগ্রামে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গর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ঠে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ছিলে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ে?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72C2C21C-CDE7-4853-ADAD-61B20110F29C}"/>
              </a:ext>
            </a:extLst>
          </p:cNvPr>
          <p:cNvSpPr/>
          <p:nvPr/>
        </p:nvSpPr>
        <p:spPr>
          <a:xfrm>
            <a:off x="2934325" y="5508207"/>
            <a:ext cx="610295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69BBD29B-59A2-42EB-B46B-074A40F57A95}"/>
              </a:ext>
            </a:extLst>
          </p:cNvPr>
          <p:cNvSpPr txBox="1"/>
          <p:nvPr/>
        </p:nvSpPr>
        <p:spPr>
          <a:xfrm>
            <a:off x="2400297" y="5468273"/>
            <a:ext cx="7424224" cy="6622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বঙ্গবন্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ু শেখ মুজিবুর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4E52A2EB-EED4-44EF-9E90-73C60537B31E}"/>
              </a:ext>
            </a:extLst>
          </p:cNvPr>
          <p:cNvSpPr txBox="1"/>
          <p:nvPr/>
        </p:nvSpPr>
        <p:spPr>
          <a:xfrm>
            <a:off x="2004648" y="315351"/>
            <a:ext cx="905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৯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৭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্চের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ঐতিহাসিক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ভা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en-US" sz="3600" b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েছিলেন</a:t>
            </a:r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="" xmlns:a16="http://schemas.microsoft.com/office/drawing/2014/main" id="{9320A951-0BB1-42B2-ADCC-3E8DF5FF902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3968" y="1030415"/>
            <a:ext cx="5696634" cy="4222364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slope"/>
          </a:sp3d>
        </p:spPr>
      </p:pic>
    </p:spTree>
    <p:extLst>
      <p:ext uri="{BB962C8B-B14F-4D97-AF65-F5344CB8AC3E}">
        <p14:creationId xmlns="" xmlns:p14="http://schemas.microsoft.com/office/powerpoint/2010/main" val="159619029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6" grpId="0"/>
      <p:bldP spid="6" grpId="1"/>
      <p:bldP spid="7" grpId="0"/>
      <p:bldP spid="7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62625" y="805599"/>
            <a:ext cx="720136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থেকে</a:t>
            </a:r>
            <a:endParaRPr lang="en-US" sz="4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191402" y="1748328"/>
            <a:ext cx="44291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গৌরীপ্রসন্ন </a:t>
            </a:r>
            <a:r>
              <a:rPr lang="en-US" sz="40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9189" y="2625098"/>
            <a:ext cx="2527837" cy="2571429"/>
          </a:xfrm>
          <a:prstGeom prst="snip2DiagRect">
            <a:avLst>
              <a:gd name="adj1" fmla="val 0"/>
              <a:gd name="adj2" fmla="val 15261"/>
            </a:avLst>
          </a:prstGeom>
          <a:solidFill>
            <a:srgbClr val="FFFFFF">
              <a:shade val="85000"/>
            </a:srgbClr>
          </a:solidFill>
          <a:ln w="22225" cap="sq">
            <a:solidFill>
              <a:srgbClr val="00CC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 prst="softRound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969408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>
        <p14:conveyor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975360" y="1234439"/>
            <a:ext cx="10679157" cy="4434839"/>
            <a:chOff x="1576720" y="1244724"/>
            <a:chExt cx="10439697" cy="3708967"/>
          </a:xfrm>
        </p:grpSpPr>
        <p:sp>
          <p:nvSpPr>
            <p:cNvPr id="17" name="Rectangle 16">
              <a:extLst>
                <a:ext uri="{FF2B5EF4-FFF2-40B4-BE49-F238E27FC236}">
                  <a16:creationId xmlns="" xmlns:a16="http://schemas.microsoft.com/office/drawing/2014/main" id="{B225AB4E-9EB4-4B0D-8B51-99C33E5CE775}"/>
                </a:ext>
              </a:extLst>
            </p:cNvPr>
            <p:cNvSpPr/>
            <p:nvPr/>
          </p:nvSpPr>
          <p:spPr>
            <a:xfrm>
              <a:off x="2782580" y="1257470"/>
              <a:ext cx="9233837" cy="3670730"/>
            </a:xfrm>
            <a:prstGeom prst="rect">
              <a:avLst/>
            </a:prstGeom>
            <a:solidFill>
              <a:schemeClr val="bg1"/>
            </a:solidFill>
            <a:ln w="31750">
              <a:solidFill>
                <a:schemeClr val="accent6">
                  <a:lumMod val="75000"/>
                </a:schemeClr>
              </a:solidFill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576720" y="1244724"/>
              <a:ext cx="1190960" cy="370896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50771" y="2401333"/>
            <a:ext cx="2334404" cy="3162502"/>
            <a:chOff x="173418" y="2395052"/>
            <a:chExt cx="2395846" cy="3221090"/>
          </a:xfrm>
        </p:grpSpPr>
        <p:sp>
          <p:nvSpPr>
            <p:cNvPr id="20" name="Oval 19">
              <a:extLst>
                <a:ext uri="{FF2B5EF4-FFF2-40B4-BE49-F238E27FC236}">
                  <a16:creationId xmlns="" xmlns:a16="http://schemas.microsoft.com/office/drawing/2014/main" id="{E66CFF82-C205-45CC-9E5B-CF29E78990C6}"/>
                </a:ext>
              </a:extLst>
            </p:cNvPr>
            <p:cNvSpPr/>
            <p:nvPr/>
          </p:nvSpPr>
          <p:spPr>
            <a:xfrm>
              <a:off x="204764" y="2395052"/>
              <a:ext cx="2364500" cy="2343058"/>
            </a:xfrm>
            <a:prstGeom prst="ellipse">
              <a:avLst/>
            </a:prstGeom>
            <a:blipFill>
              <a:blip r:embed="rId2" cstate="print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1" name="Notched Right Arrow 20"/>
            <p:cNvSpPr/>
            <p:nvPr/>
          </p:nvSpPr>
          <p:spPr>
            <a:xfrm rot="16200000">
              <a:off x="276215" y="3621994"/>
              <a:ext cx="2277456" cy="1710839"/>
            </a:xfrm>
            <a:prstGeom prst="notchedRightArrow">
              <a:avLst/>
            </a:prstGeom>
            <a:solidFill>
              <a:srgbClr val="00CC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2" name="Oval 21">
              <a:extLst>
                <a:ext uri="{FF2B5EF4-FFF2-40B4-BE49-F238E27FC236}">
                  <a16:creationId xmlns="" xmlns:a16="http://schemas.microsoft.com/office/drawing/2014/main" id="{FF2F21DA-04F9-4CAF-8758-9852D1F9674E}"/>
                </a:ext>
              </a:extLst>
            </p:cNvPr>
            <p:cNvSpPr/>
            <p:nvPr/>
          </p:nvSpPr>
          <p:spPr>
            <a:xfrm>
              <a:off x="362626" y="2572504"/>
              <a:ext cx="2048775" cy="2006922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="" xmlns:a16="http://schemas.microsoft.com/office/drawing/2014/main" id="{1F8E02A4-19AA-491A-8B8E-198490D326B3}"/>
                </a:ext>
              </a:extLst>
            </p:cNvPr>
            <p:cNvSpPr/>
            <p:nvPr/>
          </p:nvSpPr>
          <p:spPr>
            <a:xfrm>
              <a:off x="173418" y="3017606"/>
              <a:ext cx="2327044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sz="44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শিখনফল</a:t>
              </a:r>
              <a:r>
                <a:rPr lang="bn-BD" sz="60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</a:t>
              </a:r>
              <a:endParaRPr lang="en-US" sz="6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alibri" pitchFamily="34" charset="0"/>
              </a:endParaRPr>
            </a:p>
          </p:txBody>
        </p:sp>
      </p:grpSp>
      <p:sp>
        <p:nvSpPr>
          <p:cNvPr id="24" name="TextBox 23"/>
          <p:cNvSpPr txBox="1"/>
          <p:nvPr/>
        </p:nvSpPr>
        <p:spPr>
          <a:xfrm>
            <a:off x="3175540" y="1494500"/>
            <a:ext cx="4854347" cy="669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75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r>
              <a:rPr lang="en-US" sz="36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এই পাঠ শেষে শিক্ষার্থীরা</a:t>
            </a:r>
            <a:r>
              <a: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..</a:t>
            </a:r>
            <a:r>
              <a:rPr lang="bn-IN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.</a:t>
            </a:r>
            <a:endParaRPr 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3175540" y="2293370"/>
            <a:ext cx="8215871" cy="2859201"/>
            <a:chOff x="1829081" y="2593418"/>
            <a:chExt cx="8215871" cy="2859201"/>
          </a:xfrm>
        </p:grpSpPr>
        <p:sp>
          <p:nvSpPr>
            <p:cNvPr id="26" name="Freeform 25"/>
            <p:cNvSpPr/>
            <p:nvPr/>
          </p:nvSpPr>
          <p:spPr>
            <a:xfrm>
              <a:off x="1843150" y="2593418"/>
              <a:ext cx="8201802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2225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  <a:sp3d extrusionH="57150">
                <a:bevelT h="25400" prst="softRound"/>
              </a:sp3d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 পরিচিতি উল্লেখ করতে পারবে</a:t>
              </a:r>
              <a:r>
                <a:rPr lang="en-US" sz="28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  <a:endParaRPr lang="en-US" sz="28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43150" y="3303358"/>
              <a:ext cx="8201802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0" lvl="1" defTabSz="12446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কবিতাটি শুদ্ধ 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উচ্চারণে আবৃত্তি করতে 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পারবে;</a:t>
              </a:r>
              <a:endPara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29081" y="4035163"/>
              <a:ext cx="8201803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শ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া</a:t>
              </a:r>
              <a:r>
                <a:rPr lang="as-IN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</a:t>
              </a:r>
              <a:r>
                <a:rPr lang="en-US" sz="3200" b="1" dirty="0" err="1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্থ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টীকা </a:t>
              </a:r>
              <a:r>
                <a:rPr lang="en-US" sz="32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লিখতে </a:t>
              </a:r>
              <a:r>
                <a:rPr lang="bn-BD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পারবে</a:t>
              </a:r>
              <a:r>
                <a: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;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43152" y="4746884"/>
              <a:ext cx="8179767" cy="705735"/>
            </a:xfrm>
            <a:custGeom>
              <a:avLst/>
              <a:gdLst>
                <a:gd name="connsiteX0" fmla="*/ 117625 w 705734"/>
                <a:gd name="connsiteY0" fmla="*/ 0 h 9258037"/>
                <a:gd name="connsiteX1" fmla="*/ 588109 w 705734"/>
                <a:gd name="connsiteY1" fmla="*/ 0 h 9258037"/>
                <a:gd name="connsiteX2" fmla="*/ 705734 w 705734"/>
                <a:gd name="connsiteY2" fmla="*/ 117625 h 9258037"/>
                <a:gd name="connsiteX3" fmla="*/ 705734 w 705734"/>
                <a:gd name="connsiteY3" fmla="*/ 9258037 h 9258037"/>
                <a:gd name="connsiteX4" fmla="*/ 705734 w 705734"/>
                <a:gd name="connsiteY4" fmla="*/ 9258037 h 9258037"/>
                <a:gd name="connsiteX5" fmla="*/ 0 w 705734"/>
                <a:gd name="connsiteY5" fmla="*/ 9258037 h 9258037"/>
                <a:gd name="connsiteX6" fmla="*/ 0 w 705734"/>
                <a:gd name="connsiteY6" fmla="*/ 9258037 h 9258037"/>
                <a:gd name="connsiteX7" fmla="*/ 0 w 705734"/>
                <a:gd name="connsiteY7" fmla="*/ 117625 h 9258037"/>
                <a:gd name="connsiteX8" fmla="*/ 117625 w 705734"/>
                <a:gd name="connsiteY8" fmla="*/ 0 h 9258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05734" h="9258037">
                  <a:moveTo>
                    <a:pt x="705734" y="1543046"/>
                  </a:moveTo>
                  <a:lnTo>
                    <a:pt x="705734" y="7714991"/>
                  </a:lnTo>
                  <a:cubicBezTo>
                    <a:pt x="705734" y="8567182"/>
                    <a:pt x="701719" y="9258030"/>
                    <a:pt x="696767" y="9258030"/>
                  </a:cubicBezTo>
                  <a:lnTo>
                    <a:pt x="0" y="9258030"/>
                  </a:lnTo>
                  <a:lnTo>
                    <a:pt x="0" y="9258030"/>
                  </a:lnTo>
                  <a:lnTo>
                    <a:pt x="0" y="7"/>
                  </a:lnTo>
                  <a:lnTo>
                    <a:pt x="0" y="7"/>
                  </a:lnTo>
                  <a:lnTo>
                    <a:pt x="696767" y="7"/>
                  </a:lnTo>
                  <a:cubicBezTo>
                    <a:pt x="701719" y="7"/>
                    <a:pt x="705734" y="690855"/>
                    <a:pt x="705734" y="1543046"/>
                  </a:cubicBezTo>
                  <a:close/>
                </a:path>
              </a:pathLst>
            </a:custGeom>
            <a:noFill/>
            <a:ln w="25400">
              <a:solidFill>
                <a:schemeClr val="tx1"/>
              </a:solidFill>
            </a:ln>
            <a:scene3d>
              <a:camera prst="orthographicFront"/>
              <a:lightRig rig="flat" dir="t"/>
            </a:scene3d>
            <a:sp3d extrusionH="12700" prstMaterial="plastic">
              <a:bevelT w="50800" h="50800"/>
            </a:sp3d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99137" tIns="52231" rIns="52231" bIns="52232" numCol="1" spcCol="1270" anchor="ctr" anchorCtr="0">
              <a:noAutofit/>
            </a:bodyPr>
            <a:lstStyle/>
            <a:p>
              <a:pPr marL="623888" indent="-623888">
                <a:defRPr/>
              </a:pPr>
              <a:r>
                <a:rPr lang="en-US" sz="3000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দেশের স্বাধীনতা অর্জনে বঙ্গবন্ধুর অবদান বর্ণনা করতে পারবে।</a:t>
              </a:r>
              <a:endParaRPr lang="en-US" sz="30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30" name="Rectangle 29"/>
          <p:cNvSpPr/>
          <p:nvPr/>
        </p:nvSpPr>
        <p:spPr>
          <a:xfrm>
            <a:off x="2539591" y="2292966"/>
            <a:ext cx="7447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১.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561220" y="2992240"/>
            <a:ext cx="715148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২.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2528577" y="3737817"/>
            <a:ext cx="7557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৩</a:t>
            </a:r>
            <a:r>
              <a:rPr lang="bn-BD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2525227" y="4447828"/>
            <a:ext cx="755714" cy="661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0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.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7489231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6827576" y="617379"/>
            <a:ext cx="36962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 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75385" y="1832657"/>
            <a:ext cx="5000625" cy="206210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আধুনিক বাংলা গানের স্বর্ণযুগের কিংবদন্তি গীতিকার গৌরীপ্রসন্ন মজুমদার ১৯২৪ সালে জন্মগ্রহণ করেন। তাঁর পৈতৃক নিবাস পাবনা জেলায়।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404" y="5141694"/>
            <a:ext cx="37014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গৌরীপ্রসন্ন </a:t>
            </a:r>
            <a:r>
              <a:rPr lang="en-US" sz="44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মজুমদার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723" y="1302034"/>
            <a:ext cx="3082790" cy="3615789"/>
          </a:xfrm>
          <a:prstGeom prst="rect">
            <a:avLst/>
          </a:prstGeom>
          <a:ln w="25400">
            <a:solidFill>
              <a:srgbClr val="00CC00"/>
            </a:solidFill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0" name="Rectangle 9"/>
          <p:cNvSpPr/>
          <p:nvPr/>
        </p:nvSpPr>
        <p:spPr>
          <a:xfrm>
            <a:off x="5086350" y="517363"/>
            <a:ext cx="78098" cy="5532294"/>
          </a:xfrm>
          <a:prstGeom prst="rect">
            <a:avLst/>
          </a:prstGeom>
          <a:solidFill>
            <a:srgbClr val="33CC33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6175383" y="1494542"/>
            <a:ext cx="5000625" cy="4031873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‘কফি হাউসের সেই আড্ডাটা’, ‘ও নদীরে’ ‘নিশিরাত বাঁকা চাঁদ’, ‘মঙ্গল দীপ জ্বেলে’,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যদি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হিমালয়-আল্পসের’, ‘ও পলাশ ও শিমুল’, ‘আকাশ কেন ডাকে’, সহ তাঁর লেখা অসংখ্য গান আমাদের সংগীত জগতের চিরায়ত সম্পদ বলে ইতিহাসে স্থান করে নিয়েছে।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175383" y="1494542"/>
            <a:ext cx="5000625" cy="4031873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তাঁর রচিত বেশ কয়েকটি গান যেমন ‘শোন একটি মুজিবরের থেকে’, ‘আমরা সবাই বাঙালি’, ‘মাগো ভাবনা কেন’, ‘পথের ক্লান্তি ভুলে’ - ১৯৭১ সালের মুক্তিযুদ্ধের সময় এ দেশের স্বাধীনতাকামী মানুষকে অন্তহীন প্রেরণা যুগিয়েছিল।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175383" y="1832657"/>
            <a:ext cx="5000625" cy="2554545"/>
          </a:xfrm>
          <a:prstGeom prst="rect">
            <a:avLst/>
          </a:prstGeom>
          <a:noFill/>
          <a:ln w="31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মুক্তিযুদ্ধে অসামান্য অবদানের স্বীকৃতি স্বরূপ বাংলাদেশ</a:t>
            </a:r>
            <a:r>
              <a:rPr lang="en-US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সরকারের পক্ষ থেকে প্রয়াত গৌরীপ্রসন্ন মজুমদারকে ‘মুক্তিযুদ্ধ মৈত্রী সম্মাননা’ জানানো হয়। তিনি ১৯৮৬ সালে মৃত্যুবরণ করেন।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35430279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1" grpId="0" animBg="1"/>
      <p:bldP spid="11" grpId="1" animBg="1"/>
      <p:bldP spid="12" grpId="0" animBg="1"/>
      <p:bldP spid="12" grpId="1" animBg="1"/>
      <p:bldP spid="1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310592">
            <a:off x="344781" y="3173086"/>
            <a:ext cx="2152650" cy="325520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2787019" y="2735894"/>
            <a:ext cx="8227344" cy="640080"/>
            <a:chOff x="2787019" y="2735894"/>
            <a:chExt cx="8227344" cy="640080"/>
          </a:xfrm>
        </p:grpSpPr>
        <p:sp>
          <p:nvSpPr>
            <p:cNvPr id="6" name="Rectangle 5"/>
            <p:cNvSpPr/>
            <p:nvPr/>
          </p:nvSpPr>
          <p:spPr>
            <a:xfrm>
              <a:off x="2958300" y="2735894"/>
              <a:ext cx="8056063" cy="640080"/>
            </a:xfrm>
            <a:prstGeom prst="rect">
              <a:avLst/>
            </a:prstGeom>
            <a:ln w="15875" cmpd="thickThin"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lIns="182880" rtlCol="0" anchor="ctr">
              <a:sp3d extrusionH="57150">
                <a:bevelT w="38100" h="38100"/>
              </a:sp3d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57200" indent="-457200">
                <a:buFont typeface="Wingdings" panose="05000000000000000000" pitchFamily="2" charset="2"/>
                <a:buChar char="v"/>
              </a:pPr>
              <a:endParaRPr 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787019" y="2762623"/>
              <a:ext cx="822734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ctr">
                <a:buFont typeface="Wingdings" panose="05000000000000000000" pitchFamily="2" charset="2"/>
                <a:buChar char="v"/>
              </a:pPr>
              <a:r>
                <a:rPr lang="en-US" sz="3200" b="1" dirty="0" smtClean="0">
                  <a:ln w="11430"/>
                  <a:effectLst>
                    <a:outerShdw blurRad="50800" dist="39000" dir="5460000" algn="tl">
                      <a:srgbClr val="000000">
                        <a:alpha val="38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কিংবদন্তি কবি গৌরীপ্রসন্ন মজুমদারের জন্ম পরিচয় লিখ।</a:t>
              </a:r>
              <a:endParaRPr lang="en-US" sz="3200" b="1" dirty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1400175" y="1539240"/>
            <a:ext cx="1700214" cy="3033388"/>
            <a:chOff x="1371600" y="1499073"/>
            <a:chExt cx="1700214" cy="3033388"/>
          </a:xfrm>
        </p:grpSpPr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7D61CC0A-49F3-49E4-8BA3-A3422587A14B}"/>
                </a:ext>
              </a:extLst>
            </p:cNvPr>
            <p:cNvSpPr/>
            <p:nvPr/>
          </p:nvSpPr>
          <p:spPr>
            <a:xfrm>
              <a:off x="1871663" y="1499073"/>
              <a:ext cx="720531" cy="30333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prst="angl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19" name="Group 18"/>
            <p:cNvGrpSpPr/>
            <p:nvPr/>
          </p:nvGrpSpPr>
          <p:grpSpPr>
            <a:xfrm>
              <a:off x="1371600" y="2182178"/>
              <a:ext cx="1700214" cy="2306158"/>
              <a:chOff x="5329473" y="343184"/>
              <a:chExt cx="1983905" cy="2771724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329473" y="343184"/>
                <a:ext cx="1983905" cy="2771724"/>
                <a:chOff x="204764" y="2395052"/>
                <a:chExt cx="2364500" cy="3244087"/>
              </a:xfrm>
            </p:grpSpPr>
            <p:sp>
              <p:nvSpPr>
                <p:cNvPr id="22" name="Oval 21">
                  <a:extLst>
                    <a:ext uri="{FF2B5EF4-FFF2-40B4-BE49-F238E27FC236}">
                      <a16:creationId xmlns="" xmlns:a16="http://schemas.microsoft.com/office/drawing/2014/main" id="{E66CFF82-C205-45CC-9E5B-CF29E78990C6}"/>
                    </a:ext>
                  </a:extLst>
                </p:cNvPr>
                <p:cNvSpPr/>
                <p:nvPr/>
              </p:nvSpPr>
              <p:spPr>
                <a:xfrm>
                  <a:off x="204764" y="2395052"/>
                  <a:ext cx="2364500" cy="2343058"/>
                </a:xfrm>
                <a:prstGeom prst="ellipse">
                  <a:avLst/>
                </a:prstGeom>
                <a:blipFill>
                  <a:blip r:embed="rId4" cstate="print"/>
                  <a:stretch>
                    <a:fillRect/>
                  </a:stretch>
                </a:blip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3" name="Notched Right Arrow 22"/>
                <p:cNvSpPr/>
                <p:nvPr/>
              </p:nvSpPr>
              <p:spPr>
                <a:xfrm rot="16200000">
                  <a:off x="235701" y="3800995"/>
                  <a:ext cx="2277456" cy="1398832"/>
                </a:xfrm>
                <a:prstGeom prst="notchedRightArrow">
                  <a:avLst/>
                </a:prstGeom>
                <a:solidFill>
                  <a:srgbClr val="00CC0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24" name="Oval 23">
                  <a:extLst>
                    <a:ext uri="{FF2B5EF4-FFF2-40B4-BE49-F238E27FC236}">
                      <a16:creationId xmlns="" xmlns:a16="http://schemas.microsoft.com/office/drawing/2014/main" id="{FF2F21DA-04F9-4CAF-8758-9852D1F9674E}"/>
                    </a:ext>
                  </a:extLst>
                </p:cNvPr>
                <p:cNvSpPr/>
                <p:nvPr/>
              </p:nvSpPr>
              <p:spPr>
                <a:xfrm>
                  <a:off x="362626" y="2572504"/>
                  <a:ext cx="2048775" cy="2006922"/>
                </a:xfrm>
                <a:prstGeom prst="ellipse">
                  <a:avLst/>
                </a:prstGeom>
                <a:solidFill>
                  <a:schemeClr val="bg1"/>
                </a:solidFill>
                <a:ln w="28575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b="1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</p:grpSp>
          <p:sp>
            <p:nvSpPr>
              <p:cNvPr id="21" name="Rectangle 20">
                <a:extLst>
                  <a:ext uri="{FF2B5EF4-FFF2-40B4-BE49-F238E27FC236}">
                    <a16:creationId xmlns="" xmlns:a16="http://schemas.microsoft.com/office/drawing/2014/main" id="{6D4E8B2E-4F62-406A-BCB8-2561B52A8595}"/>
                  </a:ext>
                </a:extLst>
              </p:cNvPr>
              <p:cNvSpPr/>
              <p:nvPr/>
            </p:nvSpPr>
            <p:spPr>
              <a:xfrm>
                <a:off x="5502004" y="695577"/>
                <a:ext cx="1555552" cy="1453748"/>
              </a:xfrm>
              <a:prstGeom prst="rect">
                <a:avLst/>
              </a:prstGeom>
              <a:scene3d>
                <a:camera prst="orthographicFront"/>
                <a:lightRig rig="threePt" dir="t"/>
              </a:scene3d>
              <a:sp3d>
                <a:bevelT w="152400" h="50800" prst="softRound"/>
              </a:sp3d>
            </p:spPr>
            <p:txBody>
              <a:bodyPr wrap="square">
                <a:spAutoFit/>
              </a:bodyPr>
              <a:lstStyle>
                <a:defPPr>
                  <a:defRPr lang="en-US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80000"/>
                  </a:lnSpc>
                </a:pPr>
                <a:r>
                  <a:rPr lang="en-US" sz="4400" b="1" dirty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একক </a:t>
                </a:r>
                <a:endParaRPr lang="en-US" sz="44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>
                  <a:lnSpc>
                    <a:spcPct val="80000"/>
                  </a:lnSpc>
                </a:pPr>
                <a:r>
                  <a:rPr lang="en-US" sz="4400" b="1" dirty="0" smtClean="0">
                    <a:effectLst>
                      <a:outerShdw blurRad="38100" dist="38100" dir="2700000" algn="tl">
                        <a:srgbClr val="000000">
                          <a:alpha val="43137"/>
                        </a:srgbClr>
                      </a:outerShdw>
                    </a:effectLst>
                    <a:latin typeface="NikoshBAN" panose="02000000000000000000" pitchFamily="2" charset="0"/>
                    <a:cs typeface="NikoshBAN" panose="02000000000000000000" pitchFamily="2" charset="0"/>
                  </a:rPr>
                  <a:t>কাজ</a:t>
                </a:r>
                <a:endParaRPr lang="en-US" sz="4400" b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</a:endParaRPr>
              </a:p>
            </p:txBody>
          </p:sp>
        </p:grpSp>
      </p:grpSp>
    </p:spTree>
    <p:extLst>
      <p:ext uri="{BB962C8B-B14F-4D97-AF65-F5344CB8AC3E}">
        <p14:creationId xmlns="" xmlns:p14="http://schemas.microsoft.com/office/powerpoint/2010/main" val="3649005320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="" xmlns:a16="http://schemas.microsoft.com/office/drawing/2014/main" id="{7DDD65C9-5144-4E31-986E-8168050F9A47}"/>
              </a:ext>
            </a:extLst>
          </p:cNvPr>
          <p:cNvSpPr/>
          <p:nvPr/>
        </p:nvSpPr>
        <p:spPr>
          <a:xfrm>
            <a:off x="1026942" y="4656406"/>
            <a:ext cx="365760" cy="5486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8" name="Group 27">
            <a:extLst>
              <a:ext uri="{FF2B5EF4-FFF2-40B4-BE49-F238E27FC236}">
                <a16:creationId xmlns="" xmlns:a16="http://schemas.microsoft.com/office/drawing/2014/main" id="{5A3BC96C-5F77-4B2B-B3A8-718BE6295108}"/>
              </a:ext>
            </a:extLst>
          </p:cNvPr>
          <p:cNvGrpSpPr/>
          <p:nvPr/>
        </p:nvGrpSpPr>
        <p:grpSpPr>
          <a:xfrm>
            <a:off x="663968" y="1223668"/>
            <a:ext cx="4745558" cy="4603064"/>
            <a:chOff x="1026942" y="1419080"/>
            <a:chExt cx="2440787" cy="5120640"/>
          </a:xfrm>
        </p:grpSpPr>
        <p:pic>
          <p:nvPicPr>
            <p:cNvPr id="39" name="Picture 38">
              <a:extLst>
                <a:ext uri="{FF2B5EF4-FFF2-40B4-BE49-F238E27FC236}">
                  <a16:creationId xmlns="" xmlns:a16="http://schemas.microsoft.com/office/drawing/2014/main" id="{20AF10F8-60DC-4D3E-B381-8D5EFE0091C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5707"/>
            <a:stretch/>
          </p:blipFill>
          <p:spPr>
            <a:xfrm>
              <a:off x="1125415" y="1419080"/>
              <a:ext cx="2342314" cy="5120640"/>
            </a:xfrm>
            <a:prstGeom prst="rect">
              <a:avLst/>
            </a:prstGeom>
          </p:spPr>
        </p:pic>
        <p:sp>
          <p:nvSpPr>
            <p:cNvPr id="40" name="Rectangle 39">
              <a:extLst>
                <a:ext uri="{FF2B5EF4-FFF2-40B4-BE49-F238E27FC236}">
                  <a16:creationId xmlns="" xmlns:a16="http://schemas.microsoft.com/office/drawing/2014/main" id="{FF8320B1-F31D-452A-805C-4311B31142CE}"/>
                </a:ext>
              </a:extLst>
            </p:cNvPr>
            <p:cNvSpPr/>
            <p:nvPr/>
          </p:nvSpPr>
          <p:spPr>
            <a:xfrm>
              <a:off x="1026942" y="4612446"/>
              <a:ext cx="365760" cy="5486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EB27BCD8-78AB-497D-A1F4-30E7EF9F2CC9}"/>
              </a:ext>
            </a:extLst>
          </p:cNvPr>
          <p:cNvGrpSpPr/>
          <p:nvPr/>
        </p:nvGrpSpPr>
        <p:grpSpPr>
          <a:xfrm>
            <a:off x="2511068" y="521017"/>
            <a:ext cx="3028956" cy="2214562"/>
            <a:chOff x="4278186" y="1485302"/>
            <a:chExt cx="2530577" cy="1964712"/>
          </a:xfrm>
        </p:grpSpPr>
        <p:pic>
          <p:nvPicPr>
            <p:cNvPr id="42" name="Picture 41">
              <a:extLst>
                <a:ext uri="{FF2B5EF4-FFF2-40B4-BE49-F238E27FC236}">
                  <a16:creationId xmlns="" xmlns:a16="http://schemas.microsoft.com/office/drawing/2014/main" id="{EA149093-ADB2-46AB-8A54-C2C83DC903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 l="719" t="31584" r="62358" b="7710"/>
            <a:stretch/>
          </p:blipFill>
          <p:spPr>
            <a:xfrm>
              <a:off x="4278186" y="1485302"/>
              <a:ext cx="2530577" cy="1964712"/>
            </a:xfrm>
            <a:prstGeom prst="rect">
              <a:avLst/>
            </a:prstGeom>
          </p:spPr>
        </p:pic>
        <p:sp>
          <p:nvSpPr>
            <p:cNvPr id="43" name="Rectangle 42">
              <a:extLst>
                <a:ext uri="{FF2B5EF4-FFF2-40B4-BE49-F238E27FC236}">
                  <a16:creationId xmlns="" xmlns:a16="http://schemas.microsoft.com/office/drawing/2014/main" id="{B4CA9180-E773-4F8C-BD2E-E733392A6214}"/>
                </a:ext>
              </a:extLst>
            </p:cNvPr>
            <p:cNvSpPr/>
            <p:nvPr/>
          </p:nvSpPr>
          <p:spPr>
            <a:xfrm>
              <a:off x="4381605" y="3024554"/>
              <a:ext cx="556155" cy="42546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="" xmlns:a16="http://schemas.microsoft.com/office/drawing/2014/main" id="{3F7BDF6E-870E-45F0-99BB-19D7321C9680}"/>
              </a:ext>
            </a:extLst>
          </p:cNvPr>
          <p:cNvSpPr txBox="1"/>
          <p:nvPr/>
        </p:nvSpPr>
        <p:spPr>
          <a:xfrm>
            <a:off x="7778455" y="243512"/>
            <a:ext cx="3620194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শোন একটি মুজিবরের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endParaRPr lang="en-US" sz="2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0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গৌরীপ্রসন্ন মজুমদার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>
              <a:lnSpc>
                <a:spcPct val="50000"/>
              </a:lnSpc>
            </a:pP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শোন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একটি মুজিবরের থেকে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লক্ষ মুজিবরের কন্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ঠ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ধবনি-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প্রতি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াশে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বাতাসে ওঠে রণি</a:t>
            </a:r>
          </a:p>
          <a:p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বাংলাদে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াংলাদেশ ।।</a:t>
            </a:r>
          </a:p>
          <a:p>
            <a:pPr>
              <a:lnSpc>
                <a:spcPct val="80000"/>
              </a:lnSpc>
            </a:pP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সবুজের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বুক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চে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েঠোপথে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যাব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শিল্পে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োথায়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হায়রে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এমন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সোনার </a:t>
            </a:r>
            <a:r>
              <a:rPr lang="en-US" sz="1600" dirty="0" err="1">
                <a:latin typeface="NikoshBAN" panose="02000000000000000000" pitchFamily="2" charset="0"/>
                <a:cs typeface="NikoshBAN" panose="02000000000000000000" pitchFamily="2" charset="0"/>
              </a:rPr>
              <a:t>খনি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‘সোনার বাংলা’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নজ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ু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াংলাদেশ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’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জীবনানন্দের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‘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রূপসী</a:t>
            </a:r>
            <a:r>
              <a:rPr lang="en-US" sz="1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বাংলা’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রূপের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য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ং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 ।</a:t>
            </a:r>
          </a:p>
          <a:p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‘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জয়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বাংলা’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মনরে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আমার</a:t>
            </a:r>
            <a:endParaRPr lang="en-US" sz="1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হারানো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বাংলাকে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তো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ফিরে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অন্ধকারে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পুব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আকা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</a:p>
          <a:p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ঊঠবে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দিন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as-IN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en-US" sz="1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।।</a:t>
            </a:r>
          </a:p>
          <a:p>
            <a:endParaRPr lang="en-US" sz="1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7" name="৭ম শ্রেণি কবিতা   শোন একটি মুজিবরের থেকে  পর্ব   ১[1]">
            <a:hlinkClick r:id="" action="ppaction://media"/>
            <a:extLst>
              <a:ext uri="{FF2B5EF4-FFF2-40B4-BE49-F238E27FC236}">
                <a16:creationId xmlns="" xmlns:a16="http://schemas.microsoft.com/office/drawing/2014/main" id="{14336BEE-748B-4F25-87EF-8BBFE635D53D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="" xmlns:p14="http://schemas.microsoft.com/office/powerpoint/2010/main" r:embed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1424354" y="3124200"/>
            <a:ext cx="609600" cy="609600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929610" y="2721113"/>
            <a:ext cx="25962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40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7242" y="3296824"/>
            <a:ext cx="1359582" cy="135958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5680871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080" fill="hold"/>
                                        <p:tgtEl>
                                          <p:spTgt spid="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7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566"/>
          <a:stretch/>
        </p:blipFill>
        <p:spPr>
          <a:xfrm>
            <a:off x="4970035" y="624839"/>
            <a:ext cx="2467086" cy="1574355"/>
          </a:xfrm>
          <a:prstGeom prst="round2DiagRect">
            <a:avLst>
              <a:gd name="adj1" fmla="val 37540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TextBox 8"/>
          <p:cNvSpPr txBox="1"/>
          <p:nvPr/>
        </p:nvSpPr>
        <p:spPr>
          <a:xfrm>
            <a:off x="5303521" y="84813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4800" b="1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265" y="2365335"/>
            <a:ext cx="3984625" cy="2991592"/>
          </a:xfrm>
          <a:prstGeom prst="round2DiagRect">
            <a:avLst>
              <a:gd name="adj1" fmla="val 32587"/>
              <a:gd name="adj2" fmla="val 0"/>
            </a:avLst>
          </a:prstGeom>
          <a:ln w="508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08505956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1929</TotalTime>
  <Words>980</Words>
  <Application>Microsoft Office PowerPoint</Application>
  <PresentationFormat>Custom</PresentationFormat>
  <Paragraphs>131</Paragraphs>
  <Slides>22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manzila</dc:creator>
  <cp:lastModifiedBy>shaalam2020@outlook.com</cp:lastModifiedBy>
  <cp:revision>164</cp:revision>
  <dcterms:created xsi:type="dcterms:W3CDTF">2020-08-10T14:36:50Z</dcterms:created>
  <dcterms:modified xsi:type="dcterms:W3CDTF">2020-09-21T13:09:54Z</dcterms:modified>
</cp:coreProperties>
</file>