
<file path=[Content_Types].xml><?xml version="1.0" encoding="utf-8"?>
<Types xmlns="http://schemas.openxmlformats.org/package/2006/content-types">
  <Default Extension="tmp" ContentType="image/pn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7" r:id="rId2"/>
    <p:sldMasterId id="2147483809" r:id="rId3"/>
    <p:sldMasterId id="2147483827" r:id="rId4"/>
    <p:sldMasterId id="2147483844" r:id="rId5"/>
    <p:sldMasterId id="2147483861" r:id="rId6"/>
    <p:sldMasterId id="2147483878" r:id="rId7"/>
  </p:sldMasterIdLst>
  <p:sldIdLst>
    <p:sldId id="256" r:id="rId8"/>
    <p:sldId id="257" r:id="rId9"/>
    <p:sldId id="260" r:id="rId10"/>
    <p:sldId id="269" r:id="rId11"/>
    <p:sldId id="272" r:id="rId12"/>
    <p:sldId id="273" r:id="rId13"/>
    <p:sldId id="274" r:id="rId14"/>
    <p:sldId id="275" r:id="rId15"/>
    <p:sldId id="276" r:id="rId16"/>
    <p:sldId id="262" r:id="rId17"/>
    <p:sldId id="289" r:id="rId18"/>
    <p:sldId id="277" r:id="rId19"/>
    <p:sldId id="278" r:id="rId20"/>
    <p:sldId id="279" r:id="rId21"/>
    <p:sldId id="266" r:id="rId22"/>
    <p:sldId id="271" r:id="rId23"/>
    <p:sldId id="265" r:id="rId24"/>
    <p:sldId id="267" r:id="rId25"/>
    <p:sldId id="283" r:id="rId26"/>
    <p:sldId id="282" r:id="rId27"/>
    <p:sldId id="263" r:id="rId28"/>
    <p:sldId id="284" r:id="rId29"/>
    <p:sldId id="270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4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D2CD-4E3F-4866-A64C-86DFCE33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0762-FAB7-425E-9717-4F4D78B6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AC711-C1E3-4227-A996-EF39C679D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1BCE-1A7C-4BA0-9179-E4710803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8B381-B4E1-4BAC-A12A-1FD9E195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8DF5F-8F3F-4431-9117-B54A253F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72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0A8B-6F33-47F0-BA8F-F07B67FF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4E4E1-B6FD-4566-B700-E0A3BDFE6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89DE3-F094-4278-9178-300254CD4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FC1BF-A4F3-48D5-9E90-11C8FF20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86D6-0205-4254-B888-DE28E910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AEC58-3F8C-4CE2-9504-856F6460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1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95F6-928C-49FA-8EE8-D3EE1ED5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0EC0D-2D15-4374-AED3-B6BB2A0A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4B09-EAC8-4D52-BA6C-5CA7D276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C549-318F-4F03-87A6-1E95946D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F0CC3-1FB8-406B-B2E4-88234303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708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D587C-327D-4485-A0F8-9242889C3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20DB0-D0A3-4F94-9D95-608EBC25E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3C7B-D4D8-4471-9CC5-73EC0269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310AD-897A-4143-B0C7-C597FBBD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6421-6E8C-468F-B448-58DCA238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02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54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38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20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0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6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8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3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79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7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5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15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6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9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7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8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5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7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9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76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2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9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2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9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8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8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3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6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6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9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37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7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6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58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9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8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1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1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227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5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414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4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748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9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7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205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5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2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8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402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1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8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7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4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0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654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6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211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465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7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725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5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2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9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75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7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55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64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3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020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4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86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583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07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367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990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7DEC-59F9-4A85-A013-416B365D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05A7D-503C-4D84-A371-15FBBA3C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FA1D-93E2-4639-84AC-DCD16D6B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538C7-96A6-446D-B660-49D0BE7C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184D8-E06E-4572-9355-2EA234C1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655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39CC-A990-43B6-8366-358C1553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5F1D-28E5-4AFE-BA53-DE47B8D8D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1BA6-627E-4D21-A57D-37CCE36C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8B26-004C-40A4-8B57-D38B908E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762B-E1CF-4FB7-B328-0711A6C9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21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6B5F-784B-4C2F-BA34-E7DB8B26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A78E5-7E16-423C-918D-7E96F19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9F53-3323-48BF-A1DF-B3DEA023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59835-B611-4F9B-9C7C-57074403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F8AC6-1D9D-4F39-8D79-5FDA91D4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CBE1-006A-4163-B8DC-B6ECCBC8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363A-7E7E-4015-8A66-6D7E2421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499F6-1D21-46C3-979D-9A6912CDA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1BD2E-40D5-4B4F-BE88-BC16C6A3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A64D3-FE83-4F1F-850C-097AA237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F62D4-4811-4E32-B485-6A587C45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4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3952-E904-4649-93F4-A280D8C4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5A326-57FB-468D-91AA-1EA9BF898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9D38C-EAC2-416B-BF4F-3FF862702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A8DA7-0675-4971-B113-0476437CE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69550-350E-417E-9C59-8F0FE5D01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4AD9F-B860-4336-A2A1-B032A33B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7086B-F5EC-42F0-B3E7-FF671FAD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C9245-0CA2-4E23-A36C-8E8C2D15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5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FA0D-2AC1-41DD-A1B9-499DF607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22D63-24D5-4979-B464-575F2B90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74CA5-82F7-4B8E-B93F-517641A6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F0AAD-9850-4017-B967-5BE5CBD1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609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B9AB3-E1A9-44FB-9421-EA558291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317BF-A12F-4D6F-9101-5DE73799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AC154-79F6-4C7E-B318-30602773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9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7A88E-95A4-4EB7-9A5D-A4CF0928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3ADE2-853A-424E-A249-039786C3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A1D97-B65E-423C-BE67-42C03A9C6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C949-45E7-4F9F-B128-A7B1A1DE8A1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E87C-BE04-4ACC-9BAC-BAAF3F3FE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DF5B-9D0F-4D22-B0D1-7B7E17FD7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FD30-4DAF-423B-AC1F-B4B9FAAB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4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fif"/><Relationship Id="rId7" Type="http://schemas.openxmlformats.org/officeDocument/2006/relationships/image" Target="../media/image23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fif"/><Relationship Id="rId4" Type="http://schemas.openxmlformats.org/officeDocument/2006/relationships/image" Target="../media/image20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5" y="298048"/>
            <a:ext cx="11623983" cy="6261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475" y="1267785"/>
            <a:ext cx="1151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ln w="57150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7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6634" y="1564567"/>
            <a:ext cx="3989469" cy="289167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B12D1-FCE7-43E4-B288-2CBF4FEE0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6592" y="1569080"/>
            <a:ext cx="4392721" cy="271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05766" y="5338499"/>
            <a:ext cx="9961651" cy="52322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চাকামা জন গোষ্ঠীর আধিকাংশ হচ্ছে বৌদ্ধা ধর্মাবলম্বী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180" y="502706"/>
            <a:ext cx="4527755" cy="64633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0618" y="502706"/>
            <a:ext cx="6224671" cy="584775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706" y="673761"/>
            <a:ext cx="5034987" cy="584775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         একক কাজ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978" y="3552469"/>
            <a:ext cx="10634134" cy="120032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 লাদেশে কত টি ক্ষুদ্র নৃ গোষ্ঠী বসবাস করে?</a:t>
            </a:r>
          </a:p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ধর্মাবলম্বী?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7464" y="2093029"/>
            <a:ext cx="2951019" cy="2092036"/>
            <a:chOff x="4675905" y="2008250"/>
            <a:chExt cx="2951019" cy="2092036"/>
          </a:xfrm>
        </p:grpSpPr>
        <p:sp>
          <p:nvSpPr>
            <p:cNvPr id="3" name="Rounded Rectangle 2"/>
            <p:cNvSpPr/>
            <p:nvPr/>
          </p:nvSpPr>
          <p:spPr>
            <a:xfrm>
              <a:off x="4675905" y="2008250"/>
              <a:ext cx="2951019" cy="2092036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75905" y="3519055"/>
              <a:ext cx="1891141" cy="457201"/>
            </a:xfrm>
            <a:prstGeom prst="rect">
              <a:avLst/>
            </a:prstGeom>
            <a:solidFill>
              <a:srgbClr val="7A858B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8564" y="4670338"/>
            <a:ext cx="11354871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নিজস্ব ভাষা ও বর্ণমালা আছে।তাদের নিজেদের ভাষায় রচিত গান ও আছে।ঐতিহ্যবাহী নাচ ও আছে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3139" y="2063881"/>
            <a:ext cx="2192762" cy="207564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229" b="-1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48483" y="2047484"/>
            <a:ext cx="2951019" cy="2092037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80525" y="2063882"/>
            <a:ext cx="2886862" cy="207564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3138" y="609024"/>
            <a:ext cx="4421377" cy="64633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 ধারা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071" y="597135"/>
            <a:ext cx="5529093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0" y="-186770"/>
            <a:ext cx="12192000" cy="6717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-234578" y="-70508"/>
            <a:ext cx="697717" cy="692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11660720" y="-70509"/>
            <a:ext cx="697717" cy="692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-19792" y="6308105"/>
            <a:ext cx="12192000" cy="6717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313" y="4721217"/>
            <a:ext cx="860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নিজেদের রাজা আছেন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337" y="4721217"/>
            <a:ext cx="517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প্রতিটি গ্রামে একজন 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6715" y="5599421"/>
            <a:ext cx="872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গ্রামপ্রধান থাকেন,যাকে চাকমারা কারবারি বলে। </a:t>
            </a:r>
            <a:endParaRPr lang="en-US" sz="28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8359" y="1938810"/>
            <a:ext cx="4188847" cy="274654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07206" y="1938811"/>
            <a:ext cx="6078549" cy="27465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898" y="651301"/>
            <a:ext cx="3518552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জীবন ধারা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858" y="646331"/>
            <a:ext cx="6078549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111" y="5339116"/>
            <a:ext cx="9595556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চাকমারা কাঠ ও বাঁশ দিয়ে মাচার মতো ঘর তৈরি করেন।</a:t>
            </a:r>
            <a:endParaRPr lang="en-US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836" y="914968"/>
            <a:ext cx="4166174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ধারা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1623" y="995664"/>
            <a:ext cx="6659116" cy="646331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8" descr="সাড়ে তিন মাসেও ভিটায় ফেরেনি ক্ষতিগ্রস্তরা">
            <a:extLst>
              <a:ext uri="{FF2B5EF4-FFF2-40B4-BE49-F238E27FC236}">
                <a16:creationId xmlns:a16="http://schemas.microsoft.com/office/drawing/2014/main" id="{35B98B5F-3CA0-4906-8232-D3ADF216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60" y="2052460"/>
            <a:ext cx="4891440" cy="25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বৈ-সা-বি (Boi-Sa-Bi) বা বৈসাবি, বাংলাদেশে বসবাসরত উপজাতীয়দের বাংলা নববর্ষ  বা ১লা বৈশাখ। - সুফিয়া এর বাংলা ব্লগ । bangla blog | সামহোয়্যার ইন ব্লগ  ...">
            <a:extLst>
              <a:ext uri="{FF2B5EF4-FFF2-40B4-BE49-F238E27FC236}">
                <a16:creationId xmlns:a16="http://schemas.microsoft.com/office/drawing/2014/main" id="{B05C84F0-2D70-4669-9C6B-9A874881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80" y="2094793"/>
            <a:ext cx="4429187" cy="25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685EE-1457-49C2-B85E-6DB4E77BB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1" y="2062324"/>
            <a:ext cx="2462877" cy="2868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777EF-9F24-48AE-B245-9957F3CDC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21371" r="16662" b="6040"/>
          <a:stretch/>
        </p:blipFill>
        <p:spPr>
          <a:xfrm>
            <a:off x="7478981" y="2089262"/>
            <a:ext cx="1978642" cy="257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EFDE60-F6C4-401F-8578-264BAFC71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75" y="2062324"/>
            <a:ext cx="2364846" cy="2500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095017" y="4845222"/>
            <a:ext cx="811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চাকমারা “জুম”পদ্ধতিতে কৃষিকাজ করে থাকেন।</a:t>
            </a:r>
            <a:endParaRPr lang="en-US" sz="28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22531" y="2089262"/>
            <a:ext cx="1992398" cy="272934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01" y="5382954"/>
            <a:ext cx="11737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পুরাতন ফসল পুড়িয়ে গর্ত খুড়ে নতুন করে বীজ বপন করা হয়।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693" y="524657"/>
            <a:ext cx="3676755" cy="646331"/>
          </a:xfrm>
          <a:prstGeom prst="rect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 ধারা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5329" y="516313"/>
            <a:ext cx="6157053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08565" y="2010674"/>
            <a:ext cx="2449914" cy="272934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3394" y="6081685"/>
            <a:ext cx="8623139" cy="707886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প্রধান খাবার ভাত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82694" y="1042427"/>
            <a:ext cx="2715491" cy="231370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9971" y="4168868"/>
            <a:ext cx="974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মেয়েরা কোমর থেকে নিচ পর্যন্ত এক ধরনের কাপড় পরেন যাকে ‘পিনোন’ বলা হয়</a:t>
            </a:r>
            <a:endParaRPr lang="en-US" sz="2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7681" y="5180757"/>
            <a:ext cx="785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 উপরের অংশে যে ওড়না পরেন তাকে ‘হাদি’ বলা হয়।</a:t>
            </a:r>
            <a:endParaRPr lang="en-US" sz="24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131" y="307964"/>
            <a:ext cx="557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5376" y="1097807"/>
            <a:ext cx="3073144" cy="206258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1626" y="3524689"/>
            <a:ext cx="97898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নিজেরা তাঁতে  নানা নকশায় সুন্দর সুন্দর কাপড় বুনন করেন।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1DF7B-9642-4413-A5A4-39F599146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0276"/>
          <a:stretch/>
        </p:blipFill>
        <p:spPr>
          <a:xfrm>
            <a:off x="8015575" y="915460"/>
            <a:ext cx="2383316" cy="2634737"/>
          </a:xfrm>
          <a:prstGeom prst="ellipse">
            <a:avLst/>
          </a:prstGeom>
          <a:ln w="28575"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056364" y="5844334"/>
            <a:ext cx="767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পুরুষেরা সাধারনত ফতুয়া ও লুঙ্গি পরে থাকেন।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27" y="312896"/>
            <a:ext cx="366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 animBg="1"/>
      <p:bldP spid="11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8711" y="1592077"/>
            <a:ext cx="5768024" cy="237937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7586" y="4573425"/>
            <a:ext cx="3986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জনগোষ্ঠী বৌদ্ধ</a:t>
            </a:r>
          </a:p>
          <a:p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দের মূল ধর্মীয় উৎসব</a:t>
            </a:r>
          </a:p>
          <a:p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গুলো পালন করেন।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1954" y="4573425"/>
            <a:ext cx="5171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বৌদ্ধপূর্ণিমা ও বাংলা নববর্ষের সময়ে তিন দিন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ধরে পালিত হয় বিজু উৎসব।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76" y="1592077"/>
            <a:ext cx="5223122" cy="2379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3841" y="780175"/>
            <a:ext cx="503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203" y="718620"/>
            <a:ext cx="273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FF0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41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62" y="4755563"/>
            <a:ext cx="587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F2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উৎসবের সময় </a:t>
            </a:r>
          </a:p>
          <a:p>
            <a:r>
              <a:rPr lang="bn-IN" sz="2800" b="1" dirty="0">
                <a:solidFill>
                  <a:srgbClr val="CF2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তারা বাড়িঘর ফুল দিয়ে</a:t>
            </a:r>
            <a:r>
              <a:rPr lang="en-US" sz="2800" b="1" dirty="0">
                <a:solidFill>
                  <a:srgbClr val="CF2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CF2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সাজান</a:t>
            </a:r>
            <a:r>
              <a:rPr lang="bn-IN" sz="2800" b="1" dirty="0">
                <a:solidFill>
                  <a:srgbClr val="CF2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CF25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51237" y="1583757"/>
            <a:ext cx="2700759" cy="23560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00289" y="1583757"/>
            <a:ext cx="2700759" cy="235606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8AA57-F166-4544-B6B2-81F9719B60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12033" r="12548"/>
          <a:stretch/>
        </p:blipFill>
        <p:spPr>
          <a:xfrm>
            <a:off x="3549719" y="1840236"/>
            <a:ext cx="2441993" cy="1851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44D1F-0078-40BA-B4AA-334513109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1" y="1840236"/>
            <a:ext cx="2456803" cy="1851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369394" y="4699339"/>
            <a:ext cx="5063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পরস্পরের সাথে </a:t>
            </a:r>
          </a:p>
          <a:p>
            <a:r>
              <a:rPr lang="bn-IN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শুভেচ্ছ বিনিময় করেন</a:t>
            </a:r>
            <a:r>
              <a:rPr lang="bn-IN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5224" y="635682"/>
            <a:ext cx="503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3200" b="1" dirty="0">
              <a:solidFill>
                <a:srgbClr val="0070C0"/>
              </a:solidFill>
              <a:highlight>
                <a:srgbClr val="FF0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396" y="549335"/>
            <a:ext cx="362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FF0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399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7086" y="1220090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613" y="4480574"/>
            <a:ext cx="6630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বিজু উৎসব কখন পালিত হহ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613" y="3508095"/>
            <a:ext cx="866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কী কী পোষাক সম্পর্কে জানলাম বল ?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212" y="2164894"/>
            <a:ext cx="950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জীবনধারাতে কী কী বৈশিষ্ট্য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জানলাম বল ?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4930070.pdf - Foxit Reader">
            <a:extLst>
              <a:ext uri="{FF2B5EF4-FFF2-40B4-BE49-F238E27FC236}">
                <a16:creationId xmlns:a16="http://schemas.microsoft.com/office/drawing/2014/main" id="{4A01AD9B-06EF-4D5F-B2E4-DC5505A0E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30764" r="41500" b="33014"/>
          <a:stretch/>
        </p:blipFill>
        <p:spPr>
          <a:xfrm>
            <a:off x="8556979" y="316089"/>
            <a:ext cx="3188250" cy="191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F448D-C07F-45A3-98B4-DC2637CC39F9}"/>
              </a:ext>
            </a:extLst>
          </p:cNvPr>
          <p:cNvSpPr txBox="1"/>
          <p:nvPr/>
        </p:nvSpPr>
        <p:spPr>
          <a:xfrm>
            <a:off x="2957689" y="578598"/>
            <a:ext cx="510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</a:t>
            </a:r>
            <a:r>
              <a:rPr lang="bn-IN" sz="3600" b="1" dirty="0">
                <a:highlight>
                  <a:srgbClr val="FF0000"/>
                </a:highlight>
              </a:rPr>
              <a:t>পরিচিতি </a:t>
            </a:r>
            <a:endParaRPr lang="en-US" sz="3600" b="1" dirty="0">
              <a:highlight>
                <a:srgbClr val="FF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351E8-2261-4643-8E67-637C66962D8F}"/>
              </a:ext>
            </a:extLst>
          </p:cNvPr>
          <p:cNvSpPr txBox="1"/>
          <p:nvPr/>
        </p:nvSpPr>
        <p:spPr>
          <a:xfrm>
            <a:off x="446771" y="2357104"/>
            <a:ext cx="5649229" cy="39703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/>
              <a:t>শিক্ষক</a:t>
            </a:r>
          </a:p>
          <a:p>
            <a:r>
              <a:rPr lang="bn-IN" sz="3600" b="1"/>
              <a:t>মোহাম্মদ বুরহান </a:t>
            </a:r>
            <a:r>
              <a:rPr lang="bn-IN" sz="3600" b="1" dirty="0"/>
              <a:t>উদ্দিন</a:t>
            </a:r>
          </a:p>
          <a:p>
            <a:r>
              <a:rPr lang="bn-IN" sz="3600" b="1" dirty="0"/>
              <a:t>সহকারী শিক্ষক</a:t>
            </a:r>
          </a:p>
          <a:p>
            <a:r>
              <a:rPr lang="bn-IN" sz="3600" b="1" dirty="0"/>
              <a:t>হেমু সরকারি প্রাথমিক বিদ্যালিয়</a:t>
            </a:r>
          </a:p>
          <a:p>
            <a:r>
              <a:rPr lang="bn-IN" sz="3600" b="1" dirty="0"/>
              <a:t>জৈন্তাপুর ,সিলেট</a:t>
            </a:r>
          </a:p>
          <a:p>
            <a:r>
              <a:rPr lang="bn-IN" sz="3600" b="1" dirty="0"/>
              <a:t>মোবাইলঃ০১৭২৭৬৯৯৫৮৫ 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F6C3-420A-41F5-A56F-830E12A6B65D}"/>
              </a:ext>
            </a:extLst>
          </p:cNvPr>
          <p:cNvSpPr txBox="1"/>
          <p:nvPr/>
        </p:nvSpPr>
        <p:spPr>
          <a:xfrm>
            <a:off x="6497615" y="2357104"/>
            <a:ext cx="5247614" cy="39703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/>
              </a:rPr>
              <a:t>পাঠ</a:t>
            </a:r>
          </a:p>
          <a:p>
            <a:r>
              <a:rPr lang="bn-IN" sz="2800" b="1" dirty="0">
                <a:latin typeface="NikoshBAN" panose="02000000000000000000"/>
              </a:rPr>
              <a:t>শ্রেণিঃ চতুর্থ</a:t>
            </a:r>
          </a:p>
          <a:p>
            <a:r>
              <a:rPr lang="bn-IN" sz="2800" b="1" dirty="0">
                <a:latin typeface="NikoshBAN" panose="02000000000000000000"/>
              </a:rPr>
              <a:t>বিষয়ঃবাংলাদেশ ও বিশ্বপরিচয়</a:t>
            </a:r>
          </a:p>
          <a:p>
            <a:r>
              <a:rPr lang="bn-IN" sz="2800" b="1" dirty="0">
                <a:latin typeface="NikoshBAN" panose="02000000000000000000"/>
              </a:rPr>
              <a:t>পাঠঃবাংলাদেশের ক্ষুদ্র-নৃ-গোষ্ঠী</a:t>
            </a:r>
          </a:p>
          <a:p>
            <a:r>
              <a:rPr lang="bn-IN" sz="2800" b="1" dirty="0">
                <a:latin typeface="NikoshBAN" panose="02000000000000000000"/>
              </a:rPr>
              <a:t>পাঠ্যাংশঃচাকমা</a:t>
            </a:r>
          </a:p>
          <a:p>
            <a:r>
              <a:rPr lang="bn-IN" sz="2800" b="1" dirty="0">
                <a:latin typeface="NikoshBAN" panose="02000000000000000000"/>
              </a:rPr>
              <a:t>সময়ঃ৪০মিনিট </a:t>
            </a:r>
          </a:p>
          <a:p>
            <a:r>
              <a:rPr lang="bn-IN" sz="2800" b="1" dirty="0">
                <a:latin typeface="NikoshBAN" panose="02000000000000000000"/>
              </a:rPr>
              <a:t>তারিখঃ  </a:t>
            </a:r>
          </a:p>
          <a:p>
            <a:endParaRPr lang="bn-IN" sz="2800" b="1" dirty="0">
              <a:latin typeface="NikoshBAN" panose="02000000000000000000"/>
            </a:endParaRPr>
          </a:p>
          <a:p>
            <a:endParaRPr lang="en-US" sz="2800" b="1" dirty="0">
              <a:latin typeface="NikoshBAN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DCDA7-0220-429C-B376-76C39490B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2" y="316089"/>
            <a:ext cx="2806310" cy="1782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7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68496"/>
              </p:ext>
            </p:extLst>
          </p:nvPr>
        </p:nvGraphicFramePr>
        <p:xfrm>
          <a:off x="1209367" y="3502517"/>
          <a:ext cx="9837174" cy="1939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9058">
                  <a:extLst>
                    <a:ext uri="{9D8B030D-6E8A-4147-A177-3AD203B41FA5}">
                      <a16:colId xmlns:a16="http://schemas.microsoft.com/office/drawing/2014/main" val="1979454935"/>
                    </a:ext>
                  </a:extLst>
                </a:gridCol>
                <a:gridCol w="3279058">
                  <a:extLst>
                    <a:ext uri="{9D8B030D-6E8A-4147-A177-3AD203B41FA5}">
                      <a16:colId xmlns:a16="http://schemas.microsoft.com/office/drawing/2014/main" val="1449631932"/>
                    </a:ext>
                  </a:extLst>
                </a:gridCol>
                <a:gridCol w="3279058">
                  <a:extLst>
                    <a:ext uri="{9D8B030D-6E8A-4147-A177-3AD203B41FA5}">
                      <a16:colId xmlns:a16="http://schemas.microsoft.com/office/drawing/2014/main" val="994433702"/>
                    </a:ext>
                  </a:extLst>
                </a:gridCol>
              </a:tblGrid>
              <a:tr h="635899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বাড়ি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7A85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কৃষি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7A85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উৎসব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7A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51898"/>
                  </a:ext>
                </a:extLst>
              </a:tr>
              <a:tr h="1303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588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3060" y="2110724"/>
            <a:ext cx="659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 উল্লেখযোগ্য দিকগুলো লেখ।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396" y="1183995"/>
            <a:ext cx="377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দলে কাজ</a:t>
            </a:r>
            <a:endParaRPr lang="en-US" sz="28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47484" y="92305"/>
            <a:ext cx="11867535" cy="64745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1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64" y="1891394"/>
            <a:ext cx="10714324" cy="398723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1941240" y="243068"/>
            <a:ext cx="57873" cy="6366076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6769" y="6521182"/>
            <a:ext cx="11864051" cy="0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6769" y="244997"/>
            <a:ext cx="11835114" cy="30865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96769" y="243068"/>
            <a:ext cx="0" cy="6366076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ertical Scroll 27"/>
          <p:cNvSpPr/>
          <p:nvPr/>
        </p:nvSpPr>
        <p:spPr>
          <a:xfrm>
            <a:off x="140849" y="409936"/>
            <a:ext cx="544010" cy="60651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Vertical Scroll 28"/>
          <p:cNvSpPr/>
          <p:nvPr/>
        </p:nvSpPr>
        <p:spPr>
          <a:xfrm rot="16200000">
            <a:off x="5873211" y="429848"/>
            <a:ext cx="544010" cy="11649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Vertical Scroll 29"/>
          <p:cNvSpPr/>
          <p:nvPr/>
        </p:nvSpPr>
        <p:spPr>
          <a:xfrm rot="16200000">
            <a:off x="5845215" y="-5351363"/>
            <a:ext cx="544010" cy="1171358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Vertical Scroll 30"/>
          <p:cNvSpPr/>
          <p:nvPr/>
        </p:nvSpPr>
        <p:spPr>
          <a:xfrm rot="10800000">
            <a:off x="11458937" y="301938"/>
            <a:ext cx="544010" cy="618660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9778" y="829794"/>
            <a:ext cx="947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পাঠ্য বিয়ের সাথে সংযোগ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578" y="760006"/>
            <a:ext cx="3325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048" y="1662865"/>
            <a:ext cx="985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শব্দের সাথে ডান পাশের শব্দের মিল কর।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5930" y="2756343"/>
            <a:ext cx="5011838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8706" y="2793025"/>
            <a:ext cx="4590329" cy="26776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কারবারি বলা হয়।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হচ্ছে সংখ্যাঘরিষ্ঠ।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বৌদ্ধ পূর্ণিমা।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হাদি বলে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407378" y="3179072"/>
            <a:ext cx="1701406" cy="93196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88531" y="3912825"/>
            <a:ext cx="3106838" cy="5945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797778" y="4595458"/>
            <a:ext cx="2566114" cy="27558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249838" y="2997469"/>
            <a:ext cx="3048000" cy="115446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527737" y="3912825"/>
            <a:ext cx="2581047" cy="14490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8768" y="2282371"/>
            <a:ext cx="513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এসো মিলিয়ে নেই।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503" y="4625278"/>
            <a:ext cx="890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4841" y="1170893"/>
            <a:ext cx="580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বাড়ির কাজ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13" y="1817224"/>
            <a:ext cx="7164729" cy="255800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68122" y="240174"/>
            <a:ext cx="11204293" cy="6377651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79106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4" y="451412"/>
            <a:ext cx="11285316" cy="5972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5100" y="1018716"/>
            <a:ext cx="8032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সবাইকে ধন্যবাদ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80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7011" y="1896844"/>
            <a:ext cx="3816794" cy="2230582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51640" y="1918146"/>
            <a:ext cx="3394364" cy="207563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79129" y="1896844"/>
            <a:ext cx="3394364" cy="207564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5641" y="4478701"/>
            <a:ext cx="3683051" cy="168459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229" b="-1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56178" y="4162063"/>
            <a:ext cx="3522951" cy="216130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71294" y="4162063"/>
            <a:ext cx="3610033" cy="209203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-296883" y="0"/>
            <a:ext cx="103327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522514" y="-74885"/>
            <a:ext cx="11669486" cy="8349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ertical Scroll 9"/>
          <p:cNvSpPr/>
          <p:nvPr/>
        </p:nvSpPr>
        <p:spPr>
          <a:xfrm>
            <a:off x="11365658" y="0"/>
            <a:ext cx="934177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-178130" y="6323371"/>
            <a:ext cx="12370130" cy="609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8781" y="779229"/>
            <a:ext cx="10089214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44D1F-0078-40BA-B4AA-33451310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3" y="1543791"/>
            <a:ext cx="3472406" cy="27141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B12D1-FCE7-43E4-B288-2CBF4FEE0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8768" y="1543791"/>
            <a:ext cx="3649338" cy="2714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8AA57-F166-4544-B6B2-81F9719B60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12033" r="12548"/>
          <a:stretch/>
        </p:blipFill>
        <p:spPr>
          <a:xfrm>
            <a:off x="8446205" y="1543790"/>
            <a:ext cx="3440782" cy="27141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61A1D-3547-4E16-816C-DFEB77377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11" y="4489635"/>
            <a:ext cx="3763883" cy="2228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D777EF-9F24-48AE-B245-9957F3CDC7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21371" r="16662" b="6040"/>
          <a:stretch/>
        </p:blipFill>
        <p:spPr>
          <a:xfrm>
            <a:off x="4243612" y="4489635"/>
            <a:ext cx="4056629" cy="2228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685EE-1457-49C2-B85E-6DB4E77BB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85" y="4489635"/>
            <a:ext cx="3579612" cy="2228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14403" y="189588"/>
            <a:ext cx="10625556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আরো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760" y="1242898"/>
            <a:ext cx="54564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44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আজকের পাঠ</a:t>
            </a:r>
            <a:endParaRPr lang="en-US" sz="44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1773" y="4125144"/>
            <a:ext cx="51160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389" y="2407022"/>
            <a:ext cx="10363198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 গোষ্ঠী   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51413" y="254643"/>
            <a:ext cx="11458936" cy="6261904"/>
          </a:xfrm>
          <a:prstGeom prst="fram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804" y="2104958"/>
            <a:ext cx="11213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ংলাদেশের বিভিন্ন ক্ষুদ্র নৃ-জনগোষ্ঠীর নাম বলতে পার</a:t>
            </a:r>
            <a:r>
              <a:rPr lang="bn-IN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6674" y="3227873"/>
            <a:ext cx="8818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কমাদের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সংস্কৃতি,  </a:t>
            </a:r>
          </a:p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(পোশাক,খাদ্য,ও উৎসব ইত্যাদি) বর্ণনা করতে পারবে।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4395" y="780811"/>
            <a:ext cx="255711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66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476119" y="104172"/>
            <a:ext cx="11493661" cy="6481823"/>
          </a:xfrm>
          <a:prstGeom prst="fram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65" y="5267568"/>
            <a:ext cx="11305459" cy="1077218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৪৫ টির ও অধিক  ক্ষুদ্র নৃ গোষ্ঠী আছে।ভিবিন্ন জন গোষ্ঠীর সমহারের কারণে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সমাজে এতো বৈচিত্র্যময়।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904" y="647101"/>
            <a:ext cx="8033953" cy="584775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ছবির মাধ্যেমে আলোচনা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3" y="1664590"/>
            <a:ext cx="2412474" cy="1530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8" y="1664589"/>
            <a:ext cx="2078922" cy="1530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01" y="1472457"/>
            <a:ext cx="2773245" cy="1860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1" y="3435952"/>
            <a:ext cx="2979232" cy="158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3F0EC-66C6-44D1-A405-15BE127F1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78" y="1524264"/>
            <a:ext cx="2904421" cy="1797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3063752" y="3475617"/>
            <a:ext cx="2840182" cy="158892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antalDance.jpg"/>
          <p:cNvPicPr>
            <a:picLocks noChangeAspect="1"/>
          </p:cNvPicPr>
          <p:nvPr/>
        </p:nvPicPr>
        <p:blipFill>
          <a:blip r:embed="rId8" cstate="screen">
            <a:lum contrast="30000"/>
          </a:blip>
          <a:stretch>
            <a:fillRect/>
          </a:stretch>
        </p:blipFill>
        <p:spPr>
          <a:xfrm>
            <a:off x="5898999" y="3475618"/>
            <a:ext cx="2830313" cy="158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3" name="Vertical Scroll 12"/>
          <p:cNvSpPr/>
          <p:nvPr/>
        </p:nvSpPr>
        <p:spPr>
          <a:xfrm>
            <a:off x="-99609" y="-79689"/>
            <a:ext cx="520189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11718413" y="0"/>
            <a:ext cx="520189" cy="690461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orizontal Scroll 14"/>
          <p:cNvSpPr/>
          <p:nvPr/>
        </p:nvSpPr>
        <p:spPr>
          <a:xfrm>
            <a:off x="-99609" y="6388896"/>
            <a:ext cx="12291609" cy="5402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orizontal Scroll 15"/>
          <p:cNvSpPr/>
          <p:nvPr/>
        </p:nvSpPr>
        <p:spPr>
          <a:xfrm>
            <a:off x="-76308" y="-79689"/>
            <a:ext cx="12291609" cy="6047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844D1F-0078-40BA-B4AA-334513109E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4" y="3547858"/>
            <a:ext cx="2479449" cy="147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13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000" y="4255843"/>
            <a:ext cx="10105901" cy="461665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এ পাঠে আমরা জানব চাকমা জন গোষ্ঠী সম্পর্কে।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7280" y="1944285"/>
            <a:ext cx="3833374" cy="20605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7280" y="1166488"/>
            <a:ext cx="4507261" cy="52322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000" y="5226662"/>
            <a:ext cx="9981267" cy="523220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বাংলাদেশে ক্ষুদ্র  নৃ গোষ্ঠীর মধ্যে চাকমা হচ্ছে সংখ্যাগরিষ্ঠ।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9950" y="1995042"/>
            <a:ext cx="4758397" cy="194660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388" y="5349980"/>
            <a:ext cx="10099224" cy="52322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বেশির ভাগ বাসকরেন রাঙ্গামাটি ও খাগড়াছড়ি আঞ্চলে।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17F44-553B-4BCC-86A3-C4F841C67B35}"/>
              </a:ext>
            </a:extLst>
          </p:cNvPr>
          <p:cNvSpPr/>
          <p:nvPr/>
        </p:nvSpPr>
        <p:spPr>
          <a:xfrm>
            <a:off x="8339907" y="1668076"/>
            <a:ext cx="286633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72354-465F-4287-91CE-296D8CCDE926}"/>
              </a:ext>
            </a:extLst>
          </p:cNvPr>
          <p:cNvSpPr/>
          <p:nvPr/>
        </p:nvSpPr>
        <p:spPr>
          <a:xfrm>
            <a:off x="8541843" y="3119959"/>
            <a:ext cx="286633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763" y="346222"/>
            <a:ext cx="4895748" cy="646331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3204" y="439688"/>
            <a:ext cx="5033033" cy="523220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মাধ্যেমে আলোচনা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Quad Arrow 9"/>
          <p:cNvSpPr/>
          <p:nvPr/>
        </p:nvSpPr>
        <p:spPr>
          <a:xfrm>
            <a:off x="15296" y="0"/>
            <a:ext cx="581891" cy="68580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11610109" y="0"/>
            <a:ext cx="581891" cy="68580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 rot="5400000">
            <a:off x="5812703" y="797768"/>
            <a:ext cx="581891" cy="1149531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 rot="5400000">
            <a:off x="5812703" y="-5549428"/>
            <a:ext cx="581891" cy="1149531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C52F25-EAEA-48FA-BE92-24832F48B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05" y="1253068"/>
            <a:ext cx="6137162" cy="3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5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501</Words>
  <Application>Microsoft Office PowerPoint</Application>
  <PresentationFormat>Widescreen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Gill Sans MT</vt:lpstr>
      <vt:lpstr>NikoshBAN</vt:lpstr>
      <vt:lpstr>Trebuchet MS</vt:lpstr>
      <vt:lpstr>Vrinda</vt:lpstr>
      <vt:lpstr>Wingdings</vt:lpstr>
      <vt:lpstr>Wingdings 3</vt:lpstr>
      <vt:lpstr>Facet</vt:lpstr>
      <vt:lpstr>Gallery</vt:lpstr>
      <vt:lpstr>Ion Boardroom</vt:lpstr>
      <vt:lpstr>1_Facet</vt:lpstr>
      <vt:lpstr>2_Facet</vt:lpstr>
      <vt:lpstr>3_Facet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MG SCHOOL</cp:lastModifiedBy>
  <cp:revision>108</cp:revision>
  <dcterms:created xsi:type="dcterms:W3CDTF">2020-04-22T04:03:43Z</dcterms:created>
  <dcterms:modified xsi:type="dcterms:W3CDTF">2020-11-05T18:57:49Z</dcterms:modified>
</cp:coreProperties>
</file>