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7" r:id="rId7"/>
    <p:sldId id="268" r:id="rId8"/>
    <p:sldId id="263" r:id="rId9"/>
    <p:sldId id="269"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30" autoAdjust="0"/>
    <p:restoredTop sz="94660"/>
  </p:normalViewPr>
  <p:slideViewPr>
    <p:cSldViewPr snapToGrid="0">
      <p:cViewPr varScale="1">
        <p:scale>
          <a:sx n="72" d="100"/>
          <a:sy n="72" d="100"/>
        </p:scale>
        <p:origin x="8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C1E418-90ED-40B9-AC45-0034C9394D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411231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1E418-90ED-40B9-AC45-0034C9394D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30338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1E418-90ED-40B9-AC45-0034C9394D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382493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1E418-90ED-40B9-AC45-0034C9394D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165493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1E418-90ED-40B9-AC45-0034C9394D80}"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12736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C1E418-90ED-40B9-AC45-0034C9394D80}"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41930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C1E418-90ED-40B9-AC45-0034C9394D80}"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28677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C1E418-90ED-40B9-AC45-0034C9394D80}"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370099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1E418-90ED-40B9-AC45-0034C9394D80}"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261783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1E418-90ED-40B9-AC45-0034C9394D80}"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70384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1E418-90ED-40B9-AC45-0034C9394D80}"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B796-A6DE-494E-AD95-5C2BA7126F48}" type="slidenum">
              <a:rPr lang="en-US" smtClean="0"/>
              <a:t>‹#›</a:t>
            </a:fld>
            <a:endParaRPr lang="en-US"/>
          </a:p>
        </p:txBody>
      </p:sp>
    </p:spTree>
    <p:extLst>
      <p:ext uri="{BB962C8B-B14F-4D97-AF65-F5344CB8AC3E}">
        <p14:creationId xmlns:p14="http://schemas.microsoft.com/office/powerpoint/2010/main" val="321378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1E418-90ED-40B9-AC45-0034C9394D80}"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2B796-A6DE-494E-AD95-5C2BA7126F48}" type="slidenum">
              <a:rPr lang="en-US" smtClean="0"/>
              <a:t>‹#›</a:t>
            </a:fld>
            <a:endParaRPr lang="en-US"/>
          </a:p>
        </p:txBody>
      </p:sp>
    </p:spTree>
    <p:extLst>
      <p:ext uri="{BB962C8B-B14F-4D97-AF65-F5344CB8AC3E}">
        <p14:creationId xmlns:p14="http://schemas.microsoft.com/office/powerpoint/2010/main" val="3611038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p:nvPr>
        </p:nvSpPr>
        <p:spPr>
          <a:xfrm>
            <a:off x="0" y="0"/>
            <a:ext cx="12192000" cy="5559792"/>
          </a:xfrm>
        </p:spPr>
        <p:txBody>
          <a:bodyPr>
            <a:noAutofit/>
          </a:bodyPr>
          <a:lstStyle/>
          <a:p>
            <a:r>
              <a:rPr lang="en-US" sz="8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আজকের ক্লাসে তোমাদের সবাইকে স্বাগত</a:t>
            </a:r>
            <a:endPar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63742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একক কাজ</a:t>
            </a:r>
            <a:endParaRPr lang="en-US" dirty="0"/>
          </a:p>
        </p:txBody>
      </p:sp>
      <p:sp>
        <p:nvSpPr>
          <p:cNvPr id="3" name="Content Placeholder 2"/>
          <p:cNvSpPr>
            <a:spLocks noGrp="1"/>
          </p:cNvSpPr>
          <p:nvPr>
            <p:ph idx="1"/>
          </p:nvPr>
        </p:nvSpPr>
        <p:spPr/>
        <p:txBody>
          <a:bodyPr/>
          <a:lstStyle/>
          <a:p>
            <a:pPr>
              <a:lnSpc>
                <a:spcPct val="250000"/>
              </a:lnSpc>
            </a:pPr>
            <a:r>
              <a:rPr lang="en-US" dirty="0" smtClean="0"/>
              <a:t> কবি কাদেরকে এবং কেন বিদেশ চলে যেতে বলেছেন।</a:t>
            </a:r>
            <a:endParaRPr lang="en-US" dirty="0"/>
          </a:p>
          <a:p>
            <a:pPr>
              <a:lnSpc>
                <a:spcPct val="250000"/>
              </a:lnSpc>
            </a:pPr>
            <a:r>
              <a:rPr lang="en-US" dirty="0"/>
              <a:t> </a:t>
            </a:r>
            <a:r>
              <a:rPr lang="en-US" dirty="0" smtClean="0"/>
              <a:t>“আর কি হবে দেখা” কবির এরূপ মনে হওয়ার কারণ কি?</a:t>
            </a:r>
          </a:p>
          <a:p>
            <a:pPr>
              <a:lnSpc>
                <a:spcPct val="250000"/>
              </a:lnSpc>
            </a:pPr>
            <a:r>
              <a:rPr lang="en-US" dirty="0"/>
              <a:t> </a:t>
            </a:r>
            <a:r>
              <a:rPr lang="en-US" dirty="0" smtClean="0"/>
              <a:t>ভ্রান্তির ছলনে-বলতে কবি কী বুঝিয়েছেন?</a:t>
            </a:r>
          </a:p>
        </p:txBody>
      </p:sp>
    </p:spTree>
    <p:extLst>
      <p:ext uri="{BB962C8B-B14F-4D97-AF65-F5344CB8AC3E}">
        <p14:creationId xmlns:p14="http://schemas.microsoft.com/office/powerpoint/2010/main" val="298800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দলীয় কাজ</a:t>
            </a:r>
            <a:endParaRPr lang="en-US" dirty="0"/>
          </a:p>
        </p:txBody>
      </p:sp>
      <p:sp>
        <p:nvSpPr>
          <p:cNvPr id="3" name="Content Placeholder 2"/>
          <p:cNvSpPr>
            <a:spLocks noGrp="1"/>
          </p:cNvSpPr>
          <p:nvPr>
            <p:ph idx="1"/>
          </p:nvPr>
        </p:nvSpPr>
        <p:spPr/>
        <p:txBody>
          <a:bodyPr/>
          <a:lstStyle/>
          <a:p>
            <a:r>
              <a:rPr lang="en-US" dirty="0" smtClean="0"/>
              <a:t>কবি কাদের জন্ম পরিচয় সম্পর্কে সন্দেহ প্রকাশ করেছেন?</a:t>
            </a:r>
          </a:p>
          <a:p>
            <a:r>
              <a:rPr lang="en-US" dirty="0"/>
              <a:t> </a:t>
            </a:r>
            <a:r>
              <a:rPr lang="en-US" dirty="0" smtClean="0"/>
              <a:t>কার হিন্দুর অক্ষরকে হিংসা করে?</a:t>
            </a:r>
            <a:endParaRPr lang="en-US" dirty="0"/>
          </a:p>
        </p:txBody>
      </p:sp>
    </p:spTree>
    <p:extLst>
      <p:ext uri="{BB962C8B-B14F-4D97-AF65-F5344CB8AC3E}">
        <p14:creationId xmlns:p14="http://schemas.microsoft.com/office/powerpoint/2010/main" val="42860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বাড়ির কাজ</a:t>
            </a:r>
            <a:endParaRPr lang="en-US" dirty="0"/>
          </a:p>
        </p:txBody>
      </p:sp>
      <p:sp>
        <p:nvSpPr>
          <p:cNvPr id="3" name="Content Placeholder 2"/>
          <p:cNvSpPr>
            <a:spLocks noGrp="1"/>
          </p:cNvSpPr>
          <p:nvPr>
            <p:ph idx="1"/>
          </p:nvPr>
        </p:nvSpPr>
        <p:spPr/>
        <p:txBody>
          <a:bodyPr/>
          <a:lstStyle/>
          <a:p>
            <a:r>
              <a:rPr lang="en-US" dirty="0" smtClean="0"/>
              <a:t>তোমরা কিভাবে দেশীভাষা ও মাতৃভাষার প্রতি গুরুত্ব অনুধাবন করতে পারবে তা ১০ টি বাক্যে লিখ।</a:t>
            </a:r>
            <a:endParaRPr lang="en-US" dirty="0"/>
          </a:p>
        </p:txBody>
      </p:sp>
    </p:spTree>
    <p:extLst>
      <p:ext uri="{BB962C8B-B14F-4D97-AF65-F5344CB8AC3E}">
        <p14:creationId xmlns:p14="http://schemas.microsoft.com/office/powerpoint/2010/main" val="3610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শিক্ষক পরিচিতি</a:t>
            </a:r>
            <a:endParaRPr lang="en-US" dirty="0"/>
          </a:p>
        </p:txBody>
      </p:sp>
      <p:sp>
        <p:nvSpPr>
          <p:cNvPr id="3" name="Content Placeholder 2"/>
          <p:cNvSpPr>
            <a:spLocks noGrp="1"/>
          </p:cNvSpPr>
          <p:nvPr>
            <p:ph idx="1"/>
          </p:nvPr>
        </p:nvSpPr>
        <p:spPr>
          <a:xfrm>
            <a:off x="365841" y="1623577"/>
            <a:ext cx="10515600" cy="4351338"/>
          </a:xfrm>
        </p:spPr>
        <p:txBody>
          <a:bodyPr/>
          <a:lstStyle/>
          <a:p>
            <a:pPr marL="0" indent="0" algn="ctr">
              <a:buNone/>
            </a:pPr>
            <a:r>
              <a:rPr lang="en-US" b="1" dirty="0" smtClean="0">
                <a:solidFill>
                  <a:schemeClr val="bg1"/>
                </a:solidFill>
              </a:rPr>
              <a:t>রুমানা ফেরদৌস</a:t>
            </a:r>
          </a:p>
          <a:p>
            <a:pPr marL="0" indent="0" algn="ctr">
              <a:buNone/>
            </a:pPr>
            <a:r>
              <a:rPr lang="en-US" b="1" dirty="0" smtClean="0">
                <a:solidFill>
                  <a:schemeClr val="bg1"/>
                </a:solidFill>
              </a:rPr>
              <a:t>সহকারী শিক্ষক (আইসিটি)</a:t>
            </a:r>
          </a:p>
          <a:p>
            <a:pPr marL="0" indent="0" algn="ctr">
              <a:buNone/>
            </a:pPr>
            <a:r>
              <a:rPr lang="en-US" b="1" dirty="0" smtClean="0">
                <a:solidFill>
                  <a:schemeClr val="bg1"/>
                </a:solidFill>
              </a:rPr>
              <a:t>শিশুনিকেতন স্কুল এন্ড কলেজ কিশোরগঞ্জ,</a:t>
            </a:r>
          </a:p>
          <a:p>
            <a:pPr marL="0" indent="0" algn="ctr">
              <a:buNone/>
            </a:pPr>
            <a:r>
              <a:rPr lang="en-US" b="1" dirty="0" smtClean="0">
                <a:solidFill>
                  <a:schemeClr val="bg1"/>
                </a:solidFill>
              </a:rPr>
              <a:t> নীলফামারী</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4415" y="1228323"/>
            <a:ext cx="2229633" cy="3883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2575641" y="4040761"/>
            <a:ext cx="6096000" cy="1754326"/>
          </a:xfrm>
          <a:prstGeom prst="rect">
            <a:avLst/>
          </a:prstGeom>
        </p:spPr>
        <p:txBody>
          <a:bodyPr>
            <a:spAutoFit/>
          </a:bodyPr>
          <a:lstStyle/>
          <a:p>
            <a:pPr algn="ctr"/>
            <a:r>
              <a:rPr lang="en-US" sz="3600" dirty="0" smtClean="0"/>
              <a:t>৯ম-১০ম </a:t>
            </a:r>
            <a:r>
              <a:rPr lang="en-US" sz="3600" dirty="0"/>
              <a:t>শ্রেণী</a:t>
            </a:r>
          </a:p>
          <a:p>
            <a:pPr algn="ctr"/>
            <a:r>
              <a:rPr lang="en-US" sz="3600" dirty="0"/>
              <a:t>অধ্যায়ঃ </a:t>
            </a:r>
            <a:r>
              <a:rPr lang="en-US" sz="3600" dirty="0"/>
              <a:t>৩</a:t>
            </a:r>
            <a:endParaRPr lang="en-US" sz="3600" dirty="0"/>
          </a:p>
          <a:p>
            <a:pPr algn="ctr"/>
            <a:r>
              <a:rPr lang="en-US" sz="3600" dirty="0"/>
              <a:t>সময়ঃ ৪৫ মিনিট</a:t>
            </a:r>
          </a:p>
        </p:txBody>
      </p:sp>
    </p:spTree>
    <p:extLst>
      <p:ext uri="{BB962C8B-B14F-4D97-AF65-F5344CB8AC3E}">
        <p14:creationId xmlns:p14="http://schemas.microsoft.com/office/powerpoint/2010/main" val="17883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900" decel="100000" fill="hold"/>
                                        <p:tgtEl>
                                          <p:spTgt spid="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6701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92440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itle 1"/>
          <p:cNvSpPr txBox="1">
            <a:spLocks/>
          </p:cNvSpPr>
          <p:nvPr/>
        </p:nvSpPr>
        <p:spPr>
          <a:xfrm>
            <a:off x="0" y="0"/>
            <a:ext cx="6182957" cy="156548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7200" b="1" spc="50" dirty="0" smtClean="0">
                <a:ln w="9525" cmpd="sng">
                  <a:solidFill>
                    <a:schemeClr val="accent1"/>
                  </a:solidFill>
                  <a:prstDash val="solid"/>
                </a:ln>
                <a:solidFill>
                  <a:srgbClr val="70AD47">
                    <a:tint val="1000"/>
                  </a:srgbClr>
                </a:solidFill>
                <a:effectLst>
                  <a:glow rad="38100">
                    <a:schemeClr val="accent1">
                      <a:alpha val="40000"/>
                    </a:schemeClr>
                  </a:glow>
                </a:effectLst>
              </a:rPr>
              <a:t>বঙ্গবানী</a:t>
            </a:r>
          </a:p>
        </p:txBody>
      </p:sp>
    </p:spTree>
    <p:extLst>
      <p:ext uri="{BB962C8B-B14F-4D97-AF65-F5344CB8AC3E}">
        <p14:creationId xmlns:p14="http://schemas.microsoft.com/office/powerpoint/2010/main" val="4133160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87360"/>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b="1" dirty="0" smtClean="0"/>
              <a:t>কবি পরিচিতি</a:t>
            </a:r>
            <a:endParaRPr lang="en-US" b="1" dirty="0"/>
          </a:p>
        </p:txBody>
      </p:sp>
      <p:sp>
        <p:nvSpPr>
          <p:cNvPr id="3" name="Content Placeholder 2"/>
          <p:cNvSpPr>
            <a:spLocks noGrp="1"/>
          </p:cNvSpPr>
          <p:nvPr>
            <p:ph idx="1"/>
          </p:nvPr>
        </p:nvSpPr>
        <p:spPr>
          <a:xfrm>
            <a:off x="0" y="1087568"/>
            <a:ext cx="12192000" cy="4962503"/>
          </a:xfrm>
        </p:spPr>
        <p:txBody>
          <a:bodyPr>
            <a:noAutofit/>
          </a:bodyPr>
          <a:lstStyle/>
          <a:p>
            <a:pPr marL="0" lvl="0" indent="0">
              <a:lnSpc>
                <a:spcPct val="200000"/>
              </a:lnSpc>
              <a:buNone/>
            </a:pPr>
            <a:r>
              <a:rPr lang="en-US" sz="1600" b="1" dirty="0" smtClean="0"/>
              <a:t>নাম: 		আব্দুল হাকিম</a:t>
            </a:r>
          </a:p>
          <a:p>
            <a:pPr marL="0" lvl="0" indent="0">
              <a:lnSpc>
                <a:spcPct val="200000"/>
              </a:lnSpc>
              <a:buNone/>
            </a:pPr>
            <a:r>
              <a:rPr lang="en-US" sz="1600" b="1" dirty="0" smtClean="0"/>
              <a:t>জন্ম সাল: 	১৬২০ খ্রিষ্টাব্দ (আনুমানিক)।</a:t>
            </a:r>
            <a:br>
              <a:rPr lang="en-US" sz="1600" b="1" dirty="0" smtClean="0"/>
            </a:br>
            <a:r>
              <a:rPr lang="en-US" sz="1600" b="1" dirty="0" smtClean="0"/>
              <a:t>জন্মস্থান: 		সুধারামপুর, সন্দীপ, নোয়াখালি।</a:t>
            </a:r>
            <a:br>
              <a:rPr lang="en-US" sz="1600" b="1" dirty="0" smtClean="0"/>
            </a:br>
            <a:r>
              <a:rPr lang="en-US" sz="1600" b="1" dirty="0" smtClean="0"/>
              <a:t>পিতার নাম: 	শাহ আব্দুর রহমান।</a:t>
            </a:r>
            <a:br>
              <a:rPr lang="en-US" sz="1600" b="1" dirty="0" smtClean="0"/>
            </a:br>
            <a:r>
              <a:rPr lang="en-US" sz="1600" b="1" dirty="0" smtClean="0"/>
              <a:t>শিক্ষাজীবন: 	তার শিক্ষাজীবন সম্পর্কে জানা না গেলেও তিনি যে সুশিক্ষিত ছিলেন তাঁর সৃষ্ট সাহিত্যকর্মে বিদ্যমান। কাব্যে ভাষা ও শব্দ ব্যবহারে তঁর 	ভাষাজ্ঞানের পরিচয়ও পাওয়া যায়।</a:t>
            </a:r>
            <a:br>
              <a:rPr lang="en-US" sz="1600" b="1" dirty="0" smtClean="0"/>
            </a:br>
            <a:r>
              <a:rPr lang="en-US" sz="1600" b="1" dirty="0" smtClean="0"/>
              <a:t>সাহিত্য সাধন: 	ইউসুফ জোলেখা, নূরনাম, লালমতি, সয়ফুলমুলুক, শিহাবুদ্দিননামা, নসীহৎনামা, কারবাল ও শহরনামা, চারি মোকাম ভেদ প্রভৃতি</a:t>
            </a:r>
            <a:r>
              <a:rPr lang="en-US" sz="1400" b="1" dirty="0" smtClean="0"/>
              <a:t>।</a:t>
            </a:r>
          </a:p>
          <a:p>
            <a:pPr marL="0" lvl="0" indent="0">
              <a:lnSpc>
                <a:spcPct val="200000"/>
              </a:lnSpc>
              <a:buNone/>
            </a:pPr>
            <a:r>
              <a:rPr lang="en-US" sz="1600" b="1" dirty="0" smtClean="0">
                <a:solidFill>
                  <a:prstClr val="black"/>
                </a:solidFill>
              </a:rPr>
              <a:t>বিশেষ </a:t>
            </a:r>
            <a:r>
              <a:rPr lang="en-US" sz="1600" b="1" dirty="0">
                <a:solidFill>
                  <a:prstClr val="black"/>
                </a:solidFill>
              </a:rPr>
              <a:t>কৃতিত্ব: </a:t>
            </a:r>
            <a:r>
              <a:rPr lang="en-US" sz="1600" b="1" dirty="0" smtClean="0">
                <a:solidFill>
                  <a:prstClr val="black"/>
                </a:solidFill>
              </a:rPr>
              <a:t>	তাঁর </a:t>
            </a:r>
            <a:r>
              <a:rPr lang="en-US" sz="1600" b="1" dirty="0">
                <a:solidFill>
                  <a:prstClr val="black"/>
                </a:solidFill>
              </a:rPr>
              <a:t>‘বঙ্গবাণী’ কবিতার ভাষাপ্রেম মাতৃভাষার মর্যাদার লড়াইয়ে বাঙ্গালিদের শক্তি ও সাহস জুগিয়েছে। তিনি বাংলাবিদ্বষী মধ্যযুগীয় </a:t>
            </a:r>
            <a:r>
              <a:rPr lang="en-US" sz="1600" b="1" dirty="0" smtClean="0">
                <a:solidFill>
                  <a:prstClr val="black"/>
                </a:solidFill>
              </a:rPr>
              <a:t>সাহিত্যধারায় </a:t>
            </a:r>
            <a:r>
              <a:rPr lang="en-US" sz="1600" b="1" dirty="0">
                <a:solidFill>
                  <a:prstClr val="black"/>
                </a:solidFill>
              </a:rPr>
              <a:t>স্বভাষায় সাহিত্য রচনা করে অসীম সাহসিকতার পরিচয় দেওয়ার পাশাপাশি নিজ মাতৃভাষার প্রতি গভীর অনুরাগ ও </a:t>
            </a:r>
            <a:r>
              <a:rPr lang="en-US" sz="1600" b="1" dirty="0" smtClean="0">
                <a:solidFill>
                  <a:prstClr val="black"/>
                </a:solidFill>
              </a:rPr>
              <a:t>ভালোবাসার </a:t>
            </a:r>
            <a:r>
              <a:rPr lang="en-US" sz="1600" b="1" dirty="0">
                <a:solidFill>
                  <a:prstClr val="black"/>
                </a:solidFill>
              </a:rPr>
              <a:t>পরিচয় দেন।</a:t>
            </a:r>
          </a:p>
          <a:p>
            <a:pPr marL="0" lvl="0" indent="0">
              <a:lnSpc>
                <a:spcPct val="200000"/>
              </a:lnSpc>
              <a:buNone/>
            </a:pPr>
            <a:r>
              <a:rPr lang="en-US" sz="1600" b="1" dirty="0">
                <a:solidFill>
                  <a:prstClr val="black"/>
                </a:solidFill>
              </a:rPr>
              <a:t>জীবনাবসান: </a:t>
            </a:r>
            <a:r>
              <a:rPr lang="en-US" sz="1600" b="1" dirty="0" smtClean="0">
                <a:solidFill>
                  <a:prstClr val="black"/>
                </a:solidFill>
              </a:rPr>
              <a:t>	১৬৯০ </a:t>
            </a:r>
            <a:r>
              <a:rPr lang="en-US" sz="1600" b="1" dirty="0">
                <a:solidFill>
                  <a:prstClr val="black"/>
                </a:solidFill>
              </a:rPr>
              <a:t>খ্রিষ্টাব্দ</a:t>
            </a:r>
            <a:r>
              <a:rPr lang="en-US" sz="1600" b="1" dirty="0" smtClean="0">
                <a:solidFill>
                  <a:prstClr val="black"/>
                </a:solidFill>
              </a:rPr>
              <a:t>।</a:t>
            </a:r>
            <a:endParaRPr lang="en-US" sz="1600" b="1" dirty="0">
              <a:solidFill>
                <a:prstClr val="black"/>
              </a:solidFill>
            </a:endParaRPr>
          </a:p>
        </p:txBody>
      </p:sp>
    </p:spTree>
    <p:extLst>
      <p:ext uri="{BB962C8B-B14F-4D97-AF65-F5344CB8AC3E}">
        <p14:creationId xmlns:p14="http://schemas.microsoft.com/office/powerpoint/2010/main" val="216848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66991" y="0"/>
            <a:ext cx="3858017" cy="848139"/>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পাঠ পরিচিতি</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Content Placeholder 2"/>
          <p:cNvSpPr>
            <a:spLocks noGrp="1"/>
          </p:cNvSpPr>
          <p:nvPr>
            <p:ph idx="1"/>
          </p:nvPr>
        </p:nvSpPr>
        <p:spPr>
          <a:xfrm>
            <a:off x="0" y="989557"/>
            <a:ext cx="12192000" cy="5868443"/>
          </a:xfrm>
        </p:spPr>
        <p:txBody>
          <a:bodyPr>
            <a:normAutofit/>
          </a:bodyPr>
          <a:lstStyle/>
          <a:p>
            <a:pPr marL="0" indent="0">
              <a:lnSpc>
                <a:spcPct val="150000"/>
              </a:lnSpc>
              <a:buNone/>
            </a:pPr>
            <a:r>
              <a:rPr lang="en-US" sz="2400" dirty="0" smtClean="0"/>
              <a:t>‘বঙ্গবাণী’ কবিতাটি কবি আবদুল হাকিমের ‘নূরনাম’ কাব্যগ্রন্থ থেকে সংকলন করা হয়েছে। মধ্যযুগীয় পরিবেশে বঙ্গভাষী এবং বঙ্গভাষার প্রতি এমন বলিষ্ট বাণীবন্ধ কবিতার নিদর্শন দুর্লভ। </a:t>
            </a:r>
          </a:p>
          <a:p>
            <a:pPr marL="0" indent="0">
              <a:lnSpc>
                <a:spcPct val="150000"/>
              </a:lnSpc>
              <a:buNone/>
            </a:pPr>
            <a:r>
              <a:rPr lang="en-US" sz="2400" dirty="0" smtClean="0"/>
              <a:t>কবি এই কবিতায় তাঁর গভীর উপলব্ধি ও বিশ্বাসের কথা নির্দ্বিধায় ব্যক্ত করেছেন। আরবি ফারসি ভাষার প্রতি সবাই পরম শ্রদ্ধাশীল। যে ভাষা আল্লাহ্ ও মহানবীর স্ততি বর্ণিত হয়েছে। তাই এসব ভাষার প্রতি সবাই পরম শ্রদ্ধাশীল। যে ভাষা জনসাধারণের বোধগম্য নয়, যে ভাষায় অন্যের সঙ্গে ভাববিনিময় করা যায় না সে সব ভাষাভাষী লোকের পক্ষে মাতৃভাষায় কথা বলা বা লেখাই একমাত্র পন্থা। এই কারণেই কবি মাতৃভাষায় গ্রন্থ রচনায় মনোনিবেশ করেছেন। বংশানুত্রুমে বাংলাদেশেই আমাদের বসতি, বাংলাদেশ আমাদের মাতৃভূমি এবং মাতৃভাষায় বর্ণিত বক্তব্য আমাদের মর্ম স্পর্শ করে। এই ভাষার চেয়ে হিতকর আর কী হতে পারে।</a:t>
            </a:r>
            <a:endParaRPr lang="en-US" sz="2400" dirty="0"/>
          </a:p>
        </p:txBody>
      </p:sp>
    </p:spTree>
    <p:extLst>
      <p:ext uri="{BB962C8B-B14F-4D97-AF65-F5344CB8AC3E}">
        <p14:creationId xmlns:p14="http://schemas.microsoft.com/office/powerpoint/2010/main" val="2680148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92500" lnSpcReduction="10000"/>
          </a:bodyPr>
          <a:lstStyle/>
          <a:p>
            <a:pPr marL="0" indent="0" algn="ctr">
              <a:lnSpc>
                <a:spcPct val="150000"/>
              </a:lnSpc>
              <a:buNone/>
            </a:pPr>
            <a:r>
              <a:rPr lang="en-US" sz="5400" b="1" dirty="0" smtClean="0"/>
              <a:t>মূল্যয়নঃ</a:t>
            </a:r>
          </a:p>
          <a:p>
            <a:pPr>
              <a:lnSpc>
                <a:spcPct val="150000"/>
              </a:lnSpc>
              <a:buFont typeface="Wingdings" panose="05000000000000000000" pitchFamily="2" charset="2"/>
              <a:buChar char="q"/>
            </a:pPr>
            <a:r>
              <a:rPr lang="en-US" b="1" dirty="0" smtClean="0"/>
              <a:t> </a:t>
            </a:r>
            <a:r>
              <a:rPr lang="en-US" dirty="0" smtClean="0"/>
              <a:t>‘বঙ্গবানী’ কবিতায় নিম্নলিখিত চিত্র পাওয়া যায়-</a:t>
            </a:r>
          </a:p>
          <a:p>
            <a:pPr marL="0" indent="0">
              <a:lnSpc>
                <a:spcPct val="150000"/>
              </a:lnSpc>
              <a:buNone/>
            </a:pPr>
            <a:r>
              <a:rPr lang="en-US" dirty="0"/>
              <a:t>	</a:t>
            </a:r>
            <a:r>
              <a:rPr lang="en-US" dirty="0" smtClean="0"/>
              <a:t>i. কবির মাতৃভাষাপ্রীতি,অপর ভাষঅর প্রতি শ্রদ্ধাশীলতা</a:t>
            </a:r>
            <a:br>
              <a:rPr lang="en-US" dirty="0" smtClean="0"/>
            </a:br>
            <a:r>
              <a:rPr lang="en-US" dirty="0" smtClean="0"/>
              <a:t>	ii. বংশানুক্রমে বাংলাদেশে বসতি, মাতৃভাষঅর অবজ্ঞাকারীদের প্রতি কবির ক্ষোভ</a:t>
            </a:r>
          </a:p>
          <a:p>
            <a:pPr marL="0" indent="0">
              <a:lnSpc>
                <a:spcPct val="150000"/>
              </a:lnSpc>
              <a:buNone/>
            </a:pPr>
            <a:r>
              <a:rPr lang="en-US" dirty="0"/>
              <a:t>	</a:t>
            </a:r>
            <a:r>
              <a:rPr lang="en-US" dirty="0" smtClean="0"/>
              <a:t>iii. স্বদেশের ভাষার প্রতি কবির বীতরাগ,মাতৃভাষার গুরুত্ব</a:t>
            </a:r>
          </a:p>
          <a:p>
            <a:pPr marL="0" indent="0">
              <a:lnSpc>
                <a:spcPct val="150000"/>
              </a:lnSpc>
              <a:buNone/>
            </a:pPr>
            <a:r>
              <a:rPr lang="en-US" dirty="0" smtClean="0"/>
              <a:t>উপরের বক্তব্যের আলোকে নিচের কোনটি সঠিক?</a:t>
            </a:r>
          </a:p>
          <a:p>
            <a:pPr marL="0" indent="0">
              <a:lnSpc>
                <a:spcPct val="150000"/>
              </a:lnSpc>
              <a:buNone/>
            </a:pPr>
            <a:r>
              <a:rPr lang="en-US" dirty="0"/>
              <a:t>	</a:t>
            </a:r>
            <a:r>
              <a:rPr lang="en-US" dirty="0" smtClean="0"/>
              <a:t>ক) i		খ) i ও ii	গ) i ও iii	ঘ) ii ও iii</a:t>
            </a:r>
          </a:p>
          <a:p>
            <a:pPr>
              <a:lnSpc>
                <a:spcPct val="150000"/>
              </a:lnSpc>
              <a:buFont typeface="Wingdings" panose="05000000000000000000" pitchFamily="2" charset="2"/>
              <a:buChar char="q"/>
            </a:pPr>
            <a:r>
              <a:rPr lang="en-US" dirty="0"/>
              <a:t> </a:t>
            </a:r>
            <a:r>
              <a:rPr lang="en-US" dirty="0" smtClean="0"/>
              <a:t>সৃষ্টি কর্ত কোন কোন ভাষা বুঝতে পারেন।</a:t>
            </a:r>
          </a:p>
          <a:p>
            <a:pPr>
              <a:lnSpc>
                <a:spcPct val="150000"/>
              </a:lnSpc>
              <a:buFont typeface="Wingdings" panose="05000000000000000000" pitchFamily="2" charset="2"/>
              <a:buChar char="q"/>
            </a:pPr>
            <a:r>
              <a:rPr lang="en-US" dirty="0" smtClean="0"/>
              <a:t> মাতৃ ভাষা কি?</a:t>
            </a:r>
          </a:p>
        </p:txBody>
      </p:sp>
    </p:spTree>
    <p:extLst>
      <p:ext uri="{BB962C8B-B14F-4D97-AF65-F5344CB8AC3E}">
        <p14:creationId xmlns:p14="http://schemas.microsoft.com/office/powerpoint/2010/main" val="283844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7652"/>
          </a:xfrm>
        </p:spPr>
        <p:txBody>
          <a:bodyPr/>
          <a:lstStyle/>
          <a:p>
            <a:pPr algn="ctr"/>
            <a:r>
              <a:rPr lang="en-US" dirty="0" smtClean="0"/>
              <a:t>শিখন ফল</a:t>
            </a:r>
            <a:endParaRPr lang="en-US" dirty="0"/>
          </a:p>
        </p:txBody>
      </p:sp>
      <p:sp>
        <p:nvSpPr>
          <p:cNvPr id="3" name="Content Placeholder 2"/>
          <p:cNvSpPr>
            <a:spLocks noGrp="1"/>
          </p:cNvSpPr>
          <p:nvPr>
            <p:ph idx="1"/>
          </p:nvPr>
        </p:nvSpPr>
        <p:spPr/>
        <p:txBody>
          <a:bodyPr/>
          <a:lstStyle/>
          <a:p>
            <a:r>
              <a:rPr lang="en-US" dirty="0" smtClean="0"/>
              <a:t>নিজ মাতৃভাষার প্রতি সম্মান প্রদর্শন করবে। </a:t>
            </a:r>
          </a:p>
          <a:p>
            <a:r>
              <a:rPr lang="en-US" dirty="0"/>
              <a:t> </a:t>
            </a:r>
            <a:r>
              <a:rPr lang="en-US" dirty="0" smtClean="0"/>
              <a:t>পৃথিবীতে প্রচলিত অন্যান্য সকল ভাষাকে সম্মান দেখাবে।</a:t>
            </a:r>
          </a:p>
          <a:p>
            <a:r>
              <a:rPr lang="en-US" dirty="0"/>
              <a:t> </a:t>
            </a:r>
            <a:r>
              <a:rPr lang="en-US" dirty="0" smtClean="0"/>
              <a:t>মাতৃভাষায় স্রষ্টার প্রার্থনা করতে উব্দুদ্ধ হবে।</a:t>
            </a:r>
          </a:p>
          <a:p>
            <a:r>
              <a:rPr lang="en-US" dirty="0"/>
              <a:t> </a:t>
            </a:r>
            <a:r>
              <a:rPr lang="en-US" dirty="0" smtClean="0"/>
              <a:t>দেশি ভাষা বা মাতৃভাষার গুরুত্ব অনুধাবন করতে পারবে।</a:t>
            </a:r>
          </a:p>
          <a:p>
            <a:r>
              <a:rPr lang="en-US" dirty="0"/>
              <a:t> </a:t>
            </a:r>
            <a:r>
              <a:rPr lang="en-US" dirty="0" smtClean="0"/>
              <a:t>শুদ্ধভাবে মাতৃভাষা শিখতে ও পড়তে সচেষ্ট হবে।</a:t>
            </a:r>
          </a:p>
          <a:p>
            <a:r>
              <a:rPr lang="en-US" dirty="0"/>
              <a:t> </a:t>
            </a:r>
            <a:r>
              <a:rPr lang="en-US" dirty="0" smtClean="0"/>
              <a:t>মাতৃভাষা প্রীতির মধ্য দিয়ে স্বদেশের প্রতি অনুরাগী হবে।</a:t>
            </a:r>
            <a:endParaRPr lang="en-US" dirty="0"/>
          </a:p>
        </p:txBody>
      </p:sp>
    </p:spTree>
    <p:extLst>
      <p:ext uri="{BB962C8B-B14F-4D97-AF65-F5344CB8AC3E}">
        <p14:creationId xmlns:p14="http://schemas.microsoft.com/office/powerpoint/2010/main" val="19415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299</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SutonnyMJ</vt:lpstr>
      <vt:lpstr>Wingdings</vt:lpstr>
      <vt:lpstr>Office Theme</vt:lpstr>
      <vt:lpstr>আজকের ক্লাসে তোমাদের সবাইকে স্বাগত</vt:lpstr>
      <vt:lpstr>শিক্ষক পরিচিতি</vt:lpstr>
      <vt:lpstr>PowerPoint Presentation</vt:lpstr>
      <vt:lpstr>PowerPoint Presentation</vt:lpstr>
      <vt:lpstr>PowerPoint Presentation</vt:lpstr>
      <vt:lpstr>কবি পরিচিতি</vt:lpstr>
      <vt:lpstr>পাঠ পরিচিতি</vt:lpstr>
      <vt:lpstr>PowerPoint Presentation</vt:lpstr>
      <vt:lpstr>শিখন ফল</vt:lpstr>
      <vt:lpstr>একক কাজ</vt:lpstr>
      <vt:lpstr>দলীয় কাজ</vt:lpstr>
      <vt:lpstr>বাড়ির কাজ</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তোমাদের সবাইকে স্বাগতম</dc:title>
  <dc:creator>Bijoy kumar Paul</dc:creator>
  <cp:lastModifiedBy>Bijoy kumar Paul</cp:lastModifiedBy>
  <cp:revision>26</cp:revision>
  <dcterms:created xsi:type="dcterms:W3CDTF">2020-09-28T16:41:11Z</dcterms:created>
  <dcterms:modified xsi:type="dcterms:W3CDTF">2020-11-07T10:41:23Z</dcterms:modified>
</cp:coreProperties>
</file>