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91" r:id="rId2"/>
    <p:sldId id="277" r:id="rId3"/>
    <p:sldId id="285" r:id="rId4"/>
    <p:sldId id="275" r:id="rId5"/>
    <p:sldId id="276" r:id="rId6"/>
    <p:sldId id="278" r:id="rId7"/>
    <p:sldId id="293" r:id="rId8"/>
    <p:sldId id="288" r:id="rId9"/>
    <p:sldId id="265" r:id="rId10"/>
    <p:sldId id="289" r:id="rId11"/>
    <p:sldId id="267" r:id="rId12"/>
    <p:sldId id="294" r:id="rId13"/>
    <p:sldId id="268" r:id="rId14"/>
    <p:sldId id="295" r:id="rId15"/>
    <p:sldId id="273" r:id="rId16"/>
    <p:sldId id="270" r:id="rId17"/>
    <p:sldId id="274" r:id="rId18"/>
    <p:sldId id="281" r:id="rId19"/>
    <p:sldId id="280" r:id="rId20"/>
    <p:sldId id="292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95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A02F163-2409-4D44-9504-D69B67D4EED4}" type="doc">
      <dgm:prSet loTypeId="urn:microsoft.com/office/officeart/2005/8/layout/radial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0198289-4695-499E-A220-54FDEE2603E3}">
      <dgm:prSet phldrT="[Text]" custT="1"/>
      <dgm:spPr>
        <a:solidFill>
          <a:schemeClr val="accent2">
            <a:lumMod val="20000"/>
            <a:lumOff val="80000"/>
          </a:schemeClr>
        </a:solidFill>
        <a:ln w="28575">
          <a:solidFill>
            <a:schemeClr val="accent2">
              <a:lumMod val="75000"/>
            </a:schemeClr>
          </a:solidFill>
        </a:ln>
      </dgm:spPr>
      <dgm:t>
        <a:bodyPr/>
        <a:lstStyle/>
        <a:p>
          <a:r>
            <a:rPr lang="en-US" sz="3200" b="1" dirty="0" err="1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সংক্রামক</a:t>
          </a:r>
          <a:r>
            <a:rPr lang="en-US" sz="32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b="1" dirty="0" err="1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রোগের</a:t>
          </a:r>
          <a:r>
            <a:rPr lang="en-US" sz="32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b="1" dirty="0" err="1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প্রকারভেদ</a:t>
          </a:r>
          <a:endParaRPr lang="en-US" sz="3200" b="1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76F91C48-3E49-45E4-8BAF-26F0062A5731}" type="parTrans" cxnId="{EA9CE7A5-931F-452A-8FC4-2CF1FD9D34E9}">
      <dgm:prSet/>
      <dgm:spPr/>
      <dgm:t>
        <a:bodyPr/>
        <a:lstStyle/>
        <a:p>
          <a:endParaRPr lang="en-US"/>
        </a:p>
      </dgm:t>
    </dgm:pt>
    <dgm:pt modelId="{44DBD74D-29E8-4767-BC8D-9E81A8265EE6}" type="sibTrans" cxnId="{EA9CE7A5-931F-452A-8FC4-2CF1FD9D34E9}">
      <dgm:prSet/>
      <dgm:spPr/>
      <dgm:t>
        <a:bodyPr/>
        <a:lstStyle/>
        <a:p>
          <a:endParaRPr lang="en-US"/>
        </a:p>
      </dgm:t>
    </dgm:pt>
    <dgm:pt modelId="{EF99CB13-2549-4EC8-A828-239A468D6458}">
      <dgm:prSet phldrT="[Text]" custT="1"/>
      <dgm:spPr>
        <a:solidFill>
          <a:schemeClr val="accent4">
            <a:lumMod val="20000"/>
            <a:lumOff val="80000"/>
          </a:schemeClr>
        </a:solidFill>
        <a:ln w="28575">
          <a:solidFill>
            <a:schemeClr val="accent2">
              <a:lumMod val="75000"/>
            </a:schemeClr>
          </a:solidFill>
        </a:ln>
      </dgm:spPr>
      <dgm:t>
        <a:bodyPr/>
        <a:lstStyle/>
        <a:p>
          <a:r>
            <a:rPr lang="bn-IN" sz="32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বায়ুবাহিত রোগ</a:t>
          </a:r>
          <a:endParaRPr lang="en-US" sz="3200" b="1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23821463-641F-4A6F-B665-074C33337B98}" type="parTrans" cxnId="{0F5E5DC6-4C16-4FCA-B4AB-9E4ABE3ED47C}">
      <dgm:prSet/>
      <dgm:spPr/>
      <dgm:t>
        <a:bodyPr/>
        <a:lstStyle/>
        <a:p>
          <a:endParaRPr lang="en-US"/>
        </a:p>
      </dgm:t>
    </dgm:pt>
    <dgm:pt modelId="{514D56F6-1B9C-4D15-AD45-3F645021CEF6}" type="sibTrans" cxnId="{0F5E5DC6-4C16-4FCA-B4AB-9E4ABE3ED47C}">
      <dgm:prSet/>
      <dgm:spPr/>
      <dgm:t>
        <a:bodyPr/>
        <a:lstStyle/>
        <a:p>
          <a:endParaRPr lang="en-US"/>
        </a:p>
      </dgm:t>
    </dgm:pt>
    <dgm:pt modelId="{AAD05BDD-51C5-442A-B229-8A4285861E36}">
      <dgm:prSet phldrT="[Text]" custT="1"/>
      <dgm:spPr>
        <a:solidFill>
          <a:schemeClr val="accent4">
            <a:lumMod val="40000"/>
            <a:lumOff val="60000"/>
          </a:schemeClr>
        </a:solidFill>
        <a:ln w="28575">
          <a:solidFill>
            <a:schemeClr val="accent2"/>
          </a:solidFill>
        </a:ln>
      </dgm:spPr>
      <dgm:t>
        <a:bodyPr/>
        <a:lstStyle/>
        <a:p>
          <a:r>
            <a:rPr lang="bn-IN" sz="32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পানিবাহিত রোগ</a:t>
          </a:r>
          <a:endParaRPr lang="en-US" sz="3200" b="1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207C872E-9B18-4390-AD45-A069373025C1}" type="parTrans" cxnId="{E220DCAA-C4F9-47FE-AF64-03ADDBFFB867}">
      <dgm:prSet/>
      <dgm:spPr/>
      <dgm:t>
        <a:bodyPr/>
        <a:lstStyle/>
        <a:p>
          <a:endParaRPr lang="en-US"/>
        </a:p>
      </dgm:t>
    </dgm:pt>
    <dgm:pt modelId="{D7AD1930-1918-4607-BF78-38290B1B13CA}" type="sibTrans" cxnId="{E220DCAA-C4F9-47FE-AF64-03ADDBFFB867}">
      <dgm:prSet/>
      <dgm:spPr/>
      <dgm:t>
        <a:bodyPr/>
        <a:lstStyle/>
        <a:p>
          <a:endParaRPr lang="en-US"/>
        </a:p>
      </dgm:t>
    </dgm:pt>
    <dgm:pt modelId="{18568367-422A-441E-86FD-E47EA3BF7ADB}">
      <dgm:prSet phldrT="[Text]" custT="1"/>
      <dgm:spPr>
        <a:solidFill>
          <a:schemeClr val="tx2">
            <a:lumMod val="20000"/>
            <a:lumOff val="80000"/>
          </a:schemeClr>
        </a:solidFill>
        <a:ln w="28575">
          <a:solidFill>
            <a:schemeClr val="accent2">
              <a:lumMod val="75000"/>
            </a:schemeClr>
          </a:solidFill>
        </a:ln>
      </dgm:spPr>
      <dgm:t>
        <a:bodyPr/>
        <a:lstStyle/>
        <a:p>
          <a:r>
            <a:rPr lang="bn-IN" sz="32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ছোঁয়াচে রোগ</a:t>
          </a:r>
          <a:endParaRPr lang="en-US" sz="3200" b="1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C5499BCF-2621-4C5D-A71B-A1AF23BA7A88}" type="parTrans" cxnId="{BB048124-AD19-426E-95FE-E81379A9F1B8}">
      <dgm:prSet/>
      <dgm:spPr/>
      <dgm:t>
        <a:bodyPr/>
        <a:lstStyle/>
        <a:p>
          <a:endParaRPr lang="en-US"/>
        </a:p>
      </dgm:t>
    </dgm:pt>
    <dgm:pt modelId="{7A2C1893-06F4-4DFF-BFAA-B2230A6C2398}" type="sibTrans" cxnId="{BB048124-AD19-426E-95FE-E81379A9F1B8}">
      <dgm:prSet/>
      <dgm:spPr/>
      <dgm:t>
        <a:bodyPr/>
        <a:lstStyle/>
        <a:p>
          <a:endParaRPr lang="en-US"/>
        </a:p>
      </dgm:t>
    </dgm:pt>
    <dgm:pt modelId="{03D05894-F6F7-4380-8A76-F23993DD9B1F}">
      <dgm:prSet phldrT="[Text]" custT="1"/>
      <dgm:spPr>
        <a:solidFill>
          <a:schemeClr val="bg1">
            <a:lumMod val="75000"/>
          </a:schemeClr>
        </a:solidFill>
        <a:ln w="28575">
          <a:solidFill>
            <a:schemeClr val="accent2">
              <a:lumMod val="50000"/>
            </a:schemeClr>
          </a:solidFill>
        </a:ln>
      </dgm:spPr>
      <dgm:t>
        <a:bodyPr/>
        <a:lstStyle/>
        <a:p>
          <a:r>
            <a:rPr lang="bn-IN" sz="32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প্রাণী ও পোকামাকড় </a:t>
          </a:r>
          <a:r>
            <a:rPr lang="en-US" sz="3200" b="1" dirty="0" err="1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বাহিত</a:t>
          </a:r>
          <a:endParaRPr lang="en-US" sz="3200" b="1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3F637D11-CEF5-4452-9F17-442C9F990C6F}" type="parTrans" cxnId="{5DAE82C0-E3D3-4870-A463-FCA9390D7695}">
      <dgm:prSet/>
      <dgm:spPr/>
      <dgm:t>
        <a:bodyPr/>
        <a:lstStyle/>
        <a:p>
          <a:endParaRPr lang="en-US"/>
        </a:p>
      </dgm:t>
    </dgm:pt>
    <dgm:pt modelId="{6F5083DB-640F-4F7E-B300-133145CFD92F}" type="sibTrans" cxnId="{5DAE82C0-E3D3-4870-A463-FCA9390D7695}">
      <dgm:prSet/>
      <dgm:spPr/>
      <dgm:t>
        <a:bodyPr/>
        <a:lstStyle/>
        <a:p>
          <a:endParaRPr lang="en-US"/>
        </a:p>
      </dgm:t>
    </dgm:pt>
    <dgm:pt modelId="{30AE726E-59A9-4724-8969-10A6BD3A8FBE}" type="pres">
      <dgm:prSet presAssocID="{3A02F163-2409-4D44-9504-D69B67D4EED4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B9E85FD5-F31B-4B53-9C7F-10E7464D06A2}" type="pres">
      <dgm:prSet presAssocID="{50198289-4695-499E-A220-54FDEE2603E3}" presName="centerShape" presStyleLbl="node0" presStyleIdx="0" presStyleCnt="1" custScaleX="122915" custScaleY="116129"/>
      <dgm:spPr/>
    </dgm:pt>
    <dgm:pt modelId="{BB70F340-DFEE-4369-B3E3-E79748DDDAB2}" type="pres">
      <dgm:prSet presAssocID="{23821463-641F-4A6F-B665-074C33337B98}" presName="parTrans" presStyleLbl="sibTrans2D1" presStyleIdx="0" presStyleCnt="4"/>
      <dgm:spPr/>
    </dgm:pt>
    <dgm:pt modelId="{0F1AF33B-478A-46B3-AC3C-2B23C568A5C5}" type="pres">
      <dgm:prSet presAssocID="{23821463-641F-4A6F-B665-074C33337B98}" presName="connectorText" presStyleLbl="sibTrans2D1" presStyleIdx="0" presStyleCnt="4"/>
      <dgm:spPr/>
    </dgm:pt>
    <dgm:pt modelId="{5D0B6110-4C04-4853-8635-51A287F651A7}" type="pres">
      <dgm:prSet presAssocID="{EF99CB13-2549-4EC8-A828-239A468D6458}" presName="node" presStyleLbl="node1" presStyleIdx="0" presStyleCnt="4" custScaleX="118684" custScaleY="112157">
        <dgm:presLayoutVars>
          <dgm:bulletEnabled val="1"/>
        </dgm:presLayoutVars>
      </dgm:prSet>
      <dgm:spPr/>
    </dgm:pt>
    <dgm:pt modelId="{28EAACCF-8E63-4380-B661-997DED0BB814}" type="pres">
      <dgm:prSet presAssocID="{207C872E-9B18-4390-AD45-A069373025C1}" presName="parTrans" presStyleLbl="sibTrans2D1" presStyleIdx="1" presStyleCnt="4"/>
      <dgm:spPr/>
    </dgm:pt>
    <dgm:pt modelId="{7A167F2F-5D66-4DE7-B585-B2D2CE161CF7}" type="pres">
      <dgm:prSet presAssocID="{207C872E-9B18-4390-AD45-A069373025C1}" presName="connectorText" presStyleLbl="sibTrans2D1" presStyleIdx="1" presStyleCnt="4"/>
      <dgm:spPr/>
    </dgm:pt>
    <dgm:pt modelId="{432CA5EC-9092-4047-A7F9-CDC5FBFD7C07}" type="pres">
      <dgm:prSet presAssocID="{AAD05BDD-51C5-442A-B229-8A4285861E36}" presName="node" presStyleLbl="node1" presStyleIdx="1" presStyleCnt="4" custScaleX="124219" custScaleY="116335">
        <dgm:presLayoutVars>
          <dgm:bulletEnabled val="1"/>
        </dgm:presLayoutVars>
      </dgm:prSet>
      <dgm:spPr/>
    </dgm:pt>
    <dgm:pt modelId="{349FDC03-D9A4-4271-B222-696AAB5CDB93}" type="pres">
      <dgm:prSet presAssocID="{C5499BCF-2621-4C5D-A71B-A1AF23BA7A88}" presName="parTrans" presStyleLbl="sibTrans2D1" presStyleIdx="2" presStyleCnt="4"/>
      <dgm:spPr/>
    </dgm:pt>
    <dgm:pt modelId="{D189A8AE-EAB8-46D5-9C54-12758D2068EF}" type="pres">
      <dgm:prSet presAssocID="{C5499BCF-2621-4C5D-A71B-A1AF23BA7A88}" presName="connectorText" presStyleLbl="sibTrans2D1" presStyleIdx="2" presStyleCnt="4"/>
      <dgm:spPr/>
    </dgm:pt>
    <dgm:pt modelId="{F41064DA-CFFF-43DF-93B4-01BE8DE6CE0A}" type="pres">
      <dgm:prSet presAssocID="{18568367-422A-441E-86FD-E47EA3BF7ADB}" presName="node" presStyleLbl="node1" presStyleIdx="2" presStyleCnt="4" custScaleX="124879" custScaleY="125091" custRadScaleRad="95321" custRadScaleInc="-7392">
        <dgm:presLayoutVars>
          <dgm:bulletEnabled val="1"/>
        </dgm:presLayoutVars>
      </dgm:prSet>
      <dgm:spPr/>
    </dgm:pt>
    <dgm:pt modelId="{A1939576-AD4A-4E1E-8925-DDD3EEE96B3E}" type="pres">
      <dgm:prSet presAssocID="{3F637D11-CEF5-4452-9F17-442C9F990C6F}" presName="parTrans" presStyleLbl="sibTrans2D1" presStyleIdx="3" presStyleCnt="4"/>
      <dgm:spPr/>
    </dgm:pt>
    <dgm:pt modelId="{93F54E6C-3461-4E3A-B812-93FDDE9C4B67}" type="pres">
      <dgm:prSet presAssocID="{3F637D11-CEF5-4452-9F17-442C9F990C6F}" presName="connectorText" presStyleLbl="sibTrans2D1" presStyleIdx="3" presStyleCnt="4"/>
      <dgm:spPr/>
    </dgm:pt>
    <dgm:pt modelId="{69648BB7-CECF-4FB0-A796-B8E20E7D7703}" type="pres">
      <dgm:prSet presAssocID="{03D05894-F6F7-4380-8A76-F23993DD9B1F}" presName="node" presStyleLbl="node1" presStyleIdx="3" presStyleCnt="4" custScaleX="145978" custScaleY="139901">
        <dgm:presLayoutVars>
          <dgm:bulletEnabled val="1"/>
        </dgm:presLayoutVars>
      </dgm:prSet>
      <dgm:spPr/>
    </dgm:pt>
  </dgm:ptLst>
  <dgm:cxnLst>
    <dgm:cxn modelId="{6A924202-A38F-4F37-A472-CBA9ADC79EEF}" type="presOf" srcId="{23821463-641F-4A6F-B665-074C33337B98}" destId="{0F1AF33B-478A-46B3-AC3C-2B23C568A5C5}" srcOrd="1" destOrd="0" presId="urn:microsoft.com/office/officeart/2005/8/layout/radial5"/>
    <dgm:cxn modelId="{64A27708-22EA-4DFD-98D5-90113CE4727C}" type="presOf" srcId="{3F637D11-CEF5-4452-9F17-442C9F990C6F}" destId="{93F54E6C-3461-4E3A-B812-93FDDE9C4B67}" srcOrd="1" destOrd="0" presId="urn:microsoft.com/office/officeart/2005/8/layout/radial5"/>
    <dgm:cxn modelId="{4F02481B-3B8C-4299-9591-8746F66888F3}" type="presOf" srcId="{207C872E-9B18-4390-AD45-A069373025C1}" destId="{28EAACCF-8E63-4380-B661-997DED0BB814}" srcOrd="0" destOrd="0" presId="urn:microsoft.com/office/officeart/2005/8/layout/radial5"/>
    <dgm:cxn modelId="{BB048124-AD19-426E-95FE-E81379A9F1B8}" srcId="{50198289-4695-499E-A220-54FDEE2603E3}" destId="{18568367-422A-441E-86FD-E47EA3BF7ADB}" srcOrd="2" destOrd="0" parTransId="{C5499BCF-2621-4C5D-A71B-A1AF23BA7A88}" sibTransId="{7A2C1893-06F4-4DFF-BFAA-B2230A6C2398}"/>
    <dgm:cxn modelId="{6261812B-A0AF-49FF-81A2-A6CBA27486D8}" type="presOf" srcId="{207C872E-9B18-4390-AD45-A069373025C1}" destId="{7A167F2F-5D66-4DE7-B585-B2D2CE161CF7}" srcOrd="1" destOrd="0" presId="urn:microsoft.com/office/officeart/2005/8/layout/radial5"/>
    <dgm:cxn modelId="{083D1F8D-5F59-4DAF-B4C9-3BDCE2B9E1F5}" type="presOf" srcId="{C5499BCF-2621-4C5D-A71B-A1AF23BA7A88}" destId="{349FDC03-D9A4-4271-B222-696AAB5CDB93}" srcOrd="0" destOrd="0" presId="urn:microsoft.com/office/officeart/2005/8/layout/radial5"/>
    <dgm:cxn modelId="{7F11E2A2-AAE1-498E-B6A1-E92627DEFE04}" type="presOf" srcId="{3A02F163-2409-4D44-9504-D69B67D4EED4}" destId="{30AE726E-59A9-4724-8969-10A6BD3A8FBE}" srcOrd="0" destOrd="0" presId="urn:microsoft.com/office/officeart/2005/8/layout/radial5"/>
    <dgm:cxn modelId="{8C8649A5-31B1-4BAF-95FC-9E2F18F2EF66}" type="presOf" srcId="{AAD05BDD-51C5-442A-B229-8A4285861E36}" destId="{432CA5EC-9092-4047-A7F9-CDC5FBFD7C07}" srcOrd="0" destOrd="0" presId="urn:microsoft.com/office/officeart/2005/8/layout/radial5"/>
    <dgm:cxn modelId="{EA9CE7A5-931F-452A-8FC4-2CF1FD9D34E9}" srcId="{3A02F163-2409-4D44-9504-D69B67D4EED4}" destId="{50198289-4695-499E-A220-54FDEE2603E3}" srcOrd="0" destOrd="0" parTransId="{76F91C48-3E49-45E4-8BAF-26F0062A5731}" sibTransId="{44DBD74D-29E8-4767-BC8D-9E81A8265EE6}"/>
    <dgm:cxn modelId="{E220DCAA-C4F9-47FE-AF64-03ADDBFFB867}" srcId="{50198289-4695-499E-A220-54FDEE2603E3}" destId="{AAD05BDD-51C5-442A-B229-8A4285861E36}" srcOrd="1" destOrd="0" parTransId="{207C872E-9B18-4390-AD45-A069373025C1}" sibTransId="{D7AD1930-1918-4607-BF78-38290B1B13CA}"/>
    <dgm:cxn modelId="{A8DC42B0-61C8-4650-A557-1F607F77F8CB}" type="presOf" srcId="{50198289-4695-499E-A220-54FDEE2603E3}" destId="{B9E85FD5-F31B-4B53-9C7F-10E7464D06A2}" srcOrd="0" destOrd="0" presId="urn:microsoft.com/office/officeart/2005/8/layout/radial5"/>
    <dgm:cxn modelId="{5DAE82C0-E3D3-4870-A463-FCA9390D7695}" srcId="{50198289-4695-499E-A220-54FDEE2603E3}" destId="{03D05894-F6F7-4380-8A76-F23993DD9B1F}" srcOrd="3" destOrd="0" parTransId="{3F637D11-CEF5-4452-9F17-442C9F990C6F}" sibTransId="{6F5083DB-640F-4F7E-B300-133145CFD92F}"/>
    <dgm:cxn modelId="{5EF8AFC5-BA5E-4FF6-8FE5-58D106DB7FC1}" type="presOf" srcId="{03D05894-F6F7-4380-8A76-F23993DD9B1F}" destId="{69648BB7-CECF-4FB0-A796-B8E20E7D7703}" srcOrd="0" destOrd="0" presId="urn:microsoft.com/office/officeart/2005/8/layout/radial5"/>
    <dgm:cxn modelId="{0F5E5DC6-4C16-4FCA-B4AB-9E4ABE3ED47C}" srcId="{50198289-4695-499E-A220-54FDEE2603E3}" destId="{EF99CB13-2549-4EC8-A828-239A468D6458}" srcOrd="0" destOrd="0" parTransId="{23821463-641F-4A6F-B665-074C33337B98}" sibTransId="{514D56F6-1B9C-4D15-AD45-3F645021CEF6}"/>
    <dgm:cxn modelId="{3D27A4CA-C6D5-4FB8-8FAA-DAA1ED9AEECE}" type="presOf" srcId="{3F637D11-CEF5-4452-9F17-442C9F990C6F}" destId="{A1939576-AD4A-4E1E-8925-DDD3EEE96B3E}" srcOrd="0" destOrd="0" presId="urn:microsoft.com/office/officeart/2005/8/layout/radial5"/>
    <dgm:cxn modelId="{FFE83FCF-56FD-4E83-8096-CA7696F48F82}" type="presOf" srcId="{EF99CB13-2549-4EC8-A828-239A468D6458}" destId="{5D0B6110-4C04-4853-8635-51A287F651A7}" srcOrd="0" destOrd="0" presId="urn:microsoft.com/office/officeart/2005/8/layout/radial5"/>
    <dgm:cxn modelId="{E6573ED0-5E4B-478C-A5CB-E6E419D6FE45}" type="presOf" srcId="{23821463-641F-4A6F-B665-074C33337B98}" destId="{BB70F340-DFEE-4369-B3E3-E79748DDDAB2}" srcOrd="0" destOrd="0" presId="urn:microsoft.com/office/officeart/2005/8/layout/radial5"/>
    <dgm:cxn modelId="{D21CD3DB-CD06-48CB-9B61-5984040D9DBD}" type="presOf" srcId="{C5499BCF-2621-4C5D-A71B-A1AF23BA7A88}" destId="{D189A8AE-EAB8-46D5-9C54-12758D2068EF}" srcOrd="1" destOrd="0" presId="urn:microsoft.com/office/officeart/2005/8/layout/radial5"/>
    <dgm:cxn modelId="{D38310E5-8DD5-43AE-B477-54EA78ADB0B6}" type="presOf" srcId="{18568367-422A-441E-86FD-E47EA3BF7ADB}" destId="{F41064DA-CFFF-43DF-93B4-01BE8DE6CE0A}" srcOrd="0" destOrd="0" presId="urn:microsoft.com/office/officeart/2005/8/layout/radial5"/>
    <dgm:cxn modelId="{94AF19AC-41D0-4E61-89EF-680700F848A4}" type="presParOf" srcId="{30AE726E-59A9-4724-8969-10A6BD3A8FBE}" destId="{B9E85FD5-F31B-4B53-9C7F-10E7464D06A2}" srcOrd="0" destOrd="0" presId="urn:microsoft.com/office/officeart/2005/8/layout/radial5"/>
    <dgm:cxn modelId="{9CE3EED9-7C90-4C7B-AF1C-6D0770F2AE4D}" type="presParOf" srcId="{30AE726E-59A9-4724-8969-10A6BD3A8FBE}" destId="{BB70F340-DFEE-4369-B3E3-E79748DDDAB2}" srcOrd="1" destOrd="0" presId="urn:microsoft.com/office/officeart/2005/8/layout/radial5"/>
    <dgm:cxn modelId="{21DFAEB8-DED2-42FA-B933-F237EC0BA7A1}" type="presParOf" srcId="{BB70F340-DFEE-4369-B3E3-E79748DDDAB2}" destId="{0F1AF33B-478A-46B3-AC3C-2B23C568A5C5}" srcOrd="0" destOrd="0" presId="urn:microsoft.com/office/officeart/2005/8/layout/radial5"/>
    <dgm:cxn modelId="{7F3424BA-EE11-4075-B496-0A71922A95C6}" type="presParOf" srcId="{30AE726E-59A9-4724-8969-10A6BD3A8FBE}" destId="{5D0B6110-4C04-4853-8635-51A287F651A7}" srcOrd="2" destOrd="0" presId="urn:microsoft.com/office/officeart/2005/8/layout/radial5"/>
    <dgm:cxn modelId="{751CC22B-E948-4FF4-82E6-2A0997DB8606}" type="presParOf" srcId="{30AE726E-59A9-4724-8969-10A6BD3A8FBE}" destId="{28EAACCF-8E63-4380-B661-997DED0BB814}" srcOrd="3" destOrd="0" presId="urn:microsoft.com/office/officeart/2005/8/layout/radial5"/>
    <dgm:cxn modelId="{A05C2F50-1BC1-4CE7-8545-CFA442D74F4B}" type="presParOf" srcId="{28EAACCF-8E63-4380-B661-997DED0BB814}" destId="{7A167F2F-5D66-4DE7-B585-B2D2CE161CF7}" srcOrd="0" destOrd="0" presId="urn:microsoft.com/office/officeart/2005/8/layout/radial5"/>
    <dgm:cxn modelId="{8002B7D1-6BBD-44F3-AA5A-A36CFDCFFE6F}" type="presParOf" srcId="{30AE726E-59A9-4724-8969-10A6BD3A8FBE}" destId="{432CA5EC-9092-4047-A7F9-CDC5FBFD7C07}" srcOrd="4" destOrd="0" presId="urn:microsoft.com/office/officeart/2005/8/layout/radial5"/>
    <dgm:cxn modelId="{59C23F2D-7490-4D7F-A13A-81D5E55BF6CD}" type="presParOf" srcId="{30AE726E-59A9-4724-8969-10A6BD3A8FBE}" destId="{349FDC03-D9A4-4271-B222-696AAB5CDB93}" srcOrd="5" destOrd="0" presId="urn:microsoft.com/office/officeart/2005/8/layout/radial5"/>
    <dgm:cxn modelId="{996D4131-4ECA-4798-8ED2-BB0A27F41494}" type="presParOf" srcId="{349FDC03-D9A4-4271-B222-696AAB5CDB93}" destId="{D189A8AE-EAB8-46D5-9C54-12758D2068EF}" srcOrd="0" destOrd="0" presId="urn:microsoft.com/office/officeart/2005/8/layout/radial5"/>
    <dgm:cxn modelId="{E6647300-5DFD-41F5-A748-2F3C164C6E61}" type="presParOf" srcId="{30AE726E-59A9-4724-8969-10A6BD3A8FBE}" destId="{F41064DA-CFFF-43DF-93B4-01BE8DE6CE0A}" srcOrd="6" destOrd="0" presId="urn:microsoft.com/office/officeart/2005/8/layout/radial5"/>
    <dgm:cxn modelId="{67F0B69C-77A1-4B6F-8B55-0CB7012551C9}" type="presParOf" srcId="{30AE726E-59A9-4724-8969-10A6BD3A8FBE}" destId="{A1939576-AD4A-4E1E-8925-DDD3EEE96B3E}" srcOrd="7" destOrd="0" presId="urn:microsoft.com/office/officeart/2005/8/layout/radial5"/>
    <dgm:cxn modelId="{234CCF56-ED20-4809-84DE-87D7F6454DFE}" type="presParOf" srcId="{A1939576-AD4A-4E1E-8925-DDD3EEE96B3E}" destId="{93F54E6C-3461-4E3A-B812-93FDDE9C4B67}" srcOrd="0" destOrd="0" presId="urn:microsoft.com/office/officeart/2005/8/layout/radial5"/>
    <dgm:cxn modelId="{12C71231-84E0-4AC0-AC64-7D6FE7A3BB22}" type="presParOf" srcId="{30AE726E-59A9-4724-8969-10A6BD3A8FBE}" destId="{69648BB7-CECF-4FB0-A796-B8E20E7D7703}" srcOrd="8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9E85FD5-F31B-4B53-9C7F-10E7464D06A2}">
      <dsp:nvSpPr>
        <dsp:cNvPr id="0" name=""/>
        <dsp:cNvSpPr/>
      </dsp:nvSpPr>
      <dsp:spPr>
        <a:xfrm>
          <a:off x="4101100" y="2118499"/>
          <a:ext cx="2003445" cy="1892837"/>
        </a:xfrm>
        <a:prstGeom prst="ellipse">
          <a:avLst/>
        </a:prstGeom>
        <a:solidFill>
          <a:schemeClr val="accent2">
            <a:lumMod val="20000"/>
            <a:lumOff val="80000"/>
          </a:schemeClr>
        </a:solidFill>
        <a:ln w="28575" cap="flat" cmpd="sng" algn="ctr">
          <a:solidFill>
            <a:schemeClr val="accent2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b="1" kern="1200" dirty="0" err="1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সংক্রামক</a:t>
          </a:r>
          <a:r>
            <a:rPr lang="en-US" sz="3200" b="1" kern="1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b="1" kern="1200" dirty="0" err="1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রোগের</a:t>
          </a:r>
          <a:r>
            <a:rPr lang="en-US" sz="3200" b="1" kern="1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b="1" kern="1200" dirty="0" err="1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প্রকারভেদ</a:t>
          </a:r>
          <a:endParaRPr lang="en-US" sz="3200" b="1" kern="1200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4394498" y="2395699"/>
        <a:ext cx="1416649" cy="1338437"/>
      </dsp:txXfrm>
    </dsp:sp>
    <dsp:sp modelId="{BB70F340-DFEE-4369-B3E3-E79748DDDAB2}">
      <dsp:nvSpPr>
        <dsp:cNvPr id="0" name=""/>
        <dsp:cNvSpPr/>
      </dsp:nvSpPr>
      <dsp:spPr>
        <a:xfrm rot="16200000">
          <a:off x="4989434" y="1632142"/>
          <a:ext cx="226778" cy="55766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300" kern="1200"/>
        </a:p>
      </dsp:txBody>
      <dsp:txXfrm>
        <a:off x="5023451" y="1777692"/>
        <a:ext cx="158745" cy="334599"/>
      </dsp:txXfrm>
    </dsp:sp>
    <dsp:sp modelId="{5D0B6110-4C04-4853-8635-51A287F651A7}">
      <dsp:nvSpPr>
        <dsp:cNvPr id="0" name=""/>
        <dsp:cNvSpPr/>
      </dsp:nvSpPr>
      <dsp:spPr>
        <a:xfrm>
          <a:off x="4129500" y="-148974"/>
          <a:ext cx="1946645" cy="1839589"/>
        </a:xfrm>
        <a:prstGeom prst="ellipse">
          <a:avLst/>
        </a:prstGeom>
        <a:solidFill>
          <a:schemeClr val="accent4">
            <a:lumMod val="20000"/>
            <a:lumOff val="80000"/>
          </a:schemeClr>
        </a:solidFill>
        <a:ln w="28575" cap="flat" cmpd="sng" algn="ctr">
          <a:solidFill>
            <a:schemeClr val="accent2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IN" sz="3200" b="1" kern="1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বায়ুবাহিত রোগ</a:t>
          </a:r>
          <a:endParaRPr lang="en-US" sz="3200" b="1" kern="1200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4414580" y="120428"/>
        <a:ext cx="1376485" cy="1300785"/>
      </dsp:txXfrm>
    </dsp:sp>
    <dsp:sp modelId="{28EAACCF-8E63-4380-B661-997DED0BB814}">
      <dsp:nvSpPr>
        <dsp:cNvPr id="0" name=""/>
        <dsp:cNvSpPr/>
      </dsp:nvSpPr>
      <dsp:spPr>
        <a:xfrm>
          <a:off x="6164751" y="2786085"/>
          <a:ext cx="145039" cy="55766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300" kern="1200"/>
        </a:p>
      </dsp:txBody>
      <dsp:txXfrm>
        <a:off x="6164751" y="2897618"/>
        <a:ext cx="101527" cy="334599"/>
      </dsp:txXfrm>
    </dsp:sp>
    <dsp:sp modelId="{432CA5EC-9092-4047-A7F9-CDC5FBFD7C07}">
      <dsp:nvSpPr>
        <dsp:cNvPr id="0" name=""/>
        <dsp:cNvSpPr/>
      </dsp:nvSpPr>
      <dsp:spPr>
        <a:xfrm>
          <a:off x="6378206" y="2110859"/>
          <a:ext cx="2037429" cy="1908117"/>
        </a:xfrm>
        <a:prstGeom prst="ellipse">
          <a:avLst/>
        </a:prstGeom>
        <a:solidFill>
          <a:schemeClr val="accent4">
            <a:lumMod val="40000"/>
            <a:lumOff val="60000"/>
          </a:schemeClr>
        </a:solidFill>
        <a:ln w="28575" cap="flat" cmpd="sng" algn="ctr">
          <a:solidFill>
            <a:schemeClr val="accent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IN" sz="3200" b="1" kern="1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পানিবাহিত রোগ</a:t>
          </a:r>
          <a:endParaRPr lang="en-US" sz="3200" b="1" kern="1200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6676581" y="2390296"/>
        <a:ext cx="1440679" cy="1349243"/>
      </dsp:txXfrm>
    </dsp:sp>
    <dsp:sp modelId="{349FDC03-D9A4-4271-B222-696AAB5CDB93}">
      <dsp:nvSpPr>
        <dsp:cNvPr id="0" name=""/>
        <dsp:cNvSpPr/>
      </dsp:nvSpPr>
      <dsp:spPr>
        <a:xfrm rot="5200416">
          <a:off x="5106987" y="3834843"/>
          <a:ext cx="113582" cy="55766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300" kern="1200"/>
        </a:p>
      </dsp:txBody>
      <dsp:txXfrm>
        <a:off x="5123036" y="3929367"/>
        <a:ext cx="79507" cy="334599"/>
      </dsp:txXfrm>
    </dsp:sp>
    <dsp:sp modelId="{F41064DA-CFFF-43DF-93B4-01BE8DE6CE0A}">
      <dsp:nvSpPr>
        <dsp:cNvPr id="0" name=""/>
        <dsp:cNvSpPr/>
      </dsp:nvSpPr>
      <dsp:spPr>
        <a:xfrm>
          <a:off x="4205580" y="4222124"/>
          <a:ext cx="2048255" cy="2051732"/>
        </a:xfrm>
        <a:prstGeom prst="ellipse">
          <a:avLst/>
        </a:prstGeom>
        <a:solidFill>
          <a:schemeClr val="tx2">
            <a:lumMod val="20000"/>
            <a:lumOff val="80000"/>
          </a:schemeClr>
        </a:solidFill>
        <a:ln w="28575" cap="flat" cmpd="sng" algn="ctr">
          <a:solidFill>
            <a:schemeClr val="accent2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IN" sz="3200" b="1" kern="1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ছোঁয়াচে রোগ</a:t>
          </a:r>
          <a:endParaRPr lang="en-US" sz="3200" b="1" kern="1200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4505540" y="4522593"/>
        <a:ext cx="1448335" cy="1450794"/>
      </dsp:txXfrm>
    </dsp:sp>
    <dsp:sp modelId="{A1939576-AD4A-4E1E-8925-DDD3EEE96B3E}">
      <dsp:nvSpPr>
        <dsp:cNvPr id="0" name=""/>
        <dsp:cNvSpPr/>
      </dsp:nvSpPr>
      <dsp:spPr>
        <a:xfrm rot="10800000">
          <a:off x="4029689" y="2786085"/>
          <a:ext cx="50464" cy="55766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300" kern="1200"/>
        </a:p>
      </dsp:txBody>
      <dsp:txXfrm rot="10800000">
        <a:off x="4044828" y="2897618"/>
        <a:ext cx="35325" cy="334599"/>
      </dsp:txXfrm>
    </dsp:sp>
    <dsp:sp modelId="{69648BB7-CECF-4FB0-A796-B8E20E7D7703}">
      <dsp:nvSpPr>
        <dsp:cNvPr id="0" name=""/>
        <dsp:cNvSpPr/>
      </dsp:nvSpPr>
      <dsp:spPr>
        <a:xfrm>
          <a:off x="1611566" y="1917595"/>
          <a:ext cx="2394319" cy="2294644"/>
        </a:xfrm>
        <a:prstGeom prst="ellipse">
          <a:avLst/>
        </a:prstGeom>
        <a:solidFill>
          <a:schemeClr val="bg1">
            <a:lumMod val="75000"/>
          </a:schemeClr>
        </a:solidFill>
        <a:ln w="28575" cap="flat" cmpd="sng" algn="ctr">
          <a:solidFill>
            <a:schemeClr val="accent2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IN" sz="3200" b="1" kern="1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প্রাণী ও পোকামাকড় </a:t>
          </a:r>
          <a:r>
            <a:rPr lang="en-US" sz="3200" b="1" kern="1200" dirty="0" err="1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বাহিত</a:t>
          </a:r>
          <a:endParaRPr lang="en-US" sz="3200" b="1" kern="1200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1962206" y="2253638"/>
        <a:ext cx="1693039" cy="162255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BCB015C-D586-4ABA-ADA5-68ACB8E4A1B2}" type="datetimeFigureOut">
              <a:rPr lang="en-US" smtClean="0"/>
              <a:t>11/7/2020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ECFA941-7057-410B-AD1B-34E438C1D327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255826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B015C-D586-4ABA-ADA5-68ACB8E4A1B2}" type="datetimeFigureOut">
              <a:rPr lang="en-US" smtClean="0"/>
              <a:t>11/7/2020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FA941-7057-410B-AD1B-34E438C1D3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3827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B015C-D586-4ABA-ADA5-68ACB8E4A1B2}" type="datetimeFigureOut">
              <a:rPr lang="en-US" smtClean="0"/>
              <a:t>11/7/2020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FA941-7057-410B-AD1B-34E438C1D3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559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B015C-D586-4ABA-ADA5-68ACB8E4A1B2}" type="datetimeFigureOut">
              <a:rPr lang="en-US" smtClean="0"/>
              <a:t>11/7/2020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FA941-7057-410B-AD1B-34E438C1D3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081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B015C-D586-4ABA-ADA5-68ACB8E4A1B2}" type="datetimeFigureOut">
              <a:rPr lang="en-US" smtClean="0"/>
              <a:t>11/7/2020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FA941-7057-410B-AD1B-34E438C1D327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286837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B015C-D586-4ABA-ADA5-68ACB8E4A1B2}" type="datetimeFigureOut">
              <a:rPr lang="en-US" smtClean="0"/>
              <a:t>11/7/2020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FA941-7057-410B-AD1B-34E438C1D3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5472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B015C-D586-4ABA-ADA5-68ACB8E4A1B2}" type="datetimeFigureOut">
              <a:rPr lang="en-US" smtClean="0"/>
              <a:t>11/7/2020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FA941-7057-410B-AD1B-34E438C1D3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4488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B015C-D586-4ABA-ADA5-68ACB8E4A1B2}" type="datetimeFigureOut">
              <a:rPr lang="en-US" smtClean="0"/>
              <a:t>11/7/2020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FA941-7057-410B-AD1B-34E438C1D3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60029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B015C-D586-4ABA-ADA5-68ACB8E4A1B2}" type="datetimeFigureOut">
              <a:rPr lang="en-US" smtClean="0"/>
              <a:t>11/7/2020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FA941-7057-410B-AD1B-34E438C1D3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5284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B015C-D586-4ABA-ADA5-68ACB8E4A1B2}" type="datetimeFigureOut">
              <a:rPr lang="en-US" smtClean="0"/>
              <a:t>11/7/2020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FA941-7057-410B-AD1B-34E438C1D3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12249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B015C-D586-4ABA-ADA5-68ACB8E4A1B2}" type="datetimeFigureOut">
              <a:rPr lang="en-US" smtClean="0"/>
              <a:t>11/7/2020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FA941-7057-410B-AD1B-34E438C1D3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78550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5BCB015C-D586-4ABA-ADA5-68ACB8E4A1B2}" type="datetimeFigureOut">
              <a:rPr lang="en-US" smtClean="0"/>
              <a:t>11/7/2020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EECFA941-7057-410B-AD1B-34E438C1D3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73944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1.jpeg"/><Relationship Id="rId4" Type="http://schemas.openxmlformats.org/officeDocument/2006/relationships/image" Target="../media/image8.jp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7.jpeg"/><Relationship Id="rId5" Type="http://schemas.openxmlformats.org/officeDocument/2006/relationships/image" Target="../media/image26.jpg"/><Relationship Id="rId4" Type="http://schemas.openxmlformats.org/officeDocument/2006/relationships/image" Target="../media/image25.jp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g"/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5.jpg"/><Relationship Id="rId4" Type="http://schemas.openxmlformats.org/officeDocument/2006/relationships/image" Target="../media/image30.jpe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jpg"/><Relationship Id="rId4" Type="http://schemas.openxmlformats.org/officeDocument/2006/relationships/image" Target="../media/image7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eg"/><Relationship Id="rId3" Type="http://schemas.openxmlformats.org/officeDocument/2006/relationships/image" Target="../media/image9.jpeg"/><Relationship Id="rId7" Type="http://schemas.openxmlformats.org/officeDocument/2006/relationships/image" Target="../media/image5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7" Type="http://schemas.openxmlformats.org/officeDocument/2006/relationships/image" Target="../media/image17.jpg"/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g"/><Relationship Id="rId5" Type="http://schemas.openxmlformats.org/officeDocument/2006/relationships/image" Target="../media/image7.jpg"/><Relationship Id="rId4" Type="http://schemas.openxmlformats.org/officeDocument/2006/relationships/image" Target="../media/image16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g"/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DAB54616-27A3-431F-8E68-47D47AC1993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784" y="329784"/>
            <a:ext cx="11542426" cy="6205927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46BB8D1C-5F39-4766-8AEF-98C158EB18F5}"/>
              </a:ext>
            </a:extLst>
          </p:cNvPr>
          <p:cNvSpPr/>
          <p:nvPr/>
        </p:nvSpPr>
        <p:spPr>
          <a:xfrm>
            <a:off x="2064513" y="2923853"/>
            <a:ext cx="7610168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9600" b="1" dirty="0" err="1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সকলকে</a:t>
            </a:r>
            <a:r>
              <a:rPr lang="en-US" sz="96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96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শুভেচ্ছা</a:t>
            </a:r>
            <a:endParaRPr lang="en-US" sz="96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36342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4161590831"/>
              </p:ext>
            </p:extLst>
          </p:nvPr>
        </p:nvGraphicFramePr>
        <p:xfrm>
          <a:off x="1380313" y="269823"/>
          <a:ext cx="10027202" cy="62359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3"/>
          <p:cNvSpPr txBox="1"/>
          <p:nvPr/>
        </p:nvSpPr>
        <p:spPr>
          <a:xfrm>
            <a:off x="1064302" y="583408"/>
            <a:ext cx="4586748" cy="1938992"/>
          </a:xfrm>
          <a:prstGeom prst="rect">
            <a:avLst/>
          </a:prstGeom>
          <a:noFill/>
          <a:scene3d>
            <a:camera prst="perspectiveContrastingRightFacing"/>
            <a:lightRig rig="threePt" dir="t"/>
          </a:scene3d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6000" dirty="0">
                <a:latin typeface="NikoshBAN" panose="02000000000000000000" pitchFamily="2" charset="0"/>
                <a:cs typeface="NikoshBAN" panose="02000000000000000000" pitchFamily="2" charset="0"/>
              </a:rPr>
              <a:t>সংক্রামক রোগের প্রকারভেদ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19334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9E85FD5-F31B-4B53-9C7F-10E7464D06A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graphicEl>
                                              <a:dgm id="{B9E85FD5-F31B-4B53-9C7F-10E7464D06A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graphicEl>
                                              <a:dgm id="{B9E85FD5-F31B-4B53-9C7F-10E7464D06A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graphicEl>
                                              <a:dgm id="{B9E85FD5-F31B-4B53-9C7F-10E7464D06A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B70F340-DFEE-4369-B3E3-E79748DDDAB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graphicEl>
                                              <a:dgm id="{BB70F340-DFEE-4369-B3E3-E79748DDDAB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graphicEl>
                                              <a:dgm id="{BB70F340-DFEE-4369-B3E3-E79748DDDAB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graphicEl>
                                              <a:dgm id="{BB70F340-DFEE-4369-B3E3-E79748DDDAB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D0B6110-4C04-4853-8635-51A287F651A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>
                                            <p:graphicEl>
                                              <a:dgm id="{5D0B6110-4C04-4853-8635-51A287F651A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graphicEl>
                                              <a:dgm id="{5D0B6110-4C04-4853-8635-51A287F651A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graphicEl>
                                              <a:dgm id="{5D0B6110-4C04-4853-8635-51A287F651A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8EAACCF-8E63-4380-B661-997DED0BB81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">
                                            <p:graphicEl>
                                              <a:dgm id="{28EAACCF-8E63-4380-B661-997DED0BB81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>
                                            <p:graphicEl>
                                              <a:dgm id="{28EAACCF-8E63-4380-B661-997DED0BB81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>
                                            <p:graphicEl>
                                              <a:dgm id="{28EAACCF-8E63-4380-B661-997DED0BB81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32CA5EC-9092-4047-A7F9-CDC5FBFD7C0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">
                                            <p:graphicEl>
                                              <a:dgm id="{432CA5EC-9092-4047-A7F9-CDC5FBFD7C0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">
                                            <p:graphicEl>
                                              <a:dgm id="{432CA5EC-9092-4047-A7F9-CDC5FBFD7C0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">
                                            <p:graphicEl>
                                              <a:dgm id="{432CA5EC-9092-4047-A7F9-CDC5FBFD7C0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49FDC03-D9A4-4271-B222-696AAB5CDB9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2">
                                            <p:graphicEl>
                                              <a:dgm id="{349FDC03-D9A4-4271-B222-696AAB5CDB9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">
                                            <p:graphicEl>
                                              <a:dgm id="{349FDC03-D9A4-4271-B222-696AAB5CDB9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">
                                            <p:graphicEl>
                                              <a:dgm id="{349FDC03-D9A4-4271-B222-696AAB5CDB9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41064DA-CFFF-43DF-93B4-01BE8DE6CE0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">
                                            <p:graphicEl>
                                              <a:dgm id="{F41064DA-CFFF-43DF-93B4-01BE8DE6CE0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>
                                            <p:graphicEl>
                                              <a:dgm id="{F41064DA-CFFF-43DF-93B4-01BE8DE6CE0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">
                                            <p:graphicEl>
                                              <a:dgm id="{F41064DA-CFFF-43DF-93B4-01BE8DE6CE0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1939576-AD4A-4E1E-8925-DDD3EEE96B3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">
                                            <p:graphicEl>
                                              <a:dgm id="{A1939576-AD4A-4E1E-8925-DDD3EEE96B3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">
                                            <p:graphicEl>
                                              <a:dgm id="{A1939576-AD4A-4E1E-8925-DDD3EEE96B3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">
                                            <p:graphicEl>
                                              <a:dgm id="{A1939576-AD4A-4E1E-8925-DDD3EEE96B3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9648BB7-CECF-4FB0-A796-B8E20E7D770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2">
                                            <p:graphicEl>
                                              <a:dgm id="{69648BB7-CECF-4FB0-A796-B8E20E7D770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">
                                            <p:graphicEl>
                                              <a:dgm id="{69648BB7-CECF-4FB0-A796-B8E20E7D770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">
                                            <p:graphicEl>
                                              <a:dgm id="{69648BB7-CECF-4FB0-A796-B8E20E7D770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one"/>
        </p:bldSub>
      </p:bldGraphic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4537613"/>
              </p:ext>
            </p:extLst>
          </p:nvPr>
        </p:nvGraphicFramePr>
        <p:xfrm>
          <a:off x="2007300" y="1173189"/>
          <a:ext cx="8177400" cy="53454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88700">
                  <a:extLst>
                    <a:ext uri="{9D8B030D-6E8A-4147-A177-3AD203B41FA5}">
                      <a16:colId xmlns:a16="http://schemas.microsoft.com/office/drawing/2014/main" val="3474095361"/>
                    </a:ext>
                  </a:extLst>
                </a:gridCol>
                <a:gridCol w="4088700">
                  <a:extLst>
                    <a:ext uri="{9D8B030D-6E8A-4147-A177-3AD203B41FA5}">
                      <a16:colId xmlns:a16="http://schemas.microsoft.com/office/drawing/2014/main" val="2572025978"/>
                    </a:ext>
                  </a:extLst>
                </a:gridCol>
              </a:tblGrid>
              <a:tr h="693920">
                <a:tc>
                  <a:txBody>
                    <a:bodyPr/>
                    <a:lstStyle/>
                    <a:p>
                      <a:pPr algn="ctr"/>
                      <a:r>
                        <a:rPr lang="bn-IN" sz="3600" dirty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রোগের প্রকারভেদ</a:t>
                      </a:r>
                      <a:endParaRPr lang="en-US" sz="3600" dirty="0">
                        <a:solidFill>
                          <a:schemeClr val="tx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3600" b="1" dirty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রোগের নাম</a:t>
                      </a:r>
                      <a:endParaRPr lang="en-US" sz="3600" b="1" dirty="0">
                        <a:solidFill>
                          <a:schemeClr val="tx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5405825"/>
                  </a:ext>
                </a:extLst>
              </a:tr>
              <a:tr h="1288709">
                <a:tc>
                  <a:txBody>
                    <a:bodyPr/>
                    <a:lstStyle/>
                    <a:p>
                      <a:pPr algn="ctr"/>
                      <a:r>
                        <a:rPr lang="bn-IN" sz="3600" b="1" dirty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বায়ুবাহিত</a:t>
                      </a:r>
                      <a:r>
                        <a:rPr lang="bn-IN" sz="36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endParaRPr lang="en-US" sz="36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n-IN" sz="3600" b="1" dirty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সোয়াইন ফ্লু, হাম, যহ্মা, ইনফ্লুয়েঞ্জা</a:t>
                      </a:r>
                      <a:endParaRPr lang="en-US" sz="3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0856838"/>
                  </a:ext>
                </a:extLst>
              </a:tr>
              <a:tr h="1156534">
                <a:tc>
                  <a:txBody>
                    <a:bodyPr/>
                    <a:lstStyle/>
                    <a:p>
                      <a:pPr algn="ctr"/>
                      <a:r>
                        <a:rPr lang="bn-IN" sz="3600" b="1" dirty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পানিবাহিত</a:t>
                      </a:r>
                      <a:endParaRPr lang="en-US" sz="3600" b="1" dirty="0">
                        <a:solidFill>
                          <a:schemeClr val="tx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n-IN" sz="3200" b="1" dirty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ডায়রিয়া, কলেরা, আমাশয়, টাইফয়েড</a:t>
                      </a:r>
                      <a:endParaRPr 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5649675"/>
                  </a:ext>
                </a:extLst>
              </a:tr>
              <a:tr h="981957">
                <a:tc>
                  <a:txBody>
                    <a:bodyPr/>
                    <a:lstStyle/>
                    <a:p>
                      <a:pPr algn="ctr"/>
                      <a:r>
                        <a:rPr lang="bn-IN" sz="3600" b="1" dirty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ছোঁয়াচে</a:t>
                      </a:r>
                      <a:endParaRPr lang="en-US" sz="3600" b="1" dirty="0">
                        <a:solidFill>
                          <a:schemeClr val="tx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n-IN" sz="3200" b="1" dirty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ফ্লু, ইবোলা, হাম </a:t>
                      </a:r>
                      <a:endParaRPr 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0920598"/>
                  </a:ext>
                </a:extLst>
              </a:tr>
              <a:tr h="1224292">
                <a:tc>
                  <a:txBody>
                    <a:bodyPr/>
                    <a:lstStyle/>
                    <a:p>
                      <a:r>
                        <a:rPr lang="bn-IN" sz="3600" b="1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প্রাণী ও পোকামাকড় বাহিত</a:t>
                      </a:r>
                      <a:endParaRPr lang="en-US" sz="3600" b="1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n-IN" sz="3200" b="1" dirty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জলাতঙ্ক, ম্যালেরিয়া, ডেঙ্গু</a:t>
                      </a:r>
                      <a:endParaRPr 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9701129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423409" y="339399"/>
            <a:ext cx="7345181" cy="646331"/>
          </a:xfrm>
          <a:prstGeom prst="rect">
            <a:avLst/>
          </a:prstGeom>
          <a:noFill/>
          <a:ln w="38100"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এসো এক নজরে রোগের নাম গুলো জেনে নিই</a:t>
            </a:r>
            <a:endParaRPr lang="en-US" sz="3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69704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D7050D1-F57A-423A-B762-37A68B2F1A16}"/>
              </a:ext>
            </a:extLst>
          </p:cNvPr>
          <p:cNvSpPr/>
          <p:nvPr/>
        </p:nvSpPr>
        <p:spPr>
          <a:xfrm>
            <a:off x="4233837" y="917310"/>
            <a:ext cx="292900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5400" b="1" dirty="0" err="1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জোড়ায়</a:t>
            </a:r>
            <a:r>
              <a:rPr lang="bn-IN" sz="54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কাজ</a:t>
            </a:r>
            <a:endParaRPr lang="en-US" sz="5400" b="1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B0ACED1-0AB6-4A24-8794-754BC25307A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4736" y="573680"/>
            <a:ext cx="2119744" cy="1610590"/>
          </a:xfrm>
          <a:prstGeom prst="rect">
            <a:avLst/>
          </a:prstGeom>
          <a:ln w="38100">
            <a:solidFill>
              <a:srgbClr val="FF0000"/>
            </a:solidFill>
          </a:ln>
          <a:scene3d>
            <a:camera prst="isometricOffAxis2Left"/>
            <a:lightRig rig="threePt" dir="t"/>
          </a:scene3d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130A3CD1-2F39-4E6C-AB7E-487632E84E7A}"/>
              </a:ext>
            </a:extLst>
          </p:cNvPr>
          <p:cNvSpPr/>
          <p:nvPr/>
        </p:nvSpPr>
        <p:spPr>
          <a:xfrm>
            <a:off x="579803" y="1589651"/>
            <a:ext cx="2544286" cy="646331"/>
          </a:xfrm>
          <a:prstGeom prst="rect">
            <a:avLst/>
          </a:prstGeom>
          <a:noFill/>
          <a:scene3d>
            <a:camera prst="perspectiveContrastingRightFacing"/>
            <a:lightRig rig="threePt" dir="t"/>
          </a:scene3d>
        </p:spPr>
        <p:txBody>
          <a:bodyPr wrap="none" lIns="91440" tIns="45720" rIns="91440" bIns="4572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3600" b="1" dirty="0">
                <a:ln w="6600">
                  <a:solidFill>
                    <a:schemeClr val="accent2"/>
                  </a:solidFill>
                  <a:prstDash val="solid"/>
                </a:ln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সময় – </a:t>
            </a:r>
            <a:r>
              <a:rPr lang="en-US" sz="3600" b="1" dirty="0">
                <a:ln w="6600">
                  <a:solidFill>
                    <a:schemeClr val="accent2"/>
                  </a:solidFill>
                  <a:prstDash val="solid"/>
                </a:ln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৫</a:t>
            </a:r>
            <a:r>
              <a:rPr lang="bn-IN" sz="3600" b="1" dirty="0">
                <a:ln w="6600">
                  <a:solidFill>
                    <a:schemeClr val="accent2"/>
                  </a:solidFill>
                  <a:prstDash val="solid"/>
                </a:ln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মিনিট</a:t>
            </a:r>
            <a:endParaRPr lang="en-US" sz="3600" b="1" dirty="0">
              <a:ln w="6600">
                <a:solidFill>
                  <a:schemeClr val="accent2"/>
                </a:solidFill>
                <a:prstDash val="solid"/>
              </a:ln>
              <a:effectLst>
                <a:outerShdw dist="38100" dir="2700000" algn="tl" rotWithShape="0">
                  <a:schemeClr val="accent2"/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B74B7BA-2103-4C07-88DE-A8B987D70CDF}"/>
              </a:ext>
            </a:extLst>
          </p:cNvPr>
          <p:cNvSpPr txBox="1"/>
          <p:nvPr/>
        </p:nvSpPr>
        <p:spPr>
          <a:xfrm>
            <a:off x="1331354" y="2877919"/>
            <a:ext cx="9273254" cy="1938992"/>
          </a:xfrm>
          <a:prstGeom prst="rect">
            <a:avLst/>
          </a:prstGeom>
          <a:noFill/>
          <a:ln w="38100"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6000" dirty="0">
                <a:latin typeface="NikoshBAN" panose="02000000000000000000" pitchFamily="2" charset="0"/>
                <a:cs typeface="NikoshBAN" panose="02000000000000000000" pitchFamily="2" charset="0"/>
              </a:rPr>
              <a:t>কীভাবে সংক্রামক রোগের বিস্তার ঘটে তা জোড়ায় আলোচনা করে বল । 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96481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4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4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4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14542" y="389401"/>
            <a:ext cx="6390992" cy="646331"/>
          </a:xfrm>
          <a:prstGeom prst="rect">
            <a:avLst/>
          </a:prstGeom>
          <a:noFill/>
          <a:ln w="38100"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কি কি উপায়ে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সংক্রামক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রোগ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ছড়ায়</a:t>
            </a:r>
            <a:r>
              <a:rPr lang="bn-IN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?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0125" y="5261070"/>
            <a:ext cx="1687606" cy="1016111"/>
          </a:xfrm>
          <a:prstGeom prst="rect">
            <a:avLst/>
          </a:prstGeom>
          <a:ln w="38100">
            <a:solidFill>
              <a:srgbClr val="FF0000"/>
            </a:solidFill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0123" y="3746257"/>
            <a:ext cx="1687608" cy="1126474"/>
          </a:xfrm>
          <a:prstGeom prst="rect">
            <a:avLst/>
          </a:prstGeom>
          <a:ln w="38100">
            <a:solidFill>
              <a:srgbClr val="FF0000"/>
            </a:solidFill>
          </a:ln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0123" y="1117604"/>
            <a:ext cx="1687608" cy="974464"/>
          </a:xfrm>
          <a:prstGeom prst="rect">
            <a:avLst/>
          </a:prstGeom>
          <a:ln w="38100">
            <a:solidFill>
              <a:srgbClr val="FF0000"/>
            </a:solidFill>
          </a:ln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3819"/>
          <a:stretch/>
        </p:blipFill>
        <p:spPr>
          <a:xfrm>
            <a:off x="9390123" y="2446711"/>
            <a:ext cx="1687608" cy="950267"/>
          </a:xfrm>
          <a:prstGeom prst="rect">
            <a:avLst/>
          </a:prstGeom>
          <a:ln w="38100">
            <a:solidFill>
              <a:srgbClr val="FF0000"/>
            </a:solidFill>
          </a:ln>
        </p:spPr>
      </p:pic>
      <p:sp>
        <p:nvSpPr>
          <p:cNvPr id="9" name="Rectangle 8"/>
          <p:cNvSpPr/>
          <p:nvPr/>
        </p:nvSpPr>
        <p:spPr>
          <a:xfrm>
            <a:off x="414542" y="1168685"/>
            <a:ext cx="580479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১। </a:t>
            </a:r>
            <a:r>
              <a:rPr lang="en-US" sz="4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বায়ুতে</a:t>
            </a:r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জীবাণু</a:t>
            </a:r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ছড়ানোর</a:t>
            </a:r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মাধ্যমে</a:t>
            </a:r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</a:p>
        </p:txBody>
      </p:sp>
      <p:sp>
        <p:nvSpPr>
          <p:cNvPr id="10" name="Rectangle 9"/>
          <p:cNvSpPr/>
          <p:nvPr/>
        </p:nvSpPr>
        <p:spPr>
          <a:xfrm>
            <a:off x="414542" y="2400503"/>
            <a:ext cx="591379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২। </a:t>
            </a:r>
            <a:r>
              <a:rPr lang="en-US" sz="4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জীবাণুযুক্ত</a:t>
            </a:r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দূষিত</a:t>
            </a:r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পানির</a:t>
            </a:r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মাধ্যমে</a:t>
            </a:r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14542" y="3826830"/>
            <a:ext cx="792556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৩। </a:t>
            </a:r>
            <a:r>
              <a:rPr lang="en-US" sz="4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রোগাক্রান্ত</a:t>
            </a:r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ব্যক্তির</a:t>
            </a:r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প্রত্যক্ষ</a:t>
            </a:r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পরোক্ষ</a:t>
            </a:r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সংস্পর্শে</a:t>
            </a:r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  <p:sp>
        <p:nvSpPr>
          <p:cNvPr id="12" name="Rectangle 11"/>
          <p:cNvSpPr/>
          <p:nvPr/>
        </p:nvSpPr>
        <p:spPr>
          <a:xfrm>
            <a:off x="414542" y="5261070"/>
            <a:ext cx="895148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৪। </a:t>
            </a:r>
            <a:r>
              <a:rPr lang="en-US" sz="4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বিভিন্ন</a:t>
            </a:r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প্রাণী</a:t>
            </a:r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পোকামাকড়ের</a:t>
            </a:r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কামড়ের</a:t>
            </a:r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মাধ্যমে</a:t>
            </a:r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 ।  </a:t>
            </a:r>
          </a:p>
        </p:txBody>
      </p:sp>
    </p:spTree>
    <p:extLst>
      <p:ext uri="{BB962C8B-B14F-4D97-AF65-F5344CB8AC3E}">
        <p14:creationId xmlns:p14="http://schemas.microsoft.com/office/powerpoint/2010/main" val="23613586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3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9" grpId="0"/>
      <p:bldP spid="10" grpId="0"/>
      <p:bldP spid="11" grpId="0"/>
      <p:bldP spid="1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DF28F536-B6A8-4F01-B580-CE314BBE1960}"/>
              </a:ext>
            </a:extLst>
          </p:cNvPr>
          <p:cNvSpPr/>
          <p:nvPr/>
        </p:nvSpPr>
        <p:spPr>
          <a:xfrm>
            <a:off x="4463063" y="931686"/>
            <a:ext cx="2731838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60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দলীয় কাজ</a:t>
            </a:r>
            <a:endParaRPr lang="en-US" sz="6000" b="1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9AEDE43-9551-4EF1-BF24-D0EBAAAEA98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40479" y="363329"/>
            <a:ext cx="2285999" cy="1643250"/>
          </a:xfrm>
          <a:prstGeom prst="rect">
            <a:avLst/>
          </a:prstGeom>
          <a:ln w="57150">
            <a:solidFill>
              <a:srgbClr val="FF0000"/>
            </a:solidFill>
          </a:ln>
          <a:scene3d>
            <a:camera prst="perspectiveFront"/>
            <a:lightRig rig="threePt" dir="t"/>
          </a:scene3d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50511BCD-A1CF-4684-BFF5-9A36DCFCA5C2}"/>
              </a:ext>
            </a:extLst>
          </p:cNvPr>
          <p:cNvSpPr/>
          <p:nvPr/>
        </p:nvSpPr>
        <p:spPr>
          <a:xfrm>
            <a:off x="614598" y="1840627"/>
            <a:ext cx="2299027" cy="584775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4">
                <a:lumMod val="50000"/>
              </a:schemeClr>
            </a:solidFill>
          </a:ln>
          <a:scene3d>
            <a:camera prst="obliqueTopLeft"/>
            <a:lightRig rig="threePt" dir="t"/>
          </a:scene3d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3200" b="1" dirty="0">
                <a:ln/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সময় – </a:t>
            </a:r>
            <a:r>
              <a:rPr lang="en-US" sz="3200" b="1" dirty="0">
                <a:ln/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5</a:t>
            </a:r>
            <a:r>
              <a:rPr lang="bn-IN" sz="3200" b="1" dirty="0">
                <a:ln/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মিনিট</a:t>
            </a:r>
            <a:endParaRPr lang="en-US" sz="3200" b="1" dirty="0">
              <a:ln/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A5A7E35-7097-4236-9F25-1605CAC2CC1C}"/>
              </a:ext>
            </a:extLst>
          </p:cNvPr>
          <p:cNvSpPr txBox="1"/>
          <p:nvPr/>
        </p:nvSpPr>
        <p:spPr>
          <a:xfrm>
            <a:off x="614598" y="3429000"/>
            <a:ext cx="11111880" cy="1446550"/>
          </a:xfrm>
          <a:prstGeom prst="rect">
            <a:avLst/>
          </a:prstGeom>
          <a:noFill/>
          <a:ln w="38100"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সংক্রামক রোগের প্রতিরোধগুলো দলে আলোচনা করে প্রতি দল থেকে উপস্থাপন কর ।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80352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9292" y="431538"/>
            <a:ext cx="6694929" cy="707886"/>
          </a:xfrm>
          <a:prstGeom prst="rect">
            <a:avLst/>
          </a:prstGeom>
          <a:noFill/>
          <a:ln w="38100"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সংক্রামক</a:t>
            </a:r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রোগ</a:t>
            </a:r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প্রতিরোধের</a:t>
            </a:r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উপায়</a:t>
            </a:r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3" name="Rectangle 2"/>
          <p:cNvSpPr/>
          <p:nvPr/>
        </p:nvSpPr>
        <p:spPr>
          <a:xfrm>
            <a:off x="573078" y="1273412"/>
            <a:ext cx="3512500" cy="707886"/>
          </a:xfrm>
          <a:prstGeom prst="rect">
            <a:avLst/>
          </a:prstGeom>
          <a:ln w="28575">
            <a:solidFill>
              <a:srgbClr val="00B050"/>
            </a:solidFill>
          </a:ln>
        </p:spPr>
        <p:txBody>
          <a:bodyPr wrap="none">
            <a:spAutoFit/>
          </a:bodyPr>
          <a:lstStyle/>
          <a:p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১। </a:t>
            </a:r>
            <a:r>
              <a:rPr lang="en-US" sz="4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সুষম</a:t>
            </a:r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খাদ্য</a:t>
            </a:r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গ্রহন</a:t>
            </a:r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  ।</a:t>
            </a:r>
          </a:p>
        </p:txBody>
      </p:sp>
      <p:sp>
        <p:nvSpPr>
          <p:cNvPr id="4" name="Rectangle 3"/>
          <p:cNvSpPr/>
          <p:nvPr/>
        </p:nvSpPr>
        <p:spPr>
          <a:xfrm>
            <a:off x="509292" y="2331795"/>
            <a:ext cx="5059398" cy="707886"/>
          </a:xfrm>
          <a:prstGeom prst="rect">
            <a:avLst/>
          </a:prstGeom>
          <a:ln w="28575">
            <a:solidFill>
              <a:srgbClr val="00B050"/>
            </a:solidFill>
          </a:ln>
        </p:spPr>
        <p:txBody>
          <a:bodyPr wrap="none">
            <a:spAutoFit/>
          </a:bodyPr>
          <a:lstStyle/>
          <a:p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২। </a:t>
            </a:r>
            <a:r>
              <a:rPr lang="en-US" sz="4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নিরাপদ</a:t>
            </a:r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পানি</a:t>
            </a:r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ব্যবহার</a:t>
            </a:r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</a:p>
        </p:txBody>
      </p:sp>
      <p:sp>
        <p:nvSpPr>
          <p:cNvPr id="5" name="Rectangle 4"/>
          <p:cNvSpPr/>
          <p:nvPr/>
        </p:nvSpPr>
        <p:spPr>
          <a:xfrm>
            <a:off x="516521" y="3527612"/>
            <a:ext cx="7922362" cy="707886"/>
          </a:xfrm>
          <a:prstGeom prst="rect">
            <a:avLst/>
          </a:prstGeom>
          <a:ln w="28575">
            <a:solidFill>
              <a:srgbClr val="00B050"/>
            </a:solidFill>
          </a:ln>
        </p:spPr>
        <p:txBody>
          <a:bodyPr wrap="none">
            <a:spAutoFit/>
          </a:bodyPr>
          <a:lstStyle/>
          <a:p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৩। </a:t>
            </a:r>
            <a:r>
              <a:rPr lang="en-US" sz="4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হাঁচি-কাশির</a:t>
            </a:r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সময়</a:t>
            </a:r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টিস্যু</a:t>
            </a:r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রুমাল</a:t>
            </a:r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ব্যবহার</a:t>
            </a:r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  <p:sp>
        <p:nvSpPr>
          <p:cNvPr id="6" name="Rectangle 5"/>
          <p:cNvSpPr/>
          <p:nvPr/>
        </p:nvSpPr>
        <p:spPr>
          <a:xfrm>
            <a:off x="509292" y="4626795"/>
            <a:ext cx="7386959" cy="707886"/>
          </a:xfrm>
          <a:prstGeom prst="rect">
            <a:avLst/>
          </a:prstGeom>
          <a:ln w="28575">
            <a:solidFill>
              <a:srgbClr val="00B050"/>
            </a:solidFill>
          </a:ln>
        </p:spPr>
        <p:txBody>
          <a:bodyPr wrap="none">
            <a:spAutoFit/>
          </a:bodyPr>
          <a:lstStyle/>
          <a:p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৪। </a:t>
            </a:r>
            <a:r>
              <a:rPr lang="en-US" sz="4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চারপাশের</a:t>
            </a:r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পরিবেশ</a:t>
            </a:r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পরিষ্কার</a:t>
            </a:r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পরিচ্ছন্ন</a:t>
            </a:r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রাখা</a:t>
            </a:r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</a:p>
        </p:txBody>
      </p:sp>
      <p:sp>
        <p:nvSpPr>
          <p:cNvPr id="7" name="Rectangle 6"/>
          <p:cNvSpPr/>
          <p:nvPr/>
        </p:nvSpPr>
        <p:spPr>
          <a:xfrm>
            <a:off x="516521" y="5708565"/>
            <a:ext cx="6011582" cy="707886"/>
          </a:xfrm>
          <a:prstGeom prst="rect">
            <a:avLst/>
          </a:prstGeom>
          <a:ln w="28575">
            <a:solidFill>
              <a:srgbClr val="00B050"/>
            </a:solidFill>
          </a:ln>
        </p:spPr>
        <p:txBody>
          <a:bodyPr wrap="none">
            <a:spAutoFit/>
          </a:bodyPr>
          <a:lstStyle/>
          <a:p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৫। </a:t>
            </a:r>
            <a:r>
              <a:rPr lang="en-US" sz="4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অস্বাস্থ্যকর</a:t>
            </a:r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খাবার</a:t>
            </a:r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পরিহার</a:t>
            </a:r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 ।  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395" b="12633"/>
          <a:stretch/>
        </p:blipFill>
        <p:spPr>
          <a:xfrm>
            <a:off x="8888273" y="4418290"/>
            <a:ext cx="1862568" cy="103334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88274" y="1039109"/>
            <a:ext cx="1862567" cy="983223"/>
          </a:xfrm>
          <a:prstGeom prst="rect">
            <a:avLst/>
          </a:prstGeom>
          <a:ln w="28575">
            <a:solidFill>
              <a:srgbClr val="FF0000"/>
            </a:solidFill>
          </a:ln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88276" y="2187244"/>
            <a:ext cx="1862568" cy="948286"/>
          </a:xfrm>
          <a:prstGeom prst="rect">
            <a:avLst/>
          </a:prstGeom>
          <a:ln w="28575">
            <a:solidFill>
              <a:srgbClr val="FF0000"/>
            </a:solidFill>
          </a:ln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88275" y="5514439"/>
            <a:ext cx="1862566" cy="1053664"/>
          </a:xfrm>
          <a:prstGeom prst="rect">
            <a:avLst/>
          </a:prstGeom>
          <a:ln w="28575">
            <a:solidFill>
              <a:srgbClr val="FF0000"/>
            </a:solidFill>
          </a:ln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88274" y="3291643"/>
            <a:ext cx="1862567" cy="1033341"/>
          </a:xfrm>
          <a:prstGeom prst="rect">
            <a:avLst/>
          </a:prstGeom>
          <a:ln w="28575">
            <a:solidFill>
              <a:srgbClr val="FF0000"/>
            </a:solidFill>
          </a:ln>
        </p:spPr>
      </p:pic>
    </p:spTree>
    <p:extLst>
      <p:ext uri="{BB962C8B-B14F-4D97-AF65-F5344CB8AC3E}">
        <p14:creationId xmlns:p14="http://schemas.microsoft.com/office/powerpoint/2010/main" val="4466739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8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4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80809" y="5229745"/>
            <a:ext cx="2111716" cy="1320998"/>
          </a:xfrm>
          <a:prstGeom prst="rect">
            <a:avLst/>
          </a:prstGeom>
          <a:ln w="28575">
            <a:solidFill>
              <a:srgbClr val="FF0000"/>
            </a:solidFill>
          </a:ln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80809" y="772820"/>
            <a:ext cx="2111716" cy="1304017"/>
          </a:xfrm>
          <a:prstGeom prst="rect">
            <a:avLst/>
          </a:prstGeom>
          <a:ln w="28575">
            <a:solidFill>
              <a:srgbClr val="FF0000"/>
            </a:solidFill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80809" y="2197811"/>
            <a:ext cx="2111716" cy="1369667"/>
          </a:xfrm>
          <a:prstGeom prst="rect">
            <a:avLst/>
          </a:prstGeom>
          <a:ln w="28575">
            <a:solidFill>
              <a:srgbClr val="FF0000"/>
            </a:solidFill>
          </a:ln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80809" y="3726348"/>
            <a:ext cx="2111716" cy="1320998"/>
          </a:xfrm>
          <a:prstGeom prst="rect">
            <a:avLst/>
          </a:prstGeom>
          <a:ln w="28575">
            <a:solidFill>
              <a:srgbClr val="FF0000"/>
            </a:solidFill>
          </a:ln>
        </p:spPr>
      </p:pic>
      <p:sp>
        <p:nvSpPr>
          <p:cNvPr id="9" name="TextBox 8"/>
          <p:cNvSpPr txBox="1"/>
          <p:nvPr/>
        </p:nvSpPr>
        <p:spPr>
          <a:xfrm>
            <a:off x="448146" y="276129"/>
            <a:ext cx="6694929" cy="707886"/>
          </a:xfrm>
          <a:prstGeom prst="rect">
            <a:avLst/>
          </a:prstGeom>
          <a:noFill/>
          <a:ln w="38100"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সংক্রামক</a:t>
            </a:r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রোগ</a:t>
            </a:r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প্রতিকারের</a:t>
            </a:r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উপায়</a:t>
            </a:r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10" name="Rectangle 9"/>
          <p:cNvSpPr/>
          <p:nvPr/>
        </p:nvSpPr>
        <p:spPr>
          <a:xfrm>
            <a:off x="461204" y="5519062"/>
            <a:ext cx="5567550" cy="707886"/>
          </a:xfrm>
          <a:prstGeom prst="rect">
            <a:avLst/>
          </a:prstGeom>
          <a:ln w="38100">
            <a:solidFill>
              <a:schemeClr val="accent2">
                <a:lumMod val="60000"/>
                <a:lumOff val="40000"/>
              </a:schemeClr>
            </a:solidFill>
          </a:ln>
          <a:effectLst/>
        </p:spPr>
        <p:txBody>
          <a:bodyPr wrap="none">
            <a:spAutoFit/>
          </a:bodyPr>
          <a:lstStyle/>
          <a:p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৪। </a:t>
            </a:r>
            <a:r>
              <a:rPr lang="en-US" sz="4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ডাক্তারের</a:t>
            </a:r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পরামর্শ</a:t>
            </a:r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নিতে</a:t>
            </a:r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হবে</a:t>
            </a:r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 । 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61204" y="2528701"/>
            <a:ext cx="4876656" cy="707886"/>
          </a:xfrm>
          <a:prstGeom prst="rect">
            <a:avLst/>
          </a:prstGeom>
          <a:ln w="38100">
            <a:solidFill>
              <a:srgbClr val="002060"/>
            </a:solidFill>
          </a:ln>
          <a:effectLst/>
        </p:spPr>
        <p:txBody>
          <a:bodyPr wrap="none">
            <a:spAutoFit/>
          </a:bodyPr>
          <a:lstStyle/>
          <a:p>
            <a:r>
              <a:rPr lang="bn-IN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4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পুষ্টিকর</a:t>
            </a:r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খাবার</a:t>
            </a:r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খেতে</a:t>
            </a:r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হবে</a:t>
            </a:r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</a:p>
        </p:txBody>
      </p:sp>
      <p:sp>
        <p:nvSpPr>
          <p:cNvPr id="12" name="Rectangle 11"/>
          <p:cNvSpPr/>
          <p:nvPr/>
        </p:nvSpPr>
        <p:spPr>
          <a:xfrm>
            <a:off x="461204" y="4032904"/>
            <a:ext cx="7935186" cy="707886"/>
          </a:xfrm>
          <a:prstGeom prst="rect">
            <a:avLst/>
          </a:prstGeom>
          <a:ln w="38100">
            <a:solidFill>
              <a:srgbClr val="7030A0"/>
            </a:solidFill>
          </a:ln>
          <a:effectLst/>
        </p:spPr>
        <p:txBody>
          <a:bodyPr wrap="none">
            <a:spAutoFit/>
          </a:bodyPr>
          <a:lstStyle/>
          <a:p>
            <a:r>
              <a:rPr lang="bn-IN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4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প্রচুর</a:t>
            </a:r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পরিমাণে</a:t>
            </a:r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নিরাপদ</a:t>
            </a:r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পানি</a:t>
            </a:r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পান</a:t>
            </a:r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হবে</a:t>
            </a:r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</a:p>
        </p:txBody>
      </p:sp>
      <p:sp>
        <p:nvSpPr>
          <p:cNvPr id="13" name="Rectangle 12"/>
          <p:cNvSpPr/>
          <p:nvPr/>
        </p:nvSpPr>
        <p:spPr>
          <a:xfrm>
            <a:off x="448146" y="1206353"/>
            <a:ext cx="4700326" cy="707886"/>
          </a:xfrm>
          <a:prstGeom prst="rect">
            <a:avLst/>
          </a:prstGeom>
          <a:ln w="38100">
            <a:solidFill>
              <a:srgbClr val="00B050"/>
            </a:solidFill>
          </a:ln>
          <a:effectLst/>
        </p:spPr>
        <p:txBody>
          <a:bodyPr wrap="none">
            <a:spAutoFit/>
          </a:bodyPr>
          <a:lstStyle/>
          <a:p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১। </a:t>
            </a:r>
            <a:r>
              <a:rPr lang="en-US" sz="4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পর্যাপ্ত</a:t>
            </a:r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বিশ্রাম</a:t>
            </a:r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নিতে</a:t>
            </a:r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হবে</a:t>
            </a:r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  ।</a:t>
            </a:r>
          </a:p>
        </p:txBody>
      </p:sp>
    </p:spTree>
    <p:extLst>
      <p:ext uri="{BB962C8B-B14F-4D97-AF65-F5344CB8AC3E}">
        <p14:creationId xmlns:p14="http://schemas.microsoft.com/office/powerpoint/2010/main" val="2521136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3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8434" y="480096"/>
            <a:ext cx="3276157" cy="4373243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504917" y="4937628"/>
            <a:ext cx="5929160" cy="1446550"/>
          </a:xfrm>
          <a:prstGeom prst="rect">
            <a:avLst/>
          </a:prstGeom>
          <a:solidFill>
            <a:schemeClr val="accent4"/>
          </a:solidFill>
          <a:ln w="28575"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4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পাঠ্যবইয়ের</a:t>
            </a:r>
            <a:r>
              <a:rPr lang="en-US" sz="44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4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৪৭-৪৯</a:t>
            </a:r>
            <a:r>
              <a:rPr lang="en-US" sz="44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পৃষ্ঠা</a:t>
            </a:r>
            <a:r>
              <a:rPr lang="en-US" sz="44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খোল</a:t>
            </a:r>
            <a:r>
              <a:rPr lang="en-US" sz="44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44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নিরবে</a:t>
            </a:r>
            <a:r>
              <a:rPr lang="en-US" sz="44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পড়</a:t>
            </a:r>
            <a:r>
              <a:rPr lang="en-US" sz="44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</a:p>
        </p:txBody>
      </p:sp>
    </p:spTree>
    <p:extLst>
      <p:ext uri="{BB962C8B-B14F-4D97-AF65-F5344CB8AC3E}">
        <p14:creationId xmlns:p14="http://schemas.microsoft.com/office/powerpoint/2010/main" val="2375186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014886" y="1570081"/>
            <a:ext cx="1829348" cy="923330"/>
          </a:xfrm>
          <a:prstGeom prst="rect">
            <a:avLst/>
          </a:prstGeom>
          <a:noFill/>
          <a:ln w="38100">
            <a:solidFill>
              <a:srgbClr val="002060"/>
            </a:solidFill>
          </a:ln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5400" b="1" dirty="0">
                <a:ln/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endParaRPr lang="en-US" sz="5400" b="1" dirty="0">
              <a:ln/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751836" y="3559227"/>
            <a:ext cx="10751573" cy="1200329"/>
            <a:chOff x="1032387" y="3049808"/>
            <a:chExt cx="10751573" cy="1200329"/>
          </a:xfrm>
        </p:grpSpPr>
        <p:sp>
          <p:nvSpPr>
            <p:cNvPr id="5" name="TextBox 2"/>
            <p:cNvSpPr txBox="1"/>
            <p:nvPr/>
          </p:nvSpPr>
          <p:spPr>
            <a:xfrm>
              <a:off x="1032387" y="3049808"/>
              <a:ext cx="10751573" cy="1200329"/>
            </a:xfrm>
            <a:prstGeom prst="rect">
              <a:avLst/>
            </a:prstGeom>
            <a:ln w="38100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r>
                <a:rPr lang="bn-IN" sz="3600" b="1" dirty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     </a:t>
              </a:r>
              <a:r>
                <a:rPr lang="en-US" sz="3600" b="1" dirty="0" err="1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কীভাবে</a:t>
              </a:r>
              <a:r>
                <a:rPr lang="en-US" sz="3600" b="1" dirty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3600" b="1" dirty="0" err="1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সংক্রামক</a:t>
              </a:r>
              <a:r>
                <a:rPr lang="en-US" sz="3600" b="1" dirty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3600" b="1" dirty="0" err="1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রোগ</a:t>
              </a:r>
              <a:r>
                <a:rPr lang="en-US" sz="3600" b="1" dirty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3600" b="1" dirty="0" err="1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বিস্তার</a:t>
              </a:r>
              <a:r>
                <a:rPr lang="en-US" sz="3600" b="1" dirty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3600" b="1" dirty="0" err="1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লাভ</a:t>
              </a:r>
              <a:r>
                <a:rPr lang="en-US" sz="3600" b="1" dirty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3600" b="1" dirty="0" err="1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করে</a:t>
              </a:r>
              <a:r>
                <a:rPr lang="bn-IN" sz="3600" b="1" dirty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 ৩টি বাক্যে লিখে আনবে ।</a:t>
              </a:r>
            </a:p>
            <a:p>
              <a:pPr>
                <a:defRPr/>
              </a:pPr>
              <a:r>
                <a:rPr lang="bn-IN" sz="3600" b="1" dirty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     সংক্রামক রোগের ৩টি প্রতিকার লিখে আনবে ।</a:t>
              </a:r>
              <a:endParaRPr lang="en-US" sz="36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6" name="Flowchart: Multidocument 5"/>
            <p:cNvSpPr/>
            <p:nvPr/>
          </p:nvSpPr>
          <p:spPr>
            <a:xfrm>
              <a:off x="1135626" y="3764618"/>
              <a:ext cx="383458" cy="265471"/>
            </a:xfrm>
            <a:prstGeom prst="flowChartMultidocumen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38100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7" name="Flowchart: Multidocument 6"/>
            <p:cNvSpPr/>
            <p:nvPr/>
          </p:nvSpPr>
          <p:spPr>
            <a:xfrm>
              <a:off x="1135626" y="3264351"/>
              <a:ext cx="383458" cy="265471"/>
            </a:xfrm>
            <a:prstGeom prst="flowChartMultidocumen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38100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055767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4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4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4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505132" y="2896144"/>
            <a:ext cx="11181735" cy="2554545"/>
            <a:chOff x="1017639" y="3064557"/>
            <a:chExt cx="10751573" cy="2554545"/>
          </a:xfrm>
        </p:grpSpPr>
        <p:sp>
          <p:nvSpPr>
            <p:cNvPr id="5" name="TextBox 2"/>
            <p:cNvSpPr txBox="1"/>
            <p:nvPr/>
          </p:nvSpPr>
          <p:spPr>
            <a:xfrm>
              <a:off x="1017639" y="3064557"/>
              <a:ext cx="10751573" cy="2554545"/>
            </a:xfrm>
            <a:prstGeom prst="rect">
              <a:avLst/>
            </a:prstGeom>
            <a:ln w="38100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r>
                <a:rPr lang="bn-IN" sz="4000" b="1" dirty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     </a:t>
              </a:r>
              <a:r>
                <a:rPr lang="en-US" sz="4000" b="1" dirty="0" err="1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তোমার</a:t>
              </a:r>
              <a:r>
                <a:rPr lang="en-US" sz="4000" b="1" dirty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4000" b="1" dirty="0" err="1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পাশের</a:t>
              </a:r>
              <a:r>
                <a:rPr lang="en-US" sz="4000" b="1" dirty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4000" b="1" dirty="0" err="1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বাড়িতে</a:t>
              </a:r>
              <a:r>
                <a:rPr lang="en-US" sz="4000" b="1" dirty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4000" b="1" dirty="0" err="1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একজন</a:t>
              </a:r>
              <a:r>
                <a:rPr lang="en-US" sz="4000" b="1" dirty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4000" b="1" dirty="0" err="1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সংক্রামক</a:t>
              </a:r>
              <a:r>
                <a:rPr lang="en-US" sz="4000" b="1" dirty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4000" b="1" dirty="0" err="1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রোগে</a:t>
              </a:r>
              <a:r>
                <a:rPr lang="en-US" sz="4000" b="1" dirty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4000" b="1" dirty="0" err="1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আক্রমিত</a:t>
              </a:r>
              <a:r>
                <a:rPr lang="en-US" sz="4000" b="1" dirty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4000" b="1" dirty="0" err="1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হয়েছে</a:t>
              </a:r>
              <a:r>
                <a:rPr lang="en-US" sz="4000" b="1" dirty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 । </a:t>
              </a:r>
              <a:r>
                <a:rPr lang="en-US" sz="4000" b="1" dirty="0" err="1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তুমি</a:t>
              </a:r>
              <a:r>
                <a:rPr lang="en-US" sz="4000" b="1" dirty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4000" b="1" dirty="0" err="1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সংক্রামক</a:t>
              </a:r>
              <a:r>
                <a:rPr lang="en-US" sz="4000" b="1" dirty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4000" b="1" dirty="0" err="1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রোগ</a:t>
              </a:r>
              <a:r>
                <a:rPr lang="en-US" sz="4000" b="1" dirty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4000" b="1" dirty="0" err="1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প্রতিরোধে</a:t>
              </a:r>
              <a:r>
                <a:rPr lang="en-US" sz="4000" b="1" dirty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4000" b="1" dirty="0" err="1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কী</a:t>
              </a:r>
              <a:r>
                <a:rPr lang="en-US" sz="4000" b="1" dirty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4000" b="1" dirty="0" err="1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করবে</a:t>
              </a:r>
              <a:r>
                <a:rPr lang="en-US" sz="4000" b="1" dirty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 ৩টি </a:t>
              </a:r>
              <a:r>
                <a:rPr lang="en-US" sz="4000" b="1" dirty="0" err="1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বাক্যে</a:t>
              </a:r>
              <a:r>
                <a:rPr lang="en-US" sz="4000" b="1" dirty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4000" b="1" dirty="0" err="1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লিখ</a:t>
              </a:r>
              <a:r>
                <a:rPr lang="en-US" sz="4000" b="1" dirty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bn-IN" sz="4000" b="1" dirty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 ।</a:t>
              </a:r>
            </a:p>
            <a:p>
              <a:pPr>
                <a:defRPr/>
              </a:pPr>
              <a:r>
                <a:rPr lang="bn-IN" sz="4000" b="1" dirty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     </a:t>
              </a:r>
              <a:r>
                <a:rPr lang="en-US" sz="4000" b="1" dirty="0" err="1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সংক্রামক</a:t>
              </a:r>
              <a:r>
                <a:rPr lang="en-US" sz="4000" b="1" dirty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4000" b="1" dirty="0" err="1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রোগ</a:t>
              </a:r>
              <a:r>
                <a:rPr lang="en-US" sz="4000" b="1" dirty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4000" b="1" dirty="0" err="1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প্রতিকারে</a:t>
              </a:r>
              <a:r>
                <a:rPr lang="en-US" sz="4000" b="1" dirty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4000" b="1" dirty="0" err="1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তোমার</a:t>
              </a:r>
              <a:r>
                <a:rPr lang="en-US" sz="4000" b="1" dirty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4000" b="1" dirty="0" err="1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করণীয়</a:t>
              </a:r>
              <a:r>
                <a:rPr lang="en-US" sz="4000" b="1" dirty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 ২টি </a:t>
              </a:r>
              <a:r>
                <a:rPr lang="en-US" sz="4000" b="1" dirty="0" err="1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বাক্যে</a:t>
              </a:r>
              <a:r>
                <a:rPr lang="en-US" sz="4000" b="1" dirty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4000" b="1" dirty="0" err="1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লিখ</a:t>
              </a:r>
              <a:r>
                <a:rPr lang="en-US" sz="4000" b="1" dirty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bn-IN" sz="4000" b="1" dirty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 ।</a:t>
              </a:r>
              <a:endParaRPr lang="en-US" sz="40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6" name="Flowchart: Multidocument 5"/>
            <p:cNvSpPr/>
            <p:nvPr/>
          </p:nvSpPr>
          <p:spPr>
            <a:xfrm>
              <a:off x="1135626" y="4441726"/>
              <a:ext cx="383458" cy="265471"/>
            </a:xfrm>
            <a:prstGeom prst="flowChartMultidocumen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38100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4000" b="1">
                <a:solidFill>
                  <a:schemeClr val="tx1"/>
                </a:solidFill>
              </a:endParaRPr>
            </a:p>
          </p:txBody>
        </p:sp>
        <p:sp>
          <p:nvSpPr>
            <p:cNvPr id="7" name="Flowchart: Multidocument 6"/>
            <p:cNvSpPr/>
            <p:nvPr/>
          </p:nvSpPr>
          <p:spPr>
            <a:xfrm>
              <a:off x="1135626" y="3264351"/>
              <a:ext cx="383458" cy="265471"/>
            </a:xfrm>
            <a:prstGeom prst="flowChartMultidocumen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38100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4000" b="1">
                <a:solidFill>
                  <a:schemeClr val="tx1"/>
                </a:solidFill>
              </a:endParaRPr>
            </a:p>
          </p:txBody>
        </p:sp>
      </p:grpSp>
      <p:pic>
        <p:nvPicPr>
          <p:cNvPr id="8" name="Picture 7">
            <a:extLst>
              <a:ext uri="{FF2B5EF4-FFF2-40B4-BE49-F238E27FC236}">
                <a16:creationId xmlns:a16="http://schemas.microsoft.com/office/drawing/2014/main" id="{4AD0B565-EF9C-4129-9C5A-D112BD1B10B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57" t="17880" r="6364" b="16666"/>
          <a:stretch/>
        </p:blipFill>
        <p:spPr>
          <a:xfrm>
            <a:off x="8744755" y="373925"/>
            <a:ext cx="2942112" cy="2066772"/>
          </a:xfrm>
          <a:prstGeom prst="rect">
            <a:avLst/>
          </a:prstGeom>
          <a:ln w="38100">
            <a:solidFill>
              <a:srgbClr val="FF0000"/>
            </a:solidFill>
          </a:ln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6B9085AB-073A-4CA4-ABD6-F8F8F27B24F1}"/>
              </a:ext>
            </a:extLst>
          </p:cNvPr>
          <p:cNvSpPr/>
          <p:nvPr/>
        </p:nvSpPr>
        <p:spPr>
          <a:xfrm>
            <a:off x="4413480" y="715642"/>
            <a:ext cx="2462534" cy="923330"/>
          </a:xfrm>
          <a:prstGeom prst="rect">
            <a:avLst/>
          </a:prstGeom>
          <a:solidFill>
            <a:srgbClr val="0070C0"/>
          </a:solidFill>
          <a:ln w="38100">
            <a:solidFill>
              <a:srgbClr val="002060"/>
            </a:solidFill>
          </a:ln>
        </p:spPr>
        <p:txBody>
          <a:bodyPr wrap="none" lIns="91440" tIns="45720" rIns="91440" bIns="4572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বাড়িরকাজ</a:t>
            </a:r>
            <a:endParaRPr lang="en-US" sz="54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25973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4613561" y="290945"/>
            <a:ext cx="2964873" cy="1454728"/>
            <a:chOff x="4668980" y="360218"/>
            <a:chExt cx="2964873" cy="1454728"/>
          </a:xfrm>
        </p:grpSpPr>
        <p:sp>
          <p:nvSpPr>
            <p:cNvPr id="3" name="12-Point Star 2"/>
            <p:cNvSpPr/>
            <p:nvPr/>
          </p:nvSpPr>
          <p:spPr>
            <a:xfrm>
              <a:off x="4668980" y="360218"/>
              <a:ext cx="2964873" cy="1454728"/>
            </a:xfrm>
            <a:prstGeom prst="star12">
              <a:avLst/>
            </a:prstGeom>
            <a:solidFill>
              <a:schemeClr val="accent5">
                <a:lumMod val="20000"/>
                <a:lumOff val="80000"/>
              </a:schemeClr>
            </a:solidFill>
            <a:ln w="38100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endParaRPr>
            </a:p>
          </p:txBody>
        </p:sp>
        <p:sp>
          <p:nvSpPr>
            <p:cNvPr id="4" name="Rectangle 3"/>
            <p:cNvSpPr/>
            <p:nvPr/>
          </p:nvSpPr>
          <p:spPr>
            <a:xfrm>
              <a:off x="5381014" y="733639"/>
              <a:ext cx="1540807" cy="707886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4000" b="1" dirty="0" err="1">
                  <a:ln w="12700">
                    <a:solidFill>
                      <a:schemeClr val="accent1"/>
                    </a:solidFill>
                    <a:prstDash val="solid"/>
                  </a:ln>
                  <a:pattFill prst="pct50">
                    <a:fgClr>
                      <a:schemeClr val="accent1"/>
                    </a:fgClr>
                    <a:bgClr>
                      <a:schemeClr val="accent1">
                        <a:lumMod val="20000"/>
                        <a:lumOff val="80000"/>
                      </a:schemeClr>
                    </a:bgClr>
                  </a:pattFill>
                  <a:effectLst>
                    <a:outerShdw dist="38100" dir="2640000" algn="bl" rotWithShape="0">
                      <a:schemeClr val="accent1"/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পরিচিতি</a:t>
              </a:r>
              <a:endParaRPr lang="en-US" sz="40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sp>
        <p:nvSpPr>
          <p:cNvPr id="6" name="TextBox 4"/>
          <p:cNvSpPr txBox="1"/>
          <p:nvPr/>
        </p:nvSpPr>
        <p:spPr>
          <a:xfrm>
            <a:off x="1339590" y="2120626"/>
            <a:ext cx="2945757" cy="46166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38100">
            <a:solidFill>
              <a:srgbClr val="0070C0"/>
            </a:solidFill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2400" b="1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শিক্ষক পরিচিতি</a:t>
            </a:r>
            <a:endParaRPr lang="en-US" sz="2400" b="1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318655" y="2757055"/>
            <a:ext cx="4508177" cy="3639413"/>
            <a:chOff x="318655" y="2757055"/>
            <a:chExt cx="4508177" cy="3639413"/>
          </a:xfrm>
        </p:grpSpPr>
        <p:sp>
          <p:nvSpPr>
            <p:cNvPr id="8" name="Vertical Scroll 7"/>
            <p:cNvSpPr/>
            <p:nvPr/>
          </p:nvSpPr>
          <p:spPr>
            <a:xfrm>
              <a:off x="318655" y="2757055"/>
              <a:ext cx="4508177" cy="3639413"/>
            </a:xfrm>
            <a:prstGeom prst="verticalScroll">
              <a:avLst/>
            </a:prstGeom>
            <a:solidFill>
              <a:schemeClr val="accent1">
                <a:lumMod val="20000"/>
                <a:lumOff val="80000"/>
              </a:schemeClr>
            </a:solidFill>
            <a:ln w="28575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extBox 5"/>
            <p:cNvSpPr txBox="1"/>
            <p:nvPr/>
          </p:nvSpPr>
          <p:spPr>
            <a:xfrm>
              <a:off x="1078685" y="3478103"/>
              <a:ext cx="2988116" cy="2308324"/>
            </a:xfrm>
            <a:prstGeom prst="rect">
              <a:avLst/>
            </a:prstGeom>
            <a:noFill/>
            <a:ln w="38100"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bn-IN" sz="3600" dirty="0">
                  <a:solidFill>
                    <a:srgbClr val="0070C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সুমনা পাল</a:t>
              </a:r>
            </a:p>
            <a:p>
              <a:r>
                <a:rPr lang="bn-IN" sz="3600" dirty="0">
                  <a:solidFill>
                    <a:srgbClr val="0070C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প্রধান শিক্ষক</a:t>
              </a:r>
            </a:p>
            <a:p>
              <a:r>
                <a:rPr lang="bn-IN" sz="3600" dirty="0">
                  <a:solidFill>
                    <a:srgbClr val="0070C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ভাটিকৃষ্ণনগর সপ্রাবি</a:t>
              </a:r>
            </a:p>
            <a:p>
              <a:r>
                <a:rPr lang="bn-IN" sz="3600" dirty="0">
                  <a:solidFill>
                    <a:srgbClr val="0070C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ভৈরব,কিশোরগঞ্জ।</a:t>
              </a:r>
              <a:endParaRPr lang="en-US" sz="36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sp>
        <p:nvSpPr>
          <p:cNvPr id="10" name="TextBox 8"/>
          <p:cNvSpPr txBox="1"/>
          <p:nvPr/>
        </p:nvSpPr>
        <p:spPr>
          <a:xfrm>
            <a:off x="8090610" y="2106771"/>
            <a:ext cx="3200845" cy="5232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rgbClr val="92D050"/>
            </a:solidFill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2800" b="1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 পরিচিতি</a:t>
            </a:r>
            <a:endParaRPr lang="en-US" sz="2800" b="1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7329056" y="2757055"/>
            <a:ext cx="4239490" cy="3639413"/>
            <a:chOff x="7329056" y="2757055"/>
            <a:chExt cx="4239490" cy="3639413"/>
          </a:xfrm>
          <a:scene3d>
            <a:camera prst="orthographicFront"/>
            <a:lightRig rig="threePt" dir="t"/>
          </a:scene3d>
        </p:grpSpPr>
        <p:sp>
          <p:nvSpPr>
            <p:cNvPr id="12" name="Vertical Scroll 11"/>
            <p:cNvSpPr/>
            <p:nvPr/>
          </p:nvSpPr>
          <p:spPr>
            <a:xfrm>
              <a:off x="7329056" y="2757055"/>
              <a:ext cx="4239490" cy="3639413"/>
            </a:xfrm>
            <a:prstGeom prst="verticalScroll">
              <a:avLst/>
            </a:prstGeom>
            <a:solidFill>
              <a:schemeClr val="accent5">
                <a:lumMod val="20000"/>
                <a:lumOff val="80000"/>
              </a:schemeClr>
            </a:solidFill>
            <a:ln w="28575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extBox 9"/>
            <p:cNvSpPr txBox="1"/>
            <p:nvPr/>
          </p:nvSpPr>
          <p:spPr>
            <a:xfrm>
              <a:off x="7868880" y="3478103"/>
              <a:ext cx="3159841" cy="2246769"/>
            </a:xfrm>
            <a:prstGeom prst="rect">
              <a:avLst/>
            </a:prstGeom>
            <a:noFill/>
            <a:ln w="38100"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bn-IN" sz="2800" dirty="0">
                  <a:solidFill>
                    <a:srgbClr val="00B05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শ্রেণিঃ ৫ম</a:t>
              </a:r>
            </a:p>
            <a:p>
              <a:r>
                <a:rPr lang="bn-IN" sz="2800" dirty="0">
                  <a:solidFill>
                    <a:srgbClr val="00B05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বিষয়ঃ </a:t>
              </a:r>
              <a:r>
                <a:rPr lang="en-US" sz="2800" dirty="0" err="1">
                  <a:solidFill>
                    <a:srgbClr val="00B05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প্রাথমিক</a:t>
              </a:r>
              <a:r>
                <a:rPr lang="en-US" sz="2800" dirty="0">
                  <a:solidFill>
                    <a:srgbClr val="00B05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bn-IN" sz="2800" dirty="0">
                  <a:solidFill>
                    <a:srgbClr val="00B05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বিজ্ঞান</a:t>
              </a:r>
            </a:p>
            <a:p>
              <a:r>
                <a:rPr lang="bn-IN" sz="2800" dirty="0">
                  <a:solidFill>
                    <a:srgbClr val="00B05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অধ্যায়ঃ </a:t>
              </a:r>
              <a:r>
                <a:rPr lang="en-US" sz="2800" dirty="0" err="1">
                  <a:solidFill>
                    <a:srgbClr val="00B05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স্বাস্থ্যবিধি</a:t>
              </a:r>
              <a:endParaRPr lang="bn-IN" sz="28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r>
                <a:rPr lang="bn-IN" sz="2800" dirty="0">
                  <a:solidFill>
                    <a:srgbClr val="00B05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পাঠ্যাংশঃ</a:t>
              </a:r>
              <a:r>
                <a:rPr lang="en-US" sz="2800" dirty="0">
                  <a:solidFill>
                    <a:srgbClr val="00B05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2800" dirty="0" err="1">
                  <a:solidFill>
                    <a:srgbClr val="00B05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সংক্রামক</a:t>
              </a:r>
              <a:r>
                <a:rPr lang="en-US" sz="2800" dirty="0">
                  <a:solidFill>
                    <a:srgbClr val="00B05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2800" dirty="0" err="1">
                  <a:solidFill>
                    <a:srgbClr val="00B05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রোগ</a:t>
              </a:r>
              <a:endParaRPr lang="bn-IN" sz="28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r>
                <a:rPr lang="bn-IN" sz="2800" dirty="0">
                  <a:solidFill>
                    <a:srgbClr val="00B05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সময়ঃ ২০ মিনিট</a:t>
              </a:r>
              <a:endParaRPr lang="en-US" sz="28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pic>
        <p:nvPicPr>
          <p:cNvPr id="14" name="Picture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0239" y="2757055"/>
            <a:ext cx="1691516" cy="3010777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8056" y="476317"/>
            <a:ext cx="1085951" cy="1449604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DAA1F7E5-FBF5-4E31-BF5E-6FA289B02637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7993" y="543092"/>
            <a:ext cx="1459751" cy="1428629"/>
          </a:xfrm>
          <a:prstGeom prst="ellipse">
            <a:avLst/>
          </a:prstGeom>
          <a:ln w="63500" cap="rnd">
            <a:solidFill>
              <a:srgbClr val="FF0000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47494700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0B0E0278-2A96-42BA-838E-C43C00B3C85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784" y="329785"/>
            <a:ext cx="11557416" cy="6235908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DB7D9DD5-44C3-4468-A937-F24AE02D3917}"/>
              </a:ext>
            </a:extLst>
          </p:cNvPr>
          <p:cNvSpPr/>
          <p:nvPr/>
        </p:nvSpPr>
        <p:spPr>
          <a:xfrm>
            <a:off x="2290916" y="985966"/>
            <a:ext cx="7610168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9600" b="1" dirty="0" err="1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সকলকে</a:t>
            </a:r>
            <a:r>
              <a:rPr lang="en-US" sz="96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9600" b="1" dirty="0" err="1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96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41717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7358" y="3429002"/>
            <a:ext cx="3991744" cy="2432154"/>
          </a:xfrm>
          <a:prstGeom prst="rect">
            <a:avLst/>
          </a:prstGeom>
          <a:ln w="38100">
            <a:solidFill>
              <a:srgbClr val="FF0000"/>
            </a:solidFill>
          </a:ln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5654" y="867630"/>
            <a:ext cx="3999858" cy="2432153"/>
          </a:xfrm>
          <a:prstGeom prst="rect">
            <a:avLst/>
          </a:prstGeom>
          <a:ln w="38100">
            <a:solidFill>
              <a:srgbClr val="FF0000"/>
            </a:solidFill>
          </a:ln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6969" y="3429000"/>
            <a:ext cx="3999858" cy="2432154"/>
          </a:xfrm>
          <a:prstGeom prst="rect">
            <a:avLst/>
          </a:prstGeom>
          <a:ln w="38100">
            <a:solidFill>
              <a:srgbClr val="FF0000"/>
            </a:solidFill>
          </a:ln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3519" y="867630"/>
            <a:ext cx="3999858" cy="2432154"/>
          </a:xfrm>
          <a:prstGeom prst="rect">
            <a:avLst/>
          </a:prstGeom>
          <a:ln w="38100">
            <a:solidFill>
              <a:srgbClr val="FF0000"/>
            </a:solidFill>
          </a:ln>
        </p:spPr>
      </p:pic>
      <p:sp>
        <p:nvSpPr>
          <p:cNvPr id="7" name="TextBox 6"/>
          <p:cNvSpPr txBox="1"/>
          <p:nvPr/>
        </p:nvSpPr>
        <p:spPr>
          <a:xfrm>
            <a:off x="3582507" y="157791"/>
            <a:ext cx="5527963" cy="584775"/>
          </a:xfrm>
          <a:prstGeom prst="rect">
            <a:avLst/>
          </a:prstGeom>
          <a:noFill/>
          <a:ln w="38100"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লক্ষ্য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এগুলো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কোন ধরনের রোগ</a:t>
            </a:r>
            <a:endParaRPr lang="en-US" sz="32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706805" y="5992322"/>
            <a:ext cx="2770532" cy="646331"/>
          </a:xfrm>
          <a:prstGeom prst="rect">
            <a:avLst/>
          </a:prstGeom>
          <a:noFill/>
          <a:ln w="38100"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সংক্রামক রোগ</a:t>
            </a:r>
            <a:endParaRPr lang="en-US" sz="3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09769" y="1769317"/>
            <a:ext cx="1299229" cy="646331"/>
          </a:xfrm>
          <a:prstGeom prst="rect">
            <a:avLst/>
          </a:prstGeom>
          <a:noFill/>
          <a:ln w="38100"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হাঁচি</a:t>
            </a:r>
            <a:endParaRPr lang="en-US" sz="3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0347935" y="4199315"/>
            <a:ext cx="1299229" cy="646331"/>
          </a:xfrm>
          <a:prstGeom prst="rect">
            <a:avLst/>
          </a:prstGeom>
          <a:noFill/>
          <a:ln w="38100"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ফ্লু</a:t>
            </a:r>
            <a:endParaRPr lang="en-US" sz="3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09770" y="4199315"/>
            <a:ext cx="1299229" cy="646331"/>
          </a:xfrm>
          <a:prstGeom prst="rect">
            <a:avLst/>
          </a:prstGeom>
          <a:noFill/>
          <a:ln w="38100"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হাম</a:t>
            </a:r>
            <a:endParaRPr lang="en-US" sz="3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0347936" y="1859020"/>
            <a:ext cx="1299229" cy="646331"/>
          </a:xfrm>
          <a:prstGeom prst="rect">
            <a:avLst/>
          </a:prstGeom>
          <a:noFill/>
          <a:ln w="38100"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কাশি</a:t>
            </a:r>
            <a:endParaRPr lang="en-US" sz="3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5287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764615" y="1488710"/>
            <a:ext cx="4413388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000" b="1" dirty="0" err="1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আজকের</a:t>
            </a:r>
            <a:r>
              <a:rPr lang="en-US" sz="80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b="1" dirty="0" err="1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endParaRPr lang="en-US" sz="8000" b="1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13463" y="3406866"/>
            <a:ext cx="4315692" cy="92333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rgbClr val="0070C0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5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সংক্রামক</a:t>
            </a:r>
            <a:r>
              <a:rPr lang="en-US" sz="5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রোগ</a:t>
            </a:r>
            <a:endParaRPr lang="en-US" sz="5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3053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06582" y="2397949"/>
            <a:ext cx="741218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এই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শেষে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শিক্ষার্থীরা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যা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যা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শিখবেঃ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924043" y="873525"/>
            <a:ext cx="2343911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60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endParaRPr lang="en-US" sz="6000" b="1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" y="3191001"/>
            <a:ext cx="10778835" cy="2308324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9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.২.১</a:t>
            </a:r>
            <a:r>
              <a:rPr lang="bn-BD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সংক্রামক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রোগ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তা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ব্যাখ্যা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bn-IN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পারবে ।</a:t>
            </a:r>
          </a:p>
          <a:p>
            <a:r>
              <a:rPr lang="bn-IN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৯</a:t>
            </a:r>
            <a:r>
              <a:rPr lang="bn-IN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২.২: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বিভিন্ন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সংক্রামক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রোগের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উদাহরণ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দিতে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  <a:endParaRPr lang="bn-IN" sz="3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৯</a:t>
            </a:r>
            <a:r>
              <a:rPr lang="bn-IN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২.৩: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সংক্রামক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রোগ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কীভাবে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ছড়ায়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তা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বর্ণনা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সংক্রামক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রোগের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প্রতিরোধ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প্রতিকারের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উপায়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সম্পর্কে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  <a:endParaRPr lang="bn-IN" sz="3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41905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74385" y="353672"/>
            <a:ext cx="1952146" cy="1345079"/>
          </a:xfrm>
          <a:prstGeom prst="rect">
            <a:avLst/>
          </a:prstGeom>
          <a:ln w="38100">
            <a:solidFill>
              <a:srgbClr val="FF0000"/>
            </a:solidFill>
          </a:ln>
        </p:spPr>
      </p:pic>
      <p:sp>
        <p:nvSpPr>
          <p:cNvPr id="3" name="TextBox 2"/>
          <p:cNvSpPr txBox="1"/>
          <p:nvPr/>
        </p:nvSpPr>
        <p:spPr>
          <a:xfrm>
            <a:off x="275323" y="932333"/>
            <a:ext cx="9363352" cy="2062103"/>
          </a:xfrm>
          <a:prstGeom prst="rect">
            <a:avLst/>
          </a:prstGeom>
          <a:noFill/>
          <a:ln w="38100"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সংক্রামক</a:t>
            </a:r>
            <a:r>
              <a:rPr lang="bn-IN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রোগঃ </a:t>
            </a: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বিভিন্ন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জীবাণু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যেমন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ব্যাকটেরিয়া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ভাইরাস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ছত্রাক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ইত্যাদি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শরীরে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প্রবেশের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ফলে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সৃষ্ট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রোগই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হলো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সংক্রামক</a:t>
            </a:r>
            <a:r>
              <a:rPr lang="bn-IN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রোগ ।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এ </a:t>
            </a: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সকল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রোগ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প্রত্যক্ষ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পরোক্ষভাবে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একজন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মানুষ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আরেকজন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মানুষের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দেহে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ছড়াতে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পারে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65469" y="353672"/>
            <a:ext cx="4284130" cy="523220"/>
          </a:xfrm>
          <a:prstGeom prst="rect">
            <a:avLst/>
          </a:prstGeom>
          <a:noFill/>
          <a:ln w="38100"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bn-IN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সংক্রামক রোগ</a:t>
            </a:r>
            <a:r>
              <a:rPr 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 ?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043C6DA-A6AD-405E-AF4C-FDC933B19C4B}"/>
              </a:ext>
            </a:extLst>
          </p:cNvPr>
          <p:cNvSpPr txBox="1"/>
          <p:nvPr/>
        </p:nvSpPr>
        <p:spPr>
          <a:xfrm>
            <a:off x="279816" y="3745790"/>
            <a:ext cx="11632367" cy="1077218"/>
          </a:xfrm>
          <a:prstGeom prst="rect">
            <a:avLst/>
          </a:prstGeom>
          <a:noFill/>
          <a:ln w="38100"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bn-IN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বায়ুবাহিত রোগঃ </a:t>
            </a: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বায়ুবাহিত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রোগ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হলো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সে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সকল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রোগ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যা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হাঁচি-কাশি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কথাবার্তা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বলার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সময়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বায়ুতে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জীবাণু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ছড়ানোর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মাধ্যমে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হয়ে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থাকে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186B6FE-5342-4FB9-8075-F3F638C16D92}"/>
              </a:ext>
            </a:extLst>
          </p:cNvPr>
          <p:cNvSpPr txBox="1"/>
          <p:nvPr/>
        </p:nvSpPr>
        <p:spPr>
          <a:xfrm>
            <a:off x="275323" y="3120542"/>
            <a:ext cx="4284130" cy="523220"/>
          </a:xfrm>
          <a:prstGeom prst="rect">
            <a:avLst/>
          </a:prstGeom>
          <a:noFill/>
          <a:ln w="38100"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বায়ুবাহিত</a:t>
            </a:r>
            <a:r>
              <a:rPr lang="bn-IN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 রোগ</a:t>
            </a:r>
            <a:r>
              <a:rPr 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 ?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22388EF-C19F-4BB1-8BDA-8B90A21E029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427" y="5229819"/>
            <a:ext cx="902680" cy="551074"/>
          </a:xfrm>
          <a:prstGeom prst="rect">
            <a:avLst/>
          </a:prstGeom>
          <a:ln w="38100">
            <a:solidFill>
              <a:srgbClr val="FF0000"/>
            </a:solidFill>
          </a:ln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0F1966DB-E073-4D98-A037-BFF88653A0F1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6558" y="5236260"/>
            <a:ext cx="906702" cy="551075"/>
          </a:xfrm>
          <a:prstGeom prst="rect">
            <a:avLst/>
          </a:prstGeom>
          <a:ln w="38100">
            <a:solidFill>
              <a:srgbClr val="FF0000"/>
            </a:solidFill>
          </a:ln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33EF5799-C11B-4038-BBD4-24221D47E510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2899" y="5298824"/>
            <a:ext cx="908813" cy="551075"/>
          </a:xfrm>
          <a:prstGeom prst="rect">
            <a:avLst/>
          </a:prstGeom>
          <a:ln w="38100">
            <a:solidFill>
              <a:srgbClr val="FF0000"/>
            </a:solidFill>
          </a:ln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0890EBE1-6167-486E-8064-E82EBBD84DEB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28704" y="5229819"/>
            <a:ext cx="908813" cy="584775"/>
          </a:xfrm>
          <a:prstGeom prst="rect">
            <a:avLst/>
          </a:prstGeom>
          <a:ln w="38100">
            <a:solidFill>
              <a:srgbClr val="FF0000"/>
            </a:solidFill>
          </a:ln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7F61CC83-6589-4518-ADF8-BC0A66A9D898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5174" y="5200933"/>
            <a:ext cx="906701" cy="551074"/>
          </a:xfrm>
          <a:prstGeom prst="rect">
            <a:avLst/>
          </a:prstGeom>
          <a:ln w="38100">
            <a:solidFill>
              <a:srgbClr val="FF0000"/>
            </a:solidFill>
          </a:ln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C0CAAE4F-A059-4DE6-A4BD-DC64AA75C8C9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08447" y="5229819"/>
            <a:ext cx="908813" cy="563958"/>
          </a:xfrm>
          <a:prstGeom prst="rect">
            <a:avLst/>
          </a:prstGeom>
          <a:ln w="38100">
            <a:solidFill>
              <a:srgbClr val="FF0000"/>
            </a:solidFill>
          </a:ln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B334DA28-6FA0-4E47-92A0-A7E9F4ED964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3788" y="5210421"/>
            <a:ext cx="906703" cy="551075"/>
          </a:xfrm>
          <a:prstGeom prst="rect">
            <a:avLst/>
          </a:prstGeom>
          <a:ln w="38100">
            <a:solidFill>
              <a:srgbClr val="FF0000"/>
            </a:solidFill>
          </a:ln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342F9C8B-B4B9-4947-9EFA-26DE77EEE0EF}"/>
              </a:ext>
            </a:extLst>
          </p:cNvPr>
          <p:cNvSpPr txBox="1"/>
          <p:nvPr/>
        </p:nvSpPr>
        <p:spPr>
          <a:xfrm>
            <a:off x="325441" y="5960365"/>
            <a:ext cx="1299229" cy="523220"/>
          </a:xfrm>
          <a:prstGeom prst="rect">
            <a:avLst/>
          </a:prstGeom>
          <a:noFill/>
          <a:ln w="38100"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হাঁচি</a:t>
            </a:r>
            <a:endParaRPr lang="en-US" sz="28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6CC1801-4F84-4C54-9436-0415AA598C53}"/>
              </a:ext>
            </a:extLst>
          </p:cNvPr>
          <p:cNvSpPr txBox="1"/>
          <p:nvPr/>
        </p:nvSpPr>
        <p:spPr>
          <a:xfrm>
            <a:off x="8610166" y="5981108"/>
            <a:ext cx="1481130" cy="523220"/>
          </a:xfrm>
          <a:prstGeom prst="rect">
            <a:avLst/>
          </a:prstGeom>
          <a:noFill/>
          <a:ln w="38100"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সোয়াইন ফ্লু</a:t>
            </a:r>
            <a:endParaRPr lang="en-US" sz="28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E8704D80-1182-4471-B8CE-A399CDA3F360}"/>
              </a:ext>
            </a:extLst>
          </p:cNvPr>
          <p:cNvSpPr txBox="1"/>
          <p:nvPr/>
        </p:nvSpPr>
        <p:spPr>
          <a:xfrm>
            <a:off x="3578911" y="5981108"/>
            <a:ext cx="1299229" cy="523220"/>
          </a:xfrm>
          <a:prstGeom prst="rect">
            <a:avLst/>
          </a:prstGeom>
          <a:noFill/>
          <a:ln w="38100"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হাম</a:t>
            </a:r>
            <a:endParaRPr lang="en-US" sz="28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7801B2BE-C526-41E3-84AB-453AF8427B4B}"/>
              </a:ext>
            </a:extLst>
          </p:cNvPr>
          <p:cNvSpPr txBox="1"/>
          <p:nvPr/>
        </p:nvSpPr>
        <p:spPr>
          <a:xfrm>
            <a:off x="1952176" y="5969635"/>
            <a:ext cx="1299229" cy="523220"/>
          </a:xfrm>
          <a:prstGeom prst="rect">
            <a:avLst/>
          </a:prstGeom>
          <a:noFill/>
          <a:ln w="38100"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কাশি</a:t>
            </a:r>
            <a:endParaRPr lang="en-US" sz="28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19AD90D7-411D-4959-8A08-2A4B76DC2BAA}"/>
              </a:ext>
            </a:extLst>
          </p:cNvPr>
          <p:cNvSpPr txBox="1"/>
          <p:nvPr/>
        </p:nvSpPr>
        <p:spPr>
          <a:xfrm>
            <a:off x="10499180" y="5981108"/>
            <a:ext cx="1327349" cy="523220"/>
          </a:xfrm>
          <a:prstGeom prst="rect">
            <a:avLst/>
          </a:prstGeom>
          <a:noFill/>
          <a:ln w="38100"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ইনফ্লুয়েঞ্জা</a:t>
            </a:r>
            <a:endParaRPr lang="en-US" sz="28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35B37022-CD44-493A-AC7F-7E5DD2D633A2}"/>
              </a:ext>
            </a:extLst>
          </p:cNvPr>
          <p:cNvSpPr txBox="1"/>
          <p:nvPr/>
        </p:nvSpPr>
        <p:spPr>
          <a:xfrm>
            <a:off x="6891773" y="5981108"/>
            <a:ext cx="1299229" cy="523220"/>
          </a:xfrm>
          <a:prstGeom prst="rect">
            <a:avLst/>
          </a:prstGeom>
          <a:noFill/>
          <a:ln w="38100"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যক্ষ্মা</a:t>
            </a:r>
            <a:endParaRPr lang="en-US" sz="28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4EA9FDDF-0BCB-421B-B9CA-BE8212FC0EA6}"/>
              </a:ext>
            </a:extLst>
          </p:cNvPr>
          <p:cNvSpPr txBox="1"/>
          <p:nvPr/>
        </p:nvSpPr>
        <p:spPr>
          <a:xfrm>
            <a:off x="5223778" y="5981141"/>
            <a:ext cx="1299229" cy="523220"/>
          </a:xfrm>
          <a:prstGeom prst="rect">
            <a:avLst/>
          </a:prstGeom>
          <a:noFill/>
          <a:ln w="38100"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বসন্ত</a:t>
            </a:r>
            <a:endParaRPr lang="en-US" sz="28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3460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41">
            <a:extLst>
              <a:ext uri="{FF2B5EF4-FFF2-40B4-BE49-F238E27FC236}">
                <a16:creationId xmlns:a16="http://schemas.microsoft.com/office/drawing/2014/main" id="{3E9CD34F-0DE6-47B7-819E-CD2477940AD2}"/>
              </a:ext>
            </a:extLst>
          </p:cNvPr>
          <p:cNvSpPr txBox="1"/>
          <p:nvPr/>
        </p:nvSpPr>
        <p:spPr>
          <a:xfrm>
            <a:off x="4877787" y="681198"/>
            <a:ext cx="2710614" cy="769441"/>
          </a:xfrm>
          <a:prstGeom prst="rect">
            <a:avLst/>
          </a:prstGeom>
          <a:solidFill>
            <a:schemeClr val="bg1"/>
          </a:solidFill>
          <a:ln w="28575">
            <a:solidFill>
              <a:srgbClr val="0070C0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4400" b="1" spc="50" dirty="0">
                <a:ln w="0">
                  <a:solidFill>
                    <a:srgbClr val="0070C0"/>
                  </a:solidFill>
                </a:ln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একক কাজ </a:t>
            </a:r>
            <a:endParaRPr lang="en-US" sz="4400" b="1" spc="50" dirty="0">
              <a:ln w="0">
                <a:solidFill>
                  <a:srgbClr val="0070C0"/>
                </a:solidFill>
              </a:ln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9CDDA63-9551-452B-B830-58B8B4BF54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7919" y="681198"/>
            <a:ext cx="1294907" cy="1127017"/>
          </a:xfrm>
          <a:prstGeom prst="rect">
            <a:avLst/>
          </a:prstGeom>
          <a:ln w="38100">
            <a:solidFill>
              <a:srgbClr val="FF0000"/>
            </a:solidFill>
          </a:ln>
          <a:scene3d>
            <a:camera prst="perspectiveContrastingLeftFacing"/>
            <a:lightRig rig="threePt" dir="t"/>
          </a:scene3d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AE1D0B76-65E2-49A3-9E76-F813EE514958}"/>
              </a:ext>
            </a:extLst>
          </p:cNvPr>
          <p:cNvSpPr txBox="1"/>
          <p:nvPr/>
        </p:nvSpPr>
        <p:spPr>
          <a:xfrm>
            <a:off x="4219679" y="3410262"/>
            <a:ext cx="4361275" cy="707886"/>
          </a:xfrm>
          <a:prstGeom prst="rect">
            <a:avLst/>
          </a:prstGeom>
          <a:noFill/>
          <a:ln w="38100"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সংক্রামক রোগ কী ?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40631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4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4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4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3257" y="2274692"/>
            <a:ext cx="1271339" cy="846018"/>
          </a:xfrm>
          <a:prstGeom prst="rect">
            <a:avLst/>
          </a:prstGeom>
          <a:ln w="38100">
            <a:solidFill>
              <a:srgbClr val="FF0000"/>
            </a:solidFill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1218" y="2274692"/>
            <a:ext cx="1271339" cy="846018"/>
          </a:xfrm>
          <a:prstGeom prst="rect">
            <a:avLst/>
          </a:prstGeom>
          <a:ln w="38100">
            <a:solidFill>
              <a:srgbClr val="FF0000"/>
            </a:solidFill>
          </a:ln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2898" y="2268548"/>
            <a:ext cx="1271339" cy="852162"/>
          </a:xfrm>
          <a:prstGeom prst="rect">
            <a:avLst/>
          </a:prstGeom>
          <a:ln w="38100">
            <a:solidFill>
              <a:srgbClr val="FF0000"/>
            </a:solidFill>
          </a:ln>
        </p:spPr>
      </p:pic>
      <p:sp>
        <p:nvSpPr>
          <p:cNvPr id="8" name="TextBox 7"/>
          <p:cNvSpPr txBox="1"/>
          <p:nvPr/>
        </p:nvSpPr>
        <p:spPr>
          <a:xfrm>
            <a:off x="2412322" y="3298557"/>
            <a:ext cx="1753208" cy="523220"/>
          </a:xfrm>
          <a:prstGeom prst="rect">
            <a:avLst/>
          </a:prstGeom>
          <a:noFill/>
          <a:ln w="38100"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ডায়রিয়া</a:t>
            </a:r>
            <a:endParaRPr lang="en-US" sz="28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151963" y="3279294"/>
            <a:ext cx="1753208" cy="523220"/>
          </a:xfrm>
          <a:prstGeom prst="rect">
            <a:avLst/>
          </a:prstGeom>
          <a:noFill/>
          <a:ln w="38100"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টাইফয়েড</a:t>
            </a:r>
            <a:endParaRPr lang="en-US" sz="28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380283" y="3298557"/>
            <a:ext cx="1753208" cy="523220"/>
          </a:xfrm>
          <a:prstGeom prst="rect">
            <a:avLst/>
          </a:prstGeom>
          <a:noFill/>
          <a:ln w="38100"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আমাশয়</a:t>
            </a:r>
            <a:endParaRPr lang="en-US" sz="28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44770" y="3929553"/>
            <a:ext cx="2308487" cy="523220"/>
          </a:xfrm>
          <a:prstGeom prst="rect">
            <a:avLst/>
          </a:prstGeom>
          <a:noFill/>
          <a:ln w="38100"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bn-IN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ছোঁয়াচে রোগ কি ?</a:t>
            </a:r>
            <a:endParaRPr lang="en-US" sz="28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996BC29-A77E-4077-99A8-5A00691E3631}"/>
              </a:ext>
            </a:extLst>
          </p:cNvPr>
          <p:cNvSpPr txBox="1"/>
          <p:nvPr/>
        </p:nvSpPr>
        <p:spPr>
          <a:xfrm>
            <a:off x="374752" y="1004427"/>
            <a:ext cx="11442495" cy="1077218"/>
          </a:xfrm>
          <a:prstGeom prst="rect">
            <a:avLst/>
          </a:prstGeom>
          <a:noFill/>
          <a:ln w="38100"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bn-IN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পানিবাহিত রোগঃ পানিবাহিত রোগ হলো সে সকল রোগ যা জীবাণুযুক্ত দূষিত পানির মাধ্যমে বিস্তার লাভ করে ।</a:t>
            </a:r>
            <a:endParaRPr lang="en-US" sz="32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8B30175-86B0-42E7-BE81-98416A8E991C}"/>
              </a:ext>
            </a:extLst>
          </p:cNvPr>
          <p:cNvSpPr txBox="1"/>
          <p:nvPr/>
        </p:nvSpPr>
        <p:spPr>
          <a:xfrm>
            <a:off x="374752" y="319462"/>
            <a:ext cx="2683241" cy="523220"/>
          </a:xfrm>
          <a:prstGeom prst="rect">
            <a:avLst/>
          </a:prstGeom>
          <a:noFill/>
          <a:ln w="38100"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bn-IN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পানি</a:t>
            </a:r>
            <a:r>
              <a:rPr lang="en-US" sz="2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বাহিত</a:t>
            </a:r>
            <a:r>
              <a:rPr lang="bn-IN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 রোগ</a:t>
            </a:r>
            <a:r>
              <a:rPr 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 ?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0046F5BA-5891-48E1-942C-E226CD7301A7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752" y="5749589"/>
            <a:ext cx="1236757" cy="846019"/>
          </a:xfrm>
          <a:prstGeom prst="rect">
            <a:avLst/>
          </a:prstGeom>
          <a:ln w="38100">
            <a:solidFill>
              <a:srgbClr val="FF0000"/>
            </a:solidFill>
          </a:ln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D866FD1D-ED3D-47DD-AFFC-36252D45CC67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4328" y="5749589"/>
            <a:ext cx="1261858" cy="846019"/>
          </a:xfrm>
          <a:prstGeom prst="rect">
            <a:avLst/>
          </a:prstGeom>
          <a:ln w="38100">
            <a:solidFill>
              <a:srgbClr val="FF0000"/>
            </a:solidFill>
          </a:ln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EDED41C3-6433-4BB3-B8B0-4B832DC1620E}"/>
              </a:ext>
            </a:extLst>
          </p:cNvPr>
          <p:cNvSpPr txBox="1"/>
          <p:nvPr/>
        </p:nvSpPr>
        <p:spPr>
          <a:xfrm>
            <a:off x="1802761" y="5910988"/>
            <a:ext cx="1767730" cy="523220"/>
          </a:xfrm>
          <a:prstGeom prst="rect">
            <a:avLst/>
          </a:prstGeom>
          <a:noFill/>
          <a:ln w="38100"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সোয়াইন ফ্লু</a:t>
            </a:r>
            <a:endParaRPr lang="en-US" sz="28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88536757-AA54-4EB9-B3B1-0AC8F10EBA16}"/>
              </a:ext>
            </a:extLst>
          </p:cNvPr>
          <p:cNvSpPr txBox="1"/>
          <p:nvPr/>
        </p:nvSpPr>
        <p:spPr>
          <a:xfrm>
            <a:off x="6554965" y="5910988"/>
            <a:ext cx="1299229" cy="523220"/>
          </a:xfrm>
          <a:prstGeom prst="rect">
            <a:avLst/>
          </a:prstGeom>
          <a:noFill/>
          <a:ln w="38100"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হাম</a:t>
            </a:r>
            <a:endParaRPr lang="en-US" sz="28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EE1CC694-0CBD-40C8-A5A7-24D52E137B3C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30641" y="5725472"/>
            <a:ext cx="1271339" cy="846019"/>
          </a:xfrm>
          <a:prstGeom prst="rect">
            <a:avLst/>
          </a:prstGeom>
          <a:ln w="38100">
            <a:solidFill>
              <a:srgbClr val="FF0000"/>
            </a:solidFill>
          </a:ln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06F60DB5-0F00-4A40-BE9A-5A0B9757A7A5}"/>
              </a:ext>
            </a:extLst>
          </p:cNvPr>
          <p:cNvSpPr txBox="1"/>
          <p:nvPr/>
        </p:nvSpPr>
        <p:spPr>
          <a:xfrm>
            <a:off x="10431401" y="5872379"/>
            <a:ext cx="1299229" cy="523220"/>
          </a:xfrm>
          <a:prstGeom prst="rect">
            <a:avLst/>
          </a:prstGeom>
          <a:noFill/>
          <a:ln w="38100"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ইবোলা</a:t>
            </a:r>
            <a:endParaRPr lang="en-US" sz="28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679D135B-75A6-4F11-AF97-8C0ADF7BD2CC}"/>
              </a:ext>
            </a:extLst>
          </p:cNvPr>
          <p:cNvSpPr txBox="1"/>
          <p:nvPr/>
        </p:nvSpPr>
        <p:spPr>
          <a:xfrm>
            <a:off x="344770" y="4540166"/>
            <a:ext cx="11442495" cy="1077218"/>
          </a:xfrm>
          <a:prstGeom prst="rect">
            <a:avLst/>
          </a:prstGeom>
          <a:noFill/>
          <a:ln w="38100"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bn-IN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ছোঁয়াচে রোগঃ রোগাক্রান্ত ব্যক্তির প্রত্যক্ষ বা পরোক্ষ সংস্পর্শে যে সকল রোগ সংক্রমণ হয় তাই ছোঁয়াচে রোগ ।</a:t>
            </a:r>
            <a:endParaRPr lang="en-US" sz="32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32825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6" grpId="0" animBg="1"/>
      <p:bldP spid="17" grpId="0" animBg="1"/>
      <p:bldP spid="19" grpId="0" animBg="1"/>
      <p:bldP spid="2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5822" y="929390"/>
            <a:ext cx="4859927" cy="3421284"/>
          </a:xfrm>
          <a:prstGeom prst="rect">
            <a:avLst/>
          </a:prstGeom>
          <a:ln w="38100">
            <a:solidFill>
              <a:srgbClr val="FF0000"/>
            </a:solidFill>
          </a:ln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3566" y="929390"/>
            <a:ext cx="4859927" cy="3421284"/>
          </a:xfrm>
          <a:prstGeom prst="rect">
            <a:avLst/>
          </a:prstGeom>
          <a:ln w="38100">
            <a:solidFill>
              <a:srgbClr val="FF0000"/>
            </a:solidFill>
          </a:ln>
        </p:spPr>
      </p:pic>
      <p:sp>
        <p:nvSpPr>
          <p:cNvPr id="5" name="TextBox 4"/>
          <p:cNvSpPr txBox="1"/>
          <p:nvPr/>
        </p:nvSpPr>
        <p:spPr>
          <a:xfrm>
            <a:off x="2321973" y="4464909"/>
            <a:ext cx="1994855" cy="646331"/>
          </a:xfrm>
          <a:prstGeom prst="rect">
            <a:avLst/>
          </a:prstGeom>
          <a:noFill/>
          <a:ln w="38100"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জলাতঙ্ক</a:t>
            </a:r>
            <a:endParaRPr lang="en-US" sz="3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748535" y="161187"/>
            <a:ext cx="6694929" cy="646331"/>
          </a:xfrm>
          <a:prstGeom prst="rect">
            <a:avLst/>
          </a:prstGeom>
          <a:noFill/>
          <a:ln w="38100"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প্রাণী ও পোকামাকড়বাহিত সংক্রামক রোগ</a:t>
            </a:r>
            <a:endParaRPr lang="en-US" sz="3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85906" y="5225475"/>
            <a:ext cx="11207330" cy="1200329"/>
          </a:xfrm>
          <a:prstGeom prst="rect">
            <a:avLst/>
          </a:prstGeom>
          <a:noFill/>
          <a:ln w="38100"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bn-IN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প্রাণী ও পোকামাকড়বাহিত	 সংক্রামক রোগঃ কুকুরের কামড়ের মাধ্যমে জলাতঙ্ক রোগ এবং মশার কামড়ের মাধ্যমে ম্যালেরিয়া এবং ডেঙ্গু রোগ ছড়ায় ।</a:t>
            </a:r>
            <a:endParaRPr lang="en-US" sz="3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202374" y="4464908"/>
            <a:ext cx="3482310" cy="646331"/>
          </a:xfrm>
          <a:prstGeom prst="rect">
            <a:avLst/>
          </a:prstGeom>
          <a:noFill/>
          <a:ln w="38100"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ম্যালেরিয়া,ডেঙ্গু্র বাহক</a:t>
            </a:r>
            <a:endParaRPr lang="en-US" sz="3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48991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4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4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4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</p:sld>
</file>

<file path=ppt/theme/theme1.xml><?xml version="1.0" encoding="utf-8"?>
<a:theme xmlns:a="http://schemas.openxmlformats.org/drawingml/2006/main" name="Basis">
  <a:themeElements>
    <a:clrScheme name="Basis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Basis</Template>
  <TotalTime>845</TotalTime>
  <Words>537</Words>
  <Application>Microsoft Office PowerPoint</Application>
  <PresentationFormat>Widescreen</PresentationFormat>
  <Paragraphs>100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3" baseType="lpstr">
      <vt:lpstr>Corbel</vt:lpstr>
      <vt:lpstr>NikoshBAN</vt:lpstr>
      <vt:lpstr>Basis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546</cp:revision>
  <dcterms:created xsi:type="dcterms:W3CDTF">2019-08-29T16:34:37Z</dcterms:created>
  <dcterms:modified xsi:type="dcterms:W3CDTF">2020-11-07T15:01:47Z</dcterms:modified>
</cp:coreProperties>
</file>