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9E91-FFA6-489C-B424-AC7AE1469A0D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3C87-9497-4F74-B053-469D766A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9E91-FFA6-489C-B424-AC7AE1469A0D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3C87-9497-4F74-B053-469D766A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9E91-FFA6-489C-B424-AC7AE1469A0D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3C87-9497-4F74-B053-469D766A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9E91-FFA6-489C-B424-AC7AE1469A0D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3C87-9497-4F74-B053-469D766A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9E91-FFA6-489C-B424-AC7AE1469A0D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3C87-9497-4F74-B053-469D766A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9E91-FFA6-489C-B424-AC7AE1469A0D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3C87-9497-4F74-B053-469D766A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9E91-FFA6-489C-B424-AC7AE1469A0D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3C87-9497-4F74-B053-469D766A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9E91-FFA6-489C-B424-AC7AE1469A0D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3C87-9497-4F74-B053-469D766A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9E91-FFA6-489C-B424-AC7AE1469A0D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3C87-9497-4F74-B053-469D766A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9E91-FFA6-489C-B424-AC7AE1469A0D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3C87-9497-4F74-B053-469D766A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9E91-FFA6-489C-B424-AC7AE1469A0D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3C87-9497-4F74-B053-469D766A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99E91-FFA6-489C-B424-AC7AE1469A0D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3C87-9497-4F74-B053-469D766A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6324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533400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</a:rPr>
              <a:t>চান্দিনা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মহিলা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ডিগ্রী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কলেজ</a:t>
            </a:r>
            <a:endParaRPr lang="bn-IN" b="1" dirty="0" smtClean="0">
              <a:solidFill>
                <a:srgbClr val="002060"/>
              </a:solidFill>
            </a:endParaRPr>
          </a:p>
          <a:p>
            <a:pPr algn="ctr"/>
            <a:r>
              <a:rPr lang="bn-IN" sz="2400" b="1" dirty="0" smtClean="0">
                <a:solidFill>
                  <a:srgbClr val="002060"/>
                </a:solidFill>
              </a:rPr>
              <a:t>অনলাইন ক্লাস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3622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i="1" dirty="0" smtClean="0"/>
              <a:t>সমাজকর্ম প্রথম পত্র</a:t>
            </a:r>
          </a:p>
          <a:p>
            <a:pPr algn="ctr"/>
            <a:r>
              <a:rPr lang="bn-IN" sz="2400" i="1" dirty="0" smtClean="0"/>
              <a:t>একাদশ</a:t>
            </a:r>
            <a:r>
              <a:rPr lang="en-US" sz="2400" i="1" dirty="0" smtClean="0"/>
              <a:t> </a:t>
            </a:r>
            <a:r>
              <a:rPr lang="bn-IN" sz="2400" i="1" dirty="0" smtClean="0"/>
              <a:t> শ্রেণী 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4572000"/>
            <a:ext cx="472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/>
              <a:t>ইসরাত জাহান</a:t>
            </a:r>
          </a:p>
          <a:p>
            <a:pPr algn="ctr"/>
            <a:r>
              <a:rPr lang="bn-IN" sz="2800" b="1" dirty="0" smtClean="0"/>
              <a:t>প্রভাষক</a:t>
            </a:r>
          </a:p>
          <a:p>
            <a:pPr algn="ctr"/>
            <a:r>
              <a:rPr lang="bn-IN" sz="2800" b="1" dirty="0" smtClean="0"/>
              <a:t>সমাজকর্ম বিভাগ 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ফুলের-ছবি-গোলা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686800" cy="6248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57200" y="685800"/>
            <a:ext cx="2362200" cy="762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762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স্বাগতম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324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95600" y="685800"/>
            <a:ext cx="3352800" cy="1066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0" y="9906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FF0000"/>
                </a:solidFill>
              </a:rPr>
              <a:t>পাঠ পরিচিতি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438400"/>
            <a:ext cx="67056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FF0000"/>
                </a:solidFill>
              </a:rPr>
              <a:t>প্রথম অধ্যায়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endParaRPr lang="bn-IN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সমাজকর্ম</a:t>
            </a:r>
            <a:r>
              <a:rPr lang="bn-IN" sz="2800" b="1" dirty="0" smtClean="0">
                <a:solidFill>
                  <a:schemeClr val="accent1">
                    <a:lumMod val="75000"/>
                  </a:schemeClr>
                </a:solidFill>
              </a:rPr>
              <a:t>ঃ প্রকৃতি এবং পরিধি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Social Work : Nature and Scope</a:t>
            </a:r>
            <a:endParaRPr lang="bn-IN" sz="28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477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667000" y="533400"/>
            <a:ext cx="3810000" cy="1143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1800" y="8382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</a:rPr>
              <a:t>শিখনফল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098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সমাজকর্মের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ধারণা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ব্যাখ্যা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করতে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পারবে</a:t>
            </a:r>
            <a:r>
              <a:rPr lang="bn-IN" sz="2400" dirty="0" smtClean="0">
                <a:solidFill>
                  <a:srgbClr val="0070C0"/>
                </a:solidFill>
              </a:rPr>
              <a:t>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bn-IN" sz="2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IN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সমাজকর্মের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লক্ষ্য</a:t>
            </a:r>
            <a:r>
              <a:rPr lang="en-US" sz="2400" dirty="0" smtClean="0">
                <a:solidFill>
                  <a:srgbClr val="FF0000"/>
                </a:solidFill>
              </a:rPr>
              <a:t> ও </a:t>
            </a:r>
            <a:r>
              <a:rPr lang="en-US" sz="2400" dirty="0" err="1" smtClean="0">
                <a:solidFill>
                  <a:srgbClr val="FF0000"/>
                </a:solidFill>
              </a:rPr>
              <a:t>উদ্দেশ্য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ব্যাখ্যা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করতে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পারবে</a:t>
            </a:r>
            <a:r>
              <a:rPr lang="bn-IN" sz="2400" dirty="0" smtClean="0">
                <a:solidFill>
                  <a:srgbClr val="FF0000"/>
                </a:solidFill>
              </a:rPr>
              <a:t>।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bn-IN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IN" sz="2400" dirty="0" smtClean="0"/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সমাজকর্মের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প্রকৃতি</a:t>
            </a:r>
            <a:r>
              <a:rPr lang="en-US" sz="2400" dirty="0" smtClean="0">
                <a:solidFill>
                  <a:srgbClr val="0070C0"/>
                </a:solidFill>
              </a:rPr>
              <a:t> ও </a:t>
            </a:r>
            <a:r>
              <a:rPr lang="bn-IN" sz="2400" dirty="0" smtClean="0">
                <a:solidFill>
                  <a:srgbClr val="0070C0"/>
                </a:solidFill>
              </a:rPr>
              <a:t>বৈশিষ্ট্য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ব্যাখ্যা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করতে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পারবে</a:t>
            </a:r>
            <a:r>
              <a:rPr lang="bn-IN" sz="2400" dirty="0" smtClean="0">
                <a:solidFill>
                  <a:srgbClr val="0070C0"/>
                </a:solidFill>
              </a:rPr>
              <a:t>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bn-IN" sz="24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209800" y="457200"/>
            <a:ext cx="5181600" cy="990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5334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002060"/>
                </a:solidFill>
              </a:rPr>
              <a:t>সমাজকর্মের ধারনা</a:t>
            </a:r>
          </a:p>
          <a:p>
            <a:pPr algn="ctr"/>
            <a:r>
              <a:rPr lang="bn-IN" sz="2400" b="1" dirty="0" smtClean="0">
                <a:solidFill>
                  <a:srgbClr val="002060"/>
                </a:solidFill>
              </a:rPr>
              <a:t>(</a:t>
            </a:r>
            <a:r>
              <a:rPr lang="en-US" sz="2400" b="1" dirty="0" smtClean="0">
                <a:solidFill>
                  <a:srgbClr val="002060"/>
                </a:solidFill>
              </a:rPr>
              <a:t>Concept of </a:t>
            </a:r>
            <a:r>
              <a:rPr lang="en-US" sz="2400" b="1" dirty="0" err="1" smtClean="0">
                <a:solidFill>
                  <a:srgbClr val="002060"/>
                </a:solidFill>
              </a:rPr>
              <a:t>Socialwork</a:t>
            </a:r>
            <a:r>
              <a:rPr lang="bn-IN" sz="2400" b="1" dirty="0" smtClean="0">
                <a:solidFill>
                  <a:srgbClr val="002060"/>
                </a:solidFill>
              </a:rPr>
              <a:t>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6002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সমাজকর্ম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সাহায্যকারী</a:t>
            </a:r>
            <a:r>
              <a:rPr lang="en-US" dirty="0" smtClean="0"/>
              <a:t> </a:t>
            </a:r>
            <a:r>
              <a:rPr lang="en-US" dirty="0" err="1" smtClean="0"/>
              <a:t>পেশা</a:t>
            </a:r>
            <a:r>
              <a:rPr lang="en-US" dirty="0" smtClean="0"/>
              <a:t> </a:t>
            </a:r>
            <a:r>
              <a:rPr lang="en-US" sz="2000" dirty="0" smtClean="0"/>
              <a:t>(Helping profession)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সমস্যা</a:t>
            </a:r>
            <a:r>
              <a:rPr lang="en-US" dirty="0" smtClean="0"/>
              <a:t> </a:t>
            </a:r>
            <a:r>
              <a:rPr lang="en-US" dirty="0" err="1" smtClean="0"/>
              <a:t>সমাধানের</a:t>
            </a:r>
            <a:r>
              <a:rPr lang="en-US" dirty="0" smtClean="0"/>
              <a:t> </a:t>
            </a:r>
            <a:r>
              <a:rPr lang="en-US" dirty="0" err="1" smtClean="0"/>
              <a:t>বৈজ্ঞানিক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</a:t>
            </a:r>
            <a:r>
              <a:rPr lang="en-US" sz="2000" dirty="0" smtClean="0"/>
              <a:t>(Scientific process)</a:t>
            </a:r>
            <a:r>
              <a:rPr lang="en-US" dirty="0" smtClean="0"/>
              <a:t>। </a:t>
            </a:r>
          </a:p>
          <a:p>
            <a:r>
              <a:rPr lang="bn-IN" dirty="0" smtClean="0"/>
              <a:t>আধুনিক শিল্প সমাজের ক্রমবিকাশমান জটিলতার ফল সমাজকর্ম।এজন্য বলা হয়, “ </a:t>
            </a:r>
            <a:r>
              <a:rPr lang="en-US" sz="2400" dirty="0" smtClean="0"/>
              <a:t>Social work has been a product of an increasingly complex modern industrial society.</a:t>
            </a:r>
            <a:r>
              <a:rPr lang="en-US" dirty="0" smtClean="0"/>
              <a:t>”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Social work Dictionary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bn-IN" dirty="0" smtClean="0"/>
              <a:t>এর সংজ্ঞানুযায়ী, “সমাজকর্ম একটি ব্যবহারিক বিজ্ঞান।যা মানুষকে একটি মনোসামাজিক ভূমিকা পালনের একটা কার্যকর পর্যায়ে উপনীত হতে এবং সকল মানুষের কল্যাণকে শক্তিশালীকরণের লক্ষ্যে কার্যকর সামাজিক পরিবর্তন আনয়নে সাহায্য করে।” </a:t>
            </a:r>
            <a:endParaRPr lang="en-US" dirty="0" smtClean="0"/>
          </a:p>
          <a:p>
            <a:r>
              <a:rPr lang="en-US" sz="2000" b="1" dirty="0" smtClean="0">
                <a:solidFill>
                  <a:srgbClr val="002060"/>
                </a:solidFill>
              </a:rPr>
              <a:t>W. A. Friedlander</a:t>
            </a:r>
            <a:r>
              <a:rPr lang="bn-IN" b="1" dirty="0" smtClean="0">
                <a:solidFill>
                  <a:srgbClr val="002060"/>
                </a:solidFill>
              </a:rPr>
              <a:t> </a:t>
            </a:r>
            <a:r>
              <a:rPr lang="bn-IN" dirty="0" smtClean="0"/>
              <a:t>এর মতে, “সমাজকর্ম </a:t>
            </a:r>
            <a:r>
              <a:rPr lang="bn-IN" dirty="0" smtClean="0"/>
              <a:t>হলো বৈজ্ঞানিক জ্ঞান এবং মানবিক সম্পর্ক বিষয়ক দক্ষতাসম্পন্ন এমন একটি পেশাদারী সেবাকর্ম, যা ব্যক্তিগত ও সামাজিক সন্তোষ্টি এবং স্বাধীনতা লাভে কোন ব্যক্তিকে একক অথবা দলীয়ভাবে সাহায্য করে।”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1430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Rex A. Skidmore &amp; Milton G. Thackeray</a:t>
            </a:r>
            <a:r>
              <a:rPr lang="bn-IN" dirty="0" smtClean="0"/>
              <a:t> এর মতে, “সমাজকর্ম এমন একটি কলা, বিজ্ঞান ও পেশা, যা মানুষকে কতগুলো বিশেষ পদ্ধতি </a:t>
            </a:r>
            <a:r>
              <a:rPr lang="bn-IN" dirty="0" smtClean="0"/>
              <a:t>যার অন্তর্ভূক্ত হলো ব্যক্তি সমাজকর্ম,দল সমাজকর্ম,সমষ্টি সংগঠন, প্রশাসন এবং গবেষণা প্রয়োগের মাধ্যমে ব্যক্তিগত,দলীয় (বিশেষ করে পারিবারিক) ও সমষ্টিগত সমস্যা সমাধানে সাহায্য করে। যাতে তারা সন্তোষজনক ব্যক্তিগত,দলীয় ও সামাজিক সম্পর্ক লাভে সক্ষম হয়।” </a:t>
            </a:r>
          </a:p>
          <a:p>
            <a:r>
              <a:rPr lang="bn-IN" dirty="0" smtClean="0"/>
              <a:t>উপর্যুক্ত সংজ্ঞার আলোকে বলা যায়, সমাজকর্ম হলো একটা পেশাগত কার্যক্রম, যার জন্য প্রয়োজন সুনির্দিষ্ট বিশেষ জ্ঞান,মূল্যবোধ,দক্ষতা এবং সুচিন্তিত ও বাস্তবসম্মত লক্ষ্য।এগুলো সমাজকর্মীর পেশাগত কার্যক্রমকে নিয়ন্ত্রন ও পরিচালনা করে।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6477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76400" y="533400"/>
            <a:ext cx="5791200" cy="9144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8400" y="762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</a:rPr>
              <a:t>সমাজকর্মের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লক্ষ্য</a:t>
            </a:r>
            <a:r>
              <a:rPr lang="en-US" sz="2400" b="1" dirty="0" smtClean="0">
                <a:solidFill>
                  <a:srgbClr val="002060"/>
                </a:solidFill>
              </a:rPr>
              <a:t> ও </a:t>
            </a:r>
            <a:r>
              <a:rPr lang="en-US" sz="2400" b="1" dirty="0" err="1" smtClean="0">
                <a:solidFill>
                  <a:srgbClr val="002060"/>
                </a:solidFill>
              </a:rPr>
              <a:t>উদ্দেশ্য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676400"/>
            <a:ext cx="762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dirty="0" smtClean="0"/>
              <a:t> সকল মানুষের সামগ্রিক কল্যাণ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সামাজিক ভূমিকা পালন ক্ষমতা উন্নয়ন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মৌল চাহিদা পূরণে সাহায্য করা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ব্যক্তি ও পরিবেশের মধ্যে কার্যকর মিথস্ক্রিয়ায় সাহায্য করা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ঝুকিপুর্ণ মানব গোষ্ঠীর ক্ষ্মতায়ন বৃদ্ধি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সামাজিক শৃংখলার উন্নয়ন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সমাজকর্মের পেশাগত জ্ঞান ও দক্ষতার উন্নয়ন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সামাজিক পরিবর্তন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সামাজিক আইন প্রনয়নে সাহায্য করা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সমাজসেবা ব্যবস্থার উন্নয়ন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দরিদ্র্য ও ঝুঁকিপুর্ণ বিশেষ মানব গোষ্ঠীর উন্নয়ন 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মানুষের সমস্যা মোকাবিলার সামর্থ্য শক্তিশালীকরণ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প্রাপ্ত সুযোগ-সুবিধার সঙ্গে মানুষকে সংযুক্তকরণ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সামাজিক নীতিকে প্রভাবিতকরণ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638300" y="381000"/>
            <a:ext cx="5867400" cy="9906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33600" y="6096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</a:rPr>
              <a:t>সমাজকর্মের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</a:rPr>
              <a:t>প্রকৃতি ও বৈশিষ্ট্য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dirty="0" smtClean="0"/>
              <a:t> সামগ্রিক দৃষ্টিকোণ হতে ব্যক্তিকে বিচার করা 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পরিবারের প্রতি গুরুত্ব আরোপ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সমষ্ঠির সম্পদের ব্যবহার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পেশাগত তত্ত্বাবধায়ন প্রক্রিয়া 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অনন্য সাধারণ শিক্ষা কার্যক্রম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পদ্ধতিগত সমস্যা সমাধান প্রক্রিয়া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পেশাগত সংগঠন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পেশাগত সম্পর্ক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সামাজিক মিথস্ক্রিয়ার প্রতি গুরুত্ব আরোপ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প্রাতিষ্ঠানিক সেবাকর্ম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সক্ষমকারী প্রক্রিয়া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সুপ্ত ক্ষমতার প্রতি গুরুত্ব আরোপ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নির্দিষ্ট পারিশ্রমিক 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জীবন মান উন্নয়ন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dirty="0" smtClean="0"/>
              <a:t>দলীয় দৃষ্টিভঙ্গি এবং সমন্বিত সেবা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fbdab638cccd40e913ec54735efd9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8534400" cy="632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10668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002060"/>
                </a:solidFill>
              </a:rPr>
              <a:t>ধন্যবাদ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437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53</cp:revision>
  <dcterms:created xsi:type="dcterms:W3CDTF">2020-09-01T16:37:58Z</dcterms:created>
  <dcterms:modified xsi:type="dcterms:W3CDTF">2020-10-07T15:41:57Z</dcterms:modified>
</cp:coreProperties>
</file>