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344" r:id="rId2"/>
    <p:sldId id="345" r:id="rId3"/>
    <p:sldId id="346" r:id="rId4"/>
    <p:sldId id="347" r:id="rId5"/>
    <p:sldId id="348" r:id="rId6"/>
    <p:sldId id="349" r:id="rId7"/>
    <p:sldId id="358" r:id="rId8"/>
    <p:sldId id="350" r:id="rId9"/>
    <p:sldId id="351" r:id="rId10"/>
    <p:sldId id="336" r:id="rId11"/>
    <p:sldId id="355" r:id="rId12"/>
    <p:sldId id="354" r:id="rId13"/>
    <p:sldId id="356" r:id="rId14"/>
    <p:sldId id="357" r:id="rId15"/>
    <p:sldId id="313" r:id="rId16"/>
    <p:sldId id="316" r:id="rId17"/>
    <p:sldId id="359" r:id="rId18"/>
    <p:sldId id="353" r:id="rId19"/>
  </p:sldIdLst>
  <p:sldSz cx="118872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6521F"/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86501" autoAdjust="0"/>
  </p:normalViewPr>
  <p:slideViewPr>
    <p:cSldViewPr>
      <p:cViewPr varScale="1">
        <p:scale>
          <a:sx n="63" d="100"/>
          <a:sy n="63" d="100"/>
        </p:scale>
        <p:origin x="-1056" y="-570"/>
      </p:cViewPr>
      <p:guideLst>
        <p:guide orient="horz" pos="2160"/>
        <p:guide pos="37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18BEE-D034-4F93-A5D5-41B9EC3472D0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685800"/>
            <a:ext cx="5943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48A13-8911-4F1B-87A5-AAB9EEBE3C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090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26"/>
            <a:ext cx="1010412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37747"/>
      </p:ext>
    </p:extLst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26626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39"/>
            <a:ext cx="267462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39"/>
            <a:ext cx="782574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787945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089133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406901"/>
            <a:ext cx="101041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906713"/>
            <a:ext cx="1010412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5737"/>
      </p:ext>
    </p:extLst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820426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35113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535113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00122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76924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1200" y="-1265583"/>
            <a:ext cx="15849600" cy="89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767826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73050"/>
            <a:ext cx="39108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1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435101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0013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73455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600201"/>
            <a:ext cx="106984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356351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356351"/>
            <a:ext cx="3764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356351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683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381000"/>
            <a:ext cx="11049000" cy="609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1981200" y="990600"/>
            <a:ext cx="8686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9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BD" sz="9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BD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19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609600"/>
            <a:ext cx="115062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 </a:t>
            </a:r>
            <a:r>
              <a:rPr lang="en-US" sz="4400" dirty="0"/>
              <a:t>f (x ) = x² – 4x + 3 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/>
              <a:t>f ( - 1 )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নির্নয় কর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IN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দেওয়া আছে </a:t>
            </a:r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en-US" sz="36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                 </a:t>
            </a:r>
            <a:r>
              <a:rPr lang="en-US" sz="4800" dirty="0" smtClean="0">
                <a:solidFill>
                  <a:srgbClr val="0070C0"/>
                </a:solidFill>
              </a:rPr>
              <a:t>f </a:t>
            </a:r>
            <a:r>
              <a:rPr lang="en-US" sz="4800" dirty="0">
                <a:solidFill>
                  <a:srgbClr val="0070C0"/>
                </a:solidFill>
              </a:rPr>
              <a:t>(x )  =    x² – 4x + </a:t>
            </a:r>
            <a:r>
              <a:rPr lang="en-US" sz="4800" dirty="0" smtClean="0">
                <a:solidFill>
                  <a:srgbClr val="0070C0"/>
                </a:solidFill>
              </a:rPr>
              <a:t>3</a:t>
            </a:r>
          </a:p>
          <a:p>
            <a:r>
              <a:rPr lang="en-US" sz="4800" dirty="0">
                <a:solidFill>
                  <a:srgbClr val="0070C0"/>
                </a:solidFill>
              </a:rPr>
              <a:t> </a:t>
            </a:r>
            <a:r>
              <a:rPr lang="en-US" sz="4800" dirty="0" smtClean="0">
                <a:solidFill>
                  <a:srgbClr val="0070C0"/>
                </a:solidFill>
              </a:rPr>
              <a:t>               </a:t>
            </a:r>
            <a:r>
              <a:rPr lang="en-US" sz="4800" dirty="0" smtClean="0">
                <a:solidFill>
                  <a:srgbClr val="FF0066"/>
                </a:solidFill>
              </a:rPr>
              <a:t> </a:t>
            </a:r>
            <a:r>
              <a:rPr lang="en-US" sz="4800" dirty="0">
                <a:solidFill>
                  <a:srgbClr val="FF0066"/>
                </a:solidFill>
              </a:rPr>
              <a:t>.: f (- 1 ) = (- 1)² – 4( -1)  + </a:t>
            </a:r>
            <a:r>
              <a:rPr lang="en-US" sz="4800" dirty="0" smtClean="0">
                <a:solidFill>
                  <a:srgbClr val="FF0066"/>
                </a:solidFill>
              </a:rPr>
              <a:t>3</a:t>
            </a:r>
            <a:endParaRPr lang="en-US" sz="4800" dirty="0">
              <a:solidFill>
                <a:srgbClr val="FF0066"/>
              </a:solidFill>
            </a:endParaRPr>
          </a:p>
          <a:p>
            <a:r>
              <a:rPr lang="en-US" sz="4800" dirty="0" smtClean="0">
                <a:solidFill>
                  <a:srgbClr val="FF0066"/>
                </a:solidFill>
              </a:rPr>
              <a:t>                             </a:t>
            </a:r>
            <a:r>
              <a:rPr lang="bn-BD" sz="4800" dirty="0" smtClean="0">
                <a:solidFill>
                  <a:srgbClr val="FF0066"/>
                </a:solidFill>
              </a:rPr>
              <a:t>  </a:t>
            </a:r>
            <a:r>
              <a:rPr lang="en-US" sz="4800" dirty="0" smtClean="0">
                <a:solidFill>
                  <a:srgbClr val="7030A0"/>
                </a:solidFill>
              </a:rPr>
              <a:t>= </a:t>
            </a:r>
            <a:r>
              <a:rPr lang="en-US" sz="4800" dirty="0">
                <a:solidFill>
                  <a:srgbClr val="7030A0"/>
                </a:solidFill>
              </a:rPr>
              <a:t>1 + 4 +</a:t>
            </a:r>
            <a:r>
              <a:rPr lang="en-US" sz="4800" dirty="0" smtClean="0">
                <a:solidFill>
                  <a:srgbClr val="7030A0"/>
                </a:solidFill>
              </a:rPr>
              <a:t>3</a:t>
            </a:r>
          </a:p>
          <a:p>
            <a:r>
              <a:rPr lang="en-US" sz="4800" dirty="0">
                <a:solidFill>
                  <a:srgbClr val="7030A0"/>
                </a:solidFill>
              </a:rPr>
              <a:t> </a:t>
            </a:r>
            <a:r>
              <a:rPr lang="en-US" sz="4800" dirty="0" smtClean="0">
                <a:solidFill>
                  <a:srgbClr val="7030A0"/>
                </a:solidFill>
              </a:rPr>
              <a:t>                            </a:t>
            </a:r>
            <a:r>
              <a:rPr lang="bn-BD" sz="4800" dirty="0" smtClean="0">
                <a:solidFill>
                  <a:srgbClr val="7030A0"/>
                </a:solidFill>
              </a:rPr>
              <a:t>  </a:t>
            </a:r>
            <a:r>
              <a:rPr lang="en-US" sz="4800" dirty="0" smtClean="0"/>
              <a:t>= </a:t>
            </a:r>
            <a:r>
              <a:rPr lang="en-US" sz="48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324616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57200"/>
            <a:ext cx="11582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 2"/>
              <a:buNone/>
            </a:pP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f ( x ) =  x² – 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x +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হলে, 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x  </a:t>
            </a:r>
            <a:r>
              <a:rPr lang="bn-IN" sz="36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এর কোন মানের জন্য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f ( x ) = 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হবে ।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 2"/>
              <a:buNone/>
            </a:pP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 :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bn-IN" sz="4000" dirty="0">
                <a:latin typeface="Times New Roman" pitchFamily="18" charset="0"/>
                <a:cs typeface="NikoshBAN" panose="02000000000000000000" pitchFamily="2" charset="0"/>
              </a:rPr>
              <a:t>,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/>
              <a:buNone/>
            </a:pP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 ( x ) =  x² – 5x +6 </a:t>
            </a:r>
            <a:endParaRPr lang="en-US" sz="4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NikoshBAN" pitchFamily="2" charset="0"/>
            </a:endParaRPr>
          </a:p>
          <a:p>
            <a:pPr>
              <a:buFont typeface="Wingdings 2"/>
              <a:buNone/>
            </a:pP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NikoshBAN" pitchFamily="2" charset="0"/>
              </a:rPr>
              <a:t>               </a:t>
            </a:r>
            <a:r>
              <a:rPr lang="bn-IN" sz="40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আবার  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f ( x ) = </a:t>
            </a:r>
            <a:r>
              <a:rPr lang="bn-IN" sz="40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NikoshBAN" pitchFamily="2" charset="0"/>
              </a:rPr>
              <a:t>0</a:t>
            </a:r>
            <a:endParaRPr lang="en-US" sz="4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/>
              <a:buNone/>
            </a:pP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x² – 5x +6 </a:t>
            </a:r>
            <a:r>
              <a:rPr lang="bn-IN" sz="4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NikoshBAN" pitchFamily="2" charset="0"/>
              </a:rPr>
              <a:t> =  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NikoshBAN" pitchFamily="2" charset="0"/>
              </a:rPr>
              <a:t>0</a:t>
            </a:r>
          </a:p>
          <a:p>
            <a:pPr>
              <a:buFont typeface="Wingdings 2"/>
              <a:buNone/>
            </a:pP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NikoshBAN" pitchFamily="2" charset="0"/>
              </a:rPr>
              <a:t>      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x² –  3 x</a:t>
            </a:r>
            <a:r>
              <a:rPr lang="bn-IN" sz="4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NikoshBAN" pitchFamily="2" charset="0"/>
              </a:rPr>
              <a:t>  - 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x  + 6 </a:t>
            </a:r>
            <a:r>
              <a:rPr lang="bn-IN" sz="4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NikoshBAN" pitchFamily="2" charset="0"/>
              </a:rPr>
              <a:t> =  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NikoshBAN" pitchFamily="2" charset="0"/>
              </a:rPr>
              <a:t>0</a:t>
            </a:r>
          </a:p>
          <a:p>
            <a:pPr>
              <a:buFont typeface="Wingdings 2"/>
              <a:buNone/>
            </a:pP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NikoshBAN" pitchFamily="2" charset="0"/>
              </a:rPr>
              <a:t>     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bn-IN" sz="4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NikoshBAN" pitchFamily="2" charset="0"/>
              </a:rPr>
              <a:t>(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 – 3 )</a:t>
            </a:r>
            <a:r>
              <a:rPr lang="bn-IN" sz="4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NikoshBAN" pitchFamily="2" charset="0"/>
              </a:rPr>
              <a:t> – 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(x   -  3)  </a:t>
            </a:r>
            <a:r>
              <a:rPr lang="bn-IN" sz="4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NikoshBAN" pitchFamily="2" charset="0"/>
              </a:rPr>
              <a:t>= 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NikoshBAN" pitchFamily="2" charset="0"/>
              </a:rPr>
              <a:t>0</a:t>
            </a:r>
            <a:endParaRPr lang="en-US" sz="4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/>
              <a:buNone/>
            </a:pP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IN" sz="4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NikoshBAN" pitchFamily="2" charset="0"/>
              </a:rPr>
              <a:t>(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 –  3 )(x </a:t>
            </a:r>
            <a:r>
              <a:rPr lang="bn-IN" sz="4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NikoshBAN" pitchFamily="2" charset="0"/>
              </a:rPr>
              <a:t> – 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2 ) </a:t>
            </a:r>
            <a:r>
              <a:rPr lang="bn-IN" sz="4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NikoshBAN" pitchFamily="2" charset="0"/>
              </a:rPr>
              <a:t>= </a:t>
            </a:r>
            <a:r>
              <a:rPr lang="bn-IN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NikoshBAN" pitchFamily="2" charset="0"/>
              </a:rPr>
              <a:t>0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/>
              <a:buNone/>
            </a:pP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 –  3   =  0   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আথবা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 x </a:t>
            </a:r>
            <a:r>
              <a:rPr lang="bn-IN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NikoshBAN" pitchFamily="2" charset="0"/>
              </a:rPr>
              <a:t> – 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bn-IN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NikoshBAN" pitchFamily="2" charset="0"/>
              </a:rPr>
              <a:t>=  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NikoshBAN" pitchFamily="2" charset="0"/>
              </a:rPr>
              <a:t>0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/>
              <a:buNone/>
            </a:pP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.:  x  =  3   ,  2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93595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0" y="304800"/>
                <a:ext cx="11887200" cy="6124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 smtClean="0">
                    <a:latin typeface="NikoshBAN" pitchFamily="2" charset="0"/>
                    <a:cs typeface="NikoshBAN" pitchFamily="2" charset="0"/>
                  </a:rPr>
                  <a:t>যদি</a:t>
                </a:r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/>
                  <a:t>g (x ) 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= x³ + kx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² -  4x  - 8 </a:t>
                </a:r>
                <a:r>
                  <a:rPr lang="en-US" sz="2800" b="1" dirty="0" err="1" smtClean="0"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800" b="1" dirty="0" err="1" smtClean="0">
                    <a:latin typeface="NikoshBAN" pitchFamily="2" charset="0"/>
                    <a:cs typeface="NikoshBAN" pitchFamily="2" charset="0"/>
                  </a:rPr>
                  <a:t>তবে</a:t>
                </a:r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2800" b="1" dirty="0"/>
                  <a:t>k </a:t>
                </a:r>
                <a:r>
                  <a:rPr lang="en-US" sz="2800" b="1" dirty="0" err="1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8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>
                    <a:latin typeface="NikoshBAN" pitchFamily="2" charset="0"/>
                    <a:cs typeface="NikoshBAN" pitchFamily="2" charset="0"/>
                  </a:rPr>
                  <a:t>কোন</a:t>
                </a:r>
                <a:r>
                  <a:rPr lang="en-US" sz="28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>
                    <a:latin typeface="NikoshBAN" pitchFamily="2" charset="0"/>
                    <a:cs typeface="NikoshBAN" pitchFamily="2" charset="0"/>
                  </a:rPr>
                  <a:t>মানের</a:t>
                </a:r>
                <a:r>
                  <a:rPr lang="en-US" sz="28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>
                    <a:latin typeface="NikoshBAN" pitchFamily="2" charset="0"/>
                    <a:cs typeface="NikoshBAN" pitchFamily="2" charset="0"/>
                  </a:rPr>
                  <a:t>জন্য</a:t>
                </a:r>
                <a:r>
                  <a:rPr lang="en-US" sz="28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/>
                  <a:t>g (-2) =0 </a:t>
                </a:r>
                <a:r>
                  <a:rPr lang="en-US" sz="2800" b="1" dirty="0" err="1">
                    <a:latin typeface="NikoshBAN" pitchFamily="2" charset="0"/>
                    <a:cs typeface="NikoshBAN" pitchFamily="2" charset="0"/>
                  </a:rPr>
                  <a:t>হবে</a:t>
                </a:r>
                <a:r>
                  <a:rPr lang="en-US" sz="28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?</a:t>
                </a:r>
              </a:p>
              <a:p>
                <a:r>
                  <a:rPr lang="en-US" sz="3600" dirty="0" err="1">
                    <a:solidFill>
                      <a:srgbClr val="C00000"/>
                    </a:solidFill>
                  </a:rPr>
                  <a:t>সমাধান</a:t>
                </a:r>
                <a:r>
                  <a:rPr lang="en-US" sz="3600" dirty="0">
                    <a:solidFill>
                      <a:srgbClr val="C00000"/>
                    </a:solidFill>
                  </a:rPr>
                  <a:t> :</a:t>
                </a:r>
                <a:r>
                  <a:rPr lang="en-US" sz="3600" dirty="0" err="1">
                    <a:solidFill>
                      <a:srgbClr val="C00000"/>
                    </a:solidFill>
                  </a:rPr>
                  <a:t>দেওয়া</a:t>
                </a:r>
                <a:r>
                  <a:rPr lang="en-US" sz="3600" dirty="0">
                    <a:solidFill>
                      <a:srgbClr val="C00000"/>
                    </a:solidFill>
                  </a:rPr>
                  <a:t> </a:t>
                </a:r>
                <a:r>
                  <a:rPr lang="en-US" sz="3600" dirty="0" err="1">
                    <a:solidFill>
                      <a:srgbClr val="C00000"/>
                    </a:solidFill>
                  </a:rPr>
                  <a:t>আছে</a:t>
                </a:r>
                <a:r>
                  <a:rPr lang="en-US" sz="3600" dirty="0">
                    <a:solidFill>
                      <a:srgbClr val="C00000"/>
                    </a:solidFill>
                  </a:rPr>
                  <a:t> ,  </a:t>
                </a:r>
                <a:r>
                  <a:rPr lang="en-US" sz="44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g ( x  )  =  x³ + kx</a:t>
                </a:r>
                <a:r>
                  <a:rPr lang="en-US" sz="40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² -  4x  - 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8</a:t>
                </a:r>
              </a:p>
              <a:p>
                <a:r>
                  <a:rPr lang="en-US" sz="4000" dirty="0">
                    <a:solidFill>
                      <a:srgbClr val="06521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</a:t>
                </a:r>
                <a:r>
                  <a:rPr lang="en-US" sz="4000" dirty="0" smtClean="0">
                    <a:solidFill>
                      <a:srgbClr val="06521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               </a:t>
                </a:r>
                <a:r>
                  <a:rPr lang="en-US" sz="4000" dirty="0" smtClean="0">
                    <a:solidFill>
                      <a:srgbClr val="06521F"/>
                    </a:solidFill>
                    <a:latin typeface="Times New Roman" pitchFamily="18" charset="0"/>
                    <a:cs typeface="Times New Roman" pitchFamily="18" charset="0"/>
                  </a:rPr>
                  <a:t>.: </a:t>
                </a:r>
                <a:r>
                  <a:rPr lang="en-US" sz="4000" dirty="0">
                    <a:solidFill>
                      <a:srgbClr val="06521F"/>
                    </a:solidFill>
                    <a:latin typeface="Times New Roman" pitchFamily="18" charset="0"/>
                    <a:cs typeface="Times New Roman" pitchFamily="18" charset="0"/>
                  </a:rPr>
                  <a:t>g (-2 ) = ( -2)³ + k(-2)</a:t>
                </a:r>
                <a:r>
                  <a:rPr lang="en-US" sz="4000" dirty="0">
                    <a:solidFill>
                      <a:srgbClr val="06521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² -  4(-2) - 8 </a:t>
                </a:r>
                <a:endParaRPr lang="en-US" sz="4000" dirty="0" smtClean="0">
                  <a:solidFill>
                    <a:srgbClr val="06521F"/>
                  </a:solidFill>
                  <a:latin typeface="Times New Roman" pitchFamily="18" charset="0"/>
                  <a:cs typeface="Times New Roman" pitchFamily="18" charset="0"/>
                  <a:sym typeface="Symbol"/>
                </a:endParaRPr>
              </a:p>
              <a:p>
                <a:r>
                  <a:rPr lang="en-US" sz="40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</a:t>
                </a:r>
                <a:r>
                  <a:rPr lang="en-US" sz="4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                             </a:t>
                </a:r>
                <a:r>
                  <a:rPr lang="en-US" sz="4000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=  - 8   +  4k + 8 – 8 </a:t>
                </a:r>
                <a:endParaRPr lang="en-US" sz="4000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  <a:sym typeface="Symbol"/>
                </a:endParaRPr>
              </a:p>
              <a:p>
                <a:r>
                  <a:rPr lang="en-US" sz="40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</a:t>
                </a:r>
                <a:r>
                  <a:rPr lang="en-US" sz="4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                             </a:t>
                </a:r>
                <a:r>
                  <a:rPr lang="en-US" sz="4000" dirty="0" smtClean="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= </a:t>
                </a:r>
                <a:r>
                  <a:rPr lang="en-US" sz="4000" dirty="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4k – 8  </a:t>
                </a:r>
                <a:endParaRPr lang="en-US" sz="4000" b="1" dirty="0" smtClean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  <a:sym typeface="Symbol"/>
                </a:endParaRPr>
              </a:p>
              <a:p>
                <a:r>
                  <a:rPr lang="en-US" sz="40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    </a:t>
                </a:r>
                <a:r>
                  <a:rPr lang="en-US" sz="4000" dirty="0" err="1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যেহেতু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 </a:t>
                </a:r>
                <a:r>
                  <a:rPr lang="bn-IN" sz="4000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,</a:t>
                </a:r>
                <a:r>
                  <a:rPr lang="bn-IN" sz="4000" dirty="0">
                    <a:solidFill>
                      <a:srgbClr val="C00000"/>
                    </a:solidFill>
                    <a:latin typeface="Eras Bold ITC"/>
                    <a:sym typeface="Symbol"/>
                  </a:rPr>
                  <a:t>  </a:t>
                </a:r>
                <a:r>
                  <a:rPr lang="en-US" sz="4000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g (-2 )</a:t>
                </a:r>
                <a:r>
                  <a:rPr lang="bn-IN" sz="4000" dirty="0">
                    <a:solidFill>
                      <a:srgbClr val="C00000"/>
                    </a:solidFill>
                    <a:latin typeface="Times New Roman" pitchFamily="18" charset="0"/>
                  </a:rPr>
                  <a:t>  = </a:t>
                </a:r>
                <a:r>
                  <a:rPr lang="en-US" sz="4000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0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</a:t>
                </a:r>
                <a:endParaRPr lang="en-US" sz="4000" dirty="0" smtClean="0">
                  <a:solidFill>
                    <a:srgbClr val="C00000"/>
                  </a:solidFill>
                  <a:latin typeface="Eras Bold ITC"/>
                  <a:sym typeface="Symbol"/>
                </a:endParaRPr>
              </a:p>
              <a:p>
                <a:r>
                  <a:rPr lang="en-US" sz="4000" dirty="0" smtClean="0">
                    <a:solidFill>
                      <a:srgbClr val="06521F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    </a:t>
                </a:r>
                <a:r>
                  <a:rPr lang="bn-IN" sz="4000" dirty="0" smtClean="0">
                    <a:solidFill>
                      <a:srgbClr val="06521F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সেহেতু</a:t>
                </a:r>
                <a:r>
                  <a:rPr lang="bn-IN" sz="4000" dirty="0">
                    <a:solidFill>
                      <a:srgbClr val="06521F"/>
                    </a:solidFill>
                    <a:latin typeface="Times New Roman" pitchFamily="18" charset="0"/>
                    <a:cs typeface="NikoshBAN" pitchFamily="2" charset="0"/>
                    <a:sym typeface="Symbol"/>
                  </a:rPr>
                  <a:t>, </a:t>
                </a:r>
                <a:r>
                  <a:rPr lang="en-US" sz="4000" dirty="0">
                    <a:solidFill>
                      <a:srgbClr val="06521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4k</a:t>
                </a:r>
                <a:r>
                  <a:rPr lang="bn-IN" sz="4000" dirty="0">
                    <a:solidFill>
                      <a:srgbClr val="06521F"/>
                    </a:solidFill>
                    <a:latin typeface="Times New Roman" pitchFamily="18" charset="0"/>
                    <a:sym typeface="Symbol"/>
                  </a:rPr>
                  <a:t> </a:t>
                </a:r>
                <a:r>
                  <a:rPr lang="en-US" sz="4000" dirty="0">
                    <a:solidFill>
                      <a:srgbClr val="06521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– </a:t>
                </a:r>
                <a:r>
                  <a:rPr lang="bn-IN" sz="4000" dirty="0">
                    <a:solidFill>
                      <a:srgbClr val="06521F"/>
                    </a:solidFill>
                    <a:latin typeface="Times New Roman" pitchFamily="18" charset="0"/>
                    <a:sym typeface="Symbol"/>
                  </a:rPr>
                  <a:t> </a:t>
                </a:r>
                <a:r>
                  <a:rPr lang="en-US" sz="4000" dirty="0">
                    <a:solidFill>
                      <a:srgbClr val="06521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8 </a:t>
                </a:r>
                <a:r>
                  <a:rPr lang="bn-IN" sz="4000" dirty="0">
                    <a:solidFill>
                      <a:srgbClr val="06521F"/>
                    </a:solidFill>
                    <a:latin typeface="Times New Roman" pitchFamily="18" charset="0"/>
                    <a:sym typeface="Symbol"/>
                  </a:rPr>
                  <a:t> </a:t>
                </a:r>
                <a:r>
                  <a:rPr lang="en-US" sz="4000" dirty="0">
                    <a:solidFill>
                      <a:srgbClr val="06521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= </a:t>
                </a:r>
                <a:r>
                  <a:rPr lang="bn-IN" sz="4000" dirty="0">
                    <a:solidFill>
                      <a:srgbClr val="06521F"/>
                    </a:solidFill>
                    <a:latin typeface="Times New Roman" pitchFamily="18" charset="0"/>
                    <a:sym typeface="Symbol"/>
                  </a:rPr>
                  <a:t> </a:t>
                </a:r>
                <a:r>
                  <a:rPr lang="en-US" sz="4000" dirty="0">
                    <a:solidFill>
                      <a:srgbClr val="06521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0 </a:t>
                </a:r>
                <a:r>
                  <a:rPr lang="en-US" sz="4000" dirty="0" smtClean="0">
                    <a:solidFill>
                      <a:srgbClr val="06521F"/>
                    </a:solidFill>
                    <a:latin typeface="Eras Bold ITC"/>
                    <a:sym typeface="Symbol"/>
                  </a:rPr>
                  <a:t> </a:t>
                </a:r>
              </a:p>
              <a:p>
                <a:r>
                  <a:rPr lang="en-US" sz="40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    </a:t>
                </a:r>
                <a:r>
                  <a:rPr lang="bn-IN" sz="40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বা</a:t>
                </a:r>
                <a:r>
                  <a:rPr lang="bn-IN" sz="4000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,  </a:t>
                </a:r>
                <a:r>
                  <a:rPr lang="en-US" sz="40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4k </a:t>
                </a:r>
                <a:r>
                  <a:rPr lang="bn-IN" sz="4000" dirty="0">
                    <a:solidFill>
                      <a:srgbClr val="7030A0"/>
                    </a:solidFill>
                    <a:latin typeface="Times New Roman" pitchFamily="18" charset="0"/>
                    <a:sym typeface="Symbol"/>
                  </a:rPr>
                  <a:t>  </a:t>
                </a:r>
                <a:r>
                  <a:rPr lang="en-US" sz="40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=</a:t>
                </a:r>
                <a:r>
                  <a:rPr lang="bn-IN" sz="4000" dirty="0">
                    <a:solidFill>
                      <a:srgbClr val="7030A0"/>
                    </a:solidFill>
                    <a:latin typeface="Times New Roman" pitchFamily="18" charset="0"/>
                    <a:sym typeface="Symbol"/>
                  </a:rPr>
                  <a:t>  </a:t>
                </a:r>
                <a:r>
                  <a:rPr lang="en-US" sz="40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8 </a:t>
                </a:r>
                <a:endParaRPr lang="en-US" sz="40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  <a:sym typeface="Symbol"/>
                </a:endParaRPr>
              </a:p>
              <a:p>
                <a:r>
                  <a:rPr lang="en-US" sz="40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    </a:t>
                </a:r>
                <a:r>
                  <a:rPr lang="bn-IN" sz="40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বা</a:t>
                </a:r>
                <a:r>
                  <a:rPr lang="bn-IN" sz="4000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, </a:t>
                </a:r>
                <a:r>
                  <a:rPr lang="en-US" sz="40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k</a:t>
                </a:r>
                <a:r>
                  <a:rPr lang="bn-IN" sz="4000" dirty="0">
                    <a:solidFill>
                      <a:srgbClr val="7030A0"/>
                    </a:solidFill>
                    <a:latin typeface="Times New Roman" pitchFamily="18" charset="0"/>
                    <a:sym typeface="Symbol"/>
                  </a:rPr>
                  <a:t>  </a:t>
                </a:r>
                <a:r>
                  <a:rPr lang="en-US" sz="40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= </a:t>
                </a:r>
                <a:r>
                  <a:rPr lang="bn-IN" sz="4000" dirty="0">
                    <a:solidFill>
                      <a:srgbClr val="7030A0"/>
                    </a:solidFill>
                    <a:latin typeface="Times New Roman" pitchFamily="18" charset="0"/>
                    <a:sym typeface="Symbol"/>
                  </a:rPr>
                  <a:t>   </a:t>
                </a:r>
                <a:r>
                  <a:rPr lang="en-US" sz="4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8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  <a:sym typeface="Symbol"/>
                      </a:rPr>
                      <m:t>÷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  <a:sym typeface="Symbol"/>
                      </a:rPr>
                      <m:t>4</m:t>
                    </m:r>
                  </m:oMath>
                </a14:m>
                <a:r>
                  <a:rPr lang="en-US" sz="40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= </a:t>
                </a:r>
                <a:r>
                  <a:rPr lang="bn-IN" sz="4000" dirty="0">
                    <a:solidFill>
                      <a:srgbClr val="7030A0"/>
                    </a:solidFill>
                    <a:latin typeface="Times New Roman" pitchFamily="18" charset="0"/>
                    <a:sym typeface="Symbol"/>
                  </a:rPr>
                  <a:t>  </a:t>
                </a:r>
                <a:r>
                  <a:rPr lang="en-US" sz="4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2</a:t>
                </a:r>
                <a:endParaRPr lang="en-US" sz="4000" dirty="0" smtClean="0">
                  <a:solidFill>
                    <a:srgbClr val="7030A0"/>
                  </a:solidFill>
                  <a:latin typeface="Eras Bold ITC"/>
                  <a:sym typeface="Symbol"/>
                </a:endParaRPr>
              </a:p>
              <a:p>
                <a:r>
                  <a:rPr lang="bn-IN" sz="4000" dirty="0" smtClean="0">
                    <a:solidFill>
                      <a:srgbClr val="7030A0"/>
                    </a:solidFill>
                    <a:latin typeface="Eras Bold ITC"/>
                    <a:sym typeface="Symbol"/>
                  </a:rPr>
                  <a:t> </a:t>
                </a:r>
                <a:r>
                  <a:rPr lang="en-US" sz="4000" dirty="0" smtClean="0">
                    <a:solidFill>
                      <a:srgbClr val="7030A0"/>
                    </a:solidFill>
                    <a:latin typeface="Eras Bold ITC"/>
                    <a:sym typeface="Symbol"/>
                  </a:rPr>
                  <a:t>   </a:t>
                </a:r>
                <a:r>
                  <a:rPr lang="bn-IN" sz="40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.: </a:t>
                </a:r>
                <a:r>
                  <a:rPr lang="bn-IN" sz="4000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নির্নয় মান : </a:t>
                </a:r>
                <a:r>
                  <a:rPr lang="en-US" sz="40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k</a:t>
                </a:r>
                <a:r>
                  <a:rPr lang="bn-IN" sz="4000" dirty="0">
                    <a:solidFill>
                      <a:srgbClr val="7030A0"/>
                    </a:solidFill>
                    <a:latin typeface="Times New Roman" pitchFamily="18" charset="0"/>
                    <a:sym typeface="Symbol"/>
                  </a:rPr>
                  <a:t>  </a:t>
                </a:r>
                <a:r>
                  <a:rPr lang="en-US" sz="40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= </a:t>
                </a:r>
                <a:r>
                  <a:rPr lang="bn-IN" sz="4000" dirty="0">
                    <a:solidFill>
                      <a:srgbClr val="7030A0"/>
                    </a:solidFill>
                    <a:latin typeface="Times New Roman" pitchFamily="18" charset="0"/>
                    <a:sym typeface="Symbol"/>
                  </a:rPr>
                  <a:t>  </a:t>
                </a:r>
                <a:r>
                  <a:rPr lang="en-US" sz="40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2</a:t>
                </a:r>
                <a:endParaRPr lang="en-US" sz="4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4800"/>
                <a:ext cx="11887200" cy="6124754"/>
              </a:xfrm>
              <a:prstGeom prst="rect">
                <a:avLst/>
              </a:prstGeom>
              <a:blipFill rotWithShape="1">
                <a:blip r:embed="rId2"/>
                <a:stretch>
                  <a:fillRect l="-1795" t="-1294" b="-3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6907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2400" y="240941"/>
                <a:ext cx="11734800" cy="5115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400" i="1" smtClean="0">
                            <a:latin typeface="Cambria Math"/>
                            <a:cs typeface="NikoshBAN" pitchFamily="2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sz="4400" i="1">
                                <a:latin typeface="Cambria Math"/>
                                <a:cs typeface="NikoshBAN" pitchFamily="2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4400" dirty="0"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en-US" sz="4400" i="1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  <a:cs typeface="NikoshBAN" pitchFamily="2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400" i="1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400" dirty="0" err="1">
                    <a:latin typeface="NikoshBAN" pitchFamily="2" charset="0"/>
                    <a:cs typeface="NikoshBAN" pitchFamily="2" charset="0"/>
                  </a:rPr>
                  <a:t>হলে</a:t>
                </a:r>
                <a:r>
                  <a:rPr lang="en-US" sz="4400" dirty="0">
                    <a:latin typeface="NikoshBAN" pitchFamily="2" charset="0"/>
                    <a:cs typeface="NikoshBAN" pitchFamily="2" charset="0"/>
                  </a:rPr>
                  <a:t> , </a:t>
                </a:r>
                <a:r>
                  <a:rPr lang="en-US" sz="4400" dirty="0" err="1">
                    <a:latin typeface="NikoshBAN" pitchFamily="2" charset="0"/>
                    <a:cs typeface="NikoshBAN" pitchFamily="2" charset="0"/>
                  </a:rPr>
                  <a:t>দেখাও</a:t>
                </a:r>
                <a:r>
                  <a:rPr lang="en-US" sz="4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>
                    <a:latin typeface="NikoshBAN" pitchFamily="2" charset="0"/>
                    <a:cs typeface="NikoshBAN" pitchFamily="2" charset="0"/>
                  </a:rPr>
                  <a:t>যে</a:t>
                </a:r>
                <a:r>
                  <a:rPr lang="en-US" sz="4400" dirty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400" i="1">
                            <a:latin typeface="Cambria Math"/>
                            <a:cs typeface="NikoshBAN" pitchFamily="2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sz="4400" i="1">
                                <a:latin typeface="Cambria Math"/>
                                <a:cs typeface="NikoshBAN" pitchFamily="2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i="1"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i="1">
                                    <a:latin typeface="Cambria Math"/>
                                    <a:cs typeface="NikoshBAN" pitchFamily="2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400" i="1">
                                        <a:latin typeface="Cambria Math"/>
                                        <a:cs typeface="NikoshBAN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i="1">
                                        <a:latin typeface="Cambria Math"/>
                                        <a:cs typeface="NikoshBAN" pitchFamily="2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4400" i="1">
                                        <a:latin typeface="Cambria Math"/>
                                        <a:cs typeface="NikoshBAN" pitchFamily="2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nary>
                  </m:oMath>
                </a14:m>
                <a:r>
                  <a:rPr lang="en-US" sz="4400" dirty="0"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400" i="1" dirty="0">
                            <a:latin typeface="Cambria Math"/>
                            <a:cs typeface="NikoshBAN" pitchFamily="2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sz="4400" i="1" dirty="0">
                                <a:latin typeface="Cambria Math"/>
                                <a:cs typeface="NikoshBAN" pitchFamily="2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i="1" dirty="0"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 dirty="0">
                                    <a:latin typeface="Cambria Math"/>
                                    <a:cs typeface="NikoshBAN" pitchFamily="2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400" i="1" dirty="0">
                                    <a:latin typeface="Cambria Math"/>
                                    <a:cs typeface="NikoshBAN" pitchFamily="2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nary>
                  </m:oMath>
                </a14:m>
                <a:endParaRPr lang="en-US" sz="44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44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সমাধান </a:t>
                </a:r>
                <a:r>
                  <a:rPr lang="en-US" sz="4400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: </a:t>
                </a:r>
                <a:r>
                  <a:rPr lang="en-US" sz="4400" dirty="0" err="1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দেওয়া</a:t>
                </a:r>
                <a:r>
                  <a:rPr lang="en-US" sz="4400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আছে</a:t>
                </a:r>
                <a:r>
                  <a:rPr lang="en-US" sz="4400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,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400" i="1">
                            <a:latin typeface="Cambria Math"/>
                            <a:cs typeface="NikoshBAN" pitchFamily="2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sz="4400" i="1">
                                <a:latin typeface="Cambria Math"/>
                                <a:cs typeface="NikoshBAN" pitchFamily="2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4400" dirty="0"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en-US" sz="4400" i="1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  <a:cs typeface="NikoshBAN" pitchFamily="2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400" i="1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4400" dirty="0" smtClean="0"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400" i="1" smtClean="0">
                            <a:solidFill>
                              <a:srgbClr val="FF0066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sz="4400" i="1" smtClean="0">
                                <a:solidFill>
                                  <a:srgbClr val="FF0066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i="1" smtClean="0">
                                    <a:solidFill>
                                      <a:srgbClr val="FF0066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400" b="0" i="0" smtClean="0">
                                    <a:solidFill>
                                      <a:srgbClr val="FF0066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400" i="1" smtClean="0">
                                        <a:solidFill>
                                          <a:srgbClr val="FF0066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4400" b="0" i="0" smtClean="0">
                                        <a:solidFill>
                                          <a:srgbClr val="FF0066"/>
                                        </a:solidFill>
                                        <a:latin typeface="Cambria Math"/>
                                      </a:rPr>
                                      <m:t>x</m:t>
                                    </m:r>
                                  </m:e>
                                  <m:sup>
                                    <m:r>
                                      <a:rPr lang="en-US" sz="4400" b="0" i="0" smtClean="0">
                                        <a:solidFill>
                                          <a:srgbClr val="FF0066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nary>
                  </m:oMath>
                </a14:m>
                <a:r>
                  <a:rPr lang="en-US" sz="4400" dirty="0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dirty="0" smtClean="0">
                            <a:solidFill>
                              <a:srgbClr val="FF0066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400" b="0" i="1" dirty="0" smtClean="0">
                            <a:solidFill>
                              <a:srgbClr val="FF0066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4400" b="0" i="1" dirty="0" smtClean="0">
                            <a:solidFill>
                              <a:srgbClr val="FF0066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0" i="1" dirty="0" smtClean="0">
                                <a:solidFill>
                                  <a:srgbClr val="FF0066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0" i="1" dirty="0" smtClean="0">
                                    <a:solidFill>
                                      <a:srgbClr val="FF0066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400" b="0" i="1" dirty="0" smtClean="0">
                                        <a:solidFill>
                                          <a:srgbClr val="FF0066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0" i="1" dirty="0" smtClean="0">
                                        <a:solidFill>
                                          <a:srgbClr val="FF0066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4400" b="0" i="1" dirty="0" smtClean="0">
                                            <a:solidFill>
                                              <a:srgbClr val="FF0066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400" b="0" i="1" dirty="0" smtClean="0">
                                            <a:solidFill>
                                              <a:srgbClr val="FF0066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4400" b="0" i="1" dirty="0" smtClean="0">
                                            <a:solidFill>
                                              <a:srgbClr val="FF0066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4400" b="0" i="1" dirty="0" smtClean="0">
                                <a:solidFill>
                                  <a:srgbClr val="FF0066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4400" b="0" i="1" dirty="0" smtClean="0">
                                <a:solidFill>
                                  <a:srgbClr val="FF0066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dirty="0" smtClean="0">
                                <a:solidFill>
                                  <a:srgbClr val="FF0066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+ </m:t>
                            </m:r>
                            <m:d>
                              <m:dPr>
                                <m:ctrlPr>
                                  <a:rPr lang="en-US" sz="4400" b="0" i="1" dirty="0" smtClean="0">
                                    <a:solidFill>
                                      <a:srgbClr val="FF0066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400" b="0" i="1" dirty="0" smtClean="0">
                                        <a:solidFill>
                                          <a:srgbClr val="FF0066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0" i="1" dirty="0" smtClean="0">
                                        <a:solidFill>
                                          <a:srgbClr val="FF0066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4400" b="0" i="1" dirty="0" smtClean="0">
                                            <a:solidFill>
                                              <a:srgbClr val="FF0066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400" b="0" i="1" dirty="0" smtClean="0">
                                            <a:solidFill>
                                              <a:srgbClr val="FF0066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4400" b="0" i="1" dirty="0" smtClean="0">
                                            <a:solidFill>
                                              <a:srgbClr val="FF0066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  <m:r>
                              <a:rPr lang="en-US" sz="4400" b="0" i="1" dirty="0" smtClean="0">
                                <a:solidFill>
                                  <a:srgbClr val="FF0066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en-US" sz="4400" b="0" i="1" dirty="0" smtClean="0">
                                <a:solidFill>
                                  <a:srgbClr val="FF0066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400" i="1" dirty="0" smtClean="0">
                                <a:solidFill>
                                  <a:srgbClr val="FF0066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i="1" dirty="0" smtClean="0">
                                    <a:solidFill>
                                      <a:srgbClr val="FF0066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400" i="1" dirty="0" smtClean="0">
                                        <a:solidFill>
                                          <a:srgbClr val="FF0066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0" i="1" dirty="0" smtClean="0">
                                        <a:solidFill>
                                          <a:srgbClr val="FF0066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4400" i="1" dirty="0" smtClean="0">
                                            <a:solidFill>
                                              <a:srgbClr val="FF0066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400" b="0" i="1" dirty="0" smtClean="0">
                                            <a:solidFill>
                                              <a:srgbClr val="FF0066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4400" b="0" i="1" dirty="0" smtClean="0">
                                            <a:solidFill>
                                              <a:srgbClr val="FF0066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4400" b="0" i="1" dirty="0" smtClean="0">
                                <a:solidFill>
                                  <a:srgbClr val="FF0066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400" dirty="0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44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400" b="0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4400" b="0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400" b="0" i="1" dirty="0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400" b="0" i="1" dirty="0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400" b="0" i="1" dirty="0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0" i="1" dirty="0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400" b="0" i="1" dirty="0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4</m:t>
                                </m:r>
                              </m:sup>
                            </m:sSup>
                          </m:den>
                        </m:f>
                        <m:r>
                          <a:rPr lang="en-US" sz="4400" b="0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400" b="0" i="1" dirty="0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400" b="0" i="1" dirty="0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400" b="0" i="1" dirty="0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0" i="1" dirty="0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400" b="0" i="1" dirty="0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8</m:t>
                                </m:r>
                              </m:sup>
                            </m:sSup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4400" i="1" dirty="0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400" b="0" i="1" dirty="0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400" i="1" dirty="0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0" i="1" dirty="0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400" b="0" i="1" dirty="0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4</m:t>
                                </m:r>
                              </m:sup>
                            </m:sSup>
                          </m:den>
                        </m:f>
                      </m:den>
                    </m:f>
                    <m:r>
                      <a:rPr lang="en-US" sz="4400" b="0" i="0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44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smtClean="0">
                    <a:solidFill>
                      <a:srgbClr val="06521F"/>
                    </a:solidFill>
                    <a:latin typeface="Times New Roman" pitchFamily="18" charset="0"/>
                    <a:cs typeface="Times New Roman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solidFill>
                              <a:srgbClr val="06521F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4400" i="1" smtClean="0">
                                <a:solidFill>
                                  <a:srgbClr val="06521F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400" b="0" i="1" smtClean="0">
                                <a:solidFill>
                                  <a:srgbClr val="06521F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sz="4400" b="0" i="1" smtClean="0">
                                <a:solidFill>
                                  <a:srgbClr val="06521F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400" b="0" i="1" smtClean="0">
                                    <a:solidFill>
                                      <a:srgbClr val="06521F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0" i="1" smtClean="0">
                                    <a:solidFill>
                                      <a:srgbClr val="06521F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400" b="0" i="1" smtClean="0">
                                    <a:solidFill>
                                      <a:srgbClr val="06521F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en-US" sz="4400" b="0" i="1" smtClean="0">
                                <a:solidFill>
                                  <a:srgbClr val="06521F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400" b="0" i="1" smtClean="0">
                                    <a:solidFill>
                                      <a:srgbClr val="06521F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0" i="1" smtClean="0">
                                    <a:solidFill>
                                      <a:srgbClr val="06521F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400" b="0" i="1" smtClean="0">
                                    <a:solidFill>
                                      <a:srgbClr val="06521F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8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4400" i="1" smtClean="0">
                                    <a:solidFill>
                                      <a:srgbClr val="06521F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0" i="1" smtClean="0">
                                    <a:solidFill>
                                      <a:srgbClr val="06521F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400" b="0" i="1" smtClean="0">
                                    <a:solidFill>
                                      <a:srgbClr val="06521F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8</m:t>
                                </m:r>
                              </m:sup>
                            </m:sSup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4400" i="1" smtClean="0">
                                <a:solidFill>
                                  <a:srgbClr val="06521F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400" b="0" i="1" smtClean="0">
                                <a:solidFill>
                                  <a:srgbClr val="06521F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400" i="1" smtClean="0">
                                    <a:solidFill>
                                      <a:srgbClr val="06521F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0" i="1" smtClean="0">
                                    <a:solidFill>
                                      <a:srgbClr val="06521F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400" b="0" i="1" smtClean="0">
                                    <a:solidFill>
                                      <a:srgbClr val="06521F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4</m:t>
                                </m:r>
                              </m:sup>
                            </m:sSup>
                          </m:den>
                        </m:f>
                      </m:den>
                    </m:f>
                  </m:oMath>
                </a14:m>
                <a:endParaRPr lang="en-US" sz="4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44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4400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4400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  <a:cs typeface="Times New Roman" pitchFamily="18" charset="0"/>
                              </a:rPr>
                              <m:t>8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4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  <a:cs typeface="Times New Roman" pitchFamily="18" charset="0"/>
                              </a:rPr>
                              <m:t>8</m:t>
                            </m:r>
                          </m:sup>
                        </m:sSup>
                      </m:den>
                    </m:f>
                    <m:r>
                      <a:rPr lang="en-US" sz="44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  <m:f>
                      <m:fPr>
                        <m:ctrlPr>
                          <a:rPr lang="en-US" sz="440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en-US" sz="44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sz="4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40941"/>
                <a:ext cx="11734800" cy="5115439"/>
              </a:xfrm>
              <a:prstGeom prst="rect">
                <a:avLst/>
              </a:prstGeom>
              <a:blipFill rotWithShape="1">
                <a:blip r:embed="rId2"/>
                <a:stretch>
                  <a:fillRect l="-2078" b="-9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 flipV="1">
            <a:off x="1143000" y="4953000"/>
            <a:ext cx="762000" cy="40338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971800" y="4267200"/>
            <a:ext cx="762000" cy="40338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24000" y="5257145"/>
                <a:ext cx="457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5257145"/>
                <a:ext cx="457200" cy="646331"/>
              </a:xfrm>
              <a:prstGeom prst="rect">
                <a:avLst/>
              </a:prstGeom>
              <a:blipFill rotWithShape="1">
                <a:blip r:embed="rId3"/>
                <a:stretch>
                  <a:fillRect t="-13208" r="-108000" b="-35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191000" y="4237607"/>
                <a:ext cx="3962400" cy="1148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4400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4400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8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400" i="1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sz="4400" i="1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 </m:t>
                            </m:r>
                          </m:sup>
                        </m:sSup>
                      </m:den>
                    </m:f>
                  </m:oMath>
                </a14:m>
                <a:endParaRPr lang="en-US" sz="4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4237607"/>
                <a:ext cx="3962400" cy="1148391"/>
              </a:xfrm>
              <a:prstGeom prst="rect">
                <a:avLst/>
              </a:prstGeom>
              <a:blipFill rotWithShape="1">
                <a:blip r:embed="rId4"/>
                <a:stretch>
                  <a:fillRect l="-6308" b="-12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0254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62000" y="838200"/>
                <a:ext cx="11125200" cy="5269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err="1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আবার</a:t>
                </a:r>
                <a:r>
                  <a:rPr lang="en-US" sz="44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দেওয়া</a:t>
                </a:r>
                <a:r>
                  <a:rPr lang="en-US" sz="44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আছে</a:t>
                </a:r>
                <a:r>
                  <a:rPr lang="en-US" sz="4400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,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400" i="1">
                            <a:latin typeface="Cambria Math"/>
                            <a:cs typeface="NikoshBAN" pitchFamily="2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sz="4400" i="1">
                                <a:latin typeface="Cambria Math"/>
                                <a:cs typeface="NikoshBAN" pitchFamily="2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4400" dirty="0"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en-US" sz="4400" i="1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  <a:cs typeface="NikoshBAN" pitchFamily="2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400" i="1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4400" dirty="0" smtClean="0"/>
              </a:p>
              <a:p>
                <a:r>
                  <a:rPr lang="en-US" sz="4400" dirty="0"/>
                  <a:t> </a:t>
                </a:r>
                <a:r>
                  <a:rPr lang="en-US" sz="4400" dirty="0" smtClean="0"/>
                  <a:t>  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400" i="1" smtClean="0">
                            <a:solidFill>
                              <a:srgbClr val="FF0066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4400" i="1" smtClean="0">
                                <a:solidFill>
                                  <a:srgbClr val="FF0066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i="1" smtClean="0">
                                    <a:solidFill>
                                      <a:srgbClr val="FF0066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4400" b="0" i="1" smtClean="0">
                                    <a:solidFill>
                                      <a:srgbClr val="FF0066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0" i="1" smtClean="0">
                                <a:solidFill>
                                  <a:srgbClr val="FF0066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4400" dirty="0" smtClean="0">
                    <a:solidFill>
                      <a:srgbClr val="FF0066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dirty="0" smtClean="0">
                            <a:solidFill>
                              <a:srgbClr val="FF0066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0" i="1" dirty="0" smtClean="0">
                            <a:solidFill>
                              <a:srgbClr val="FF0066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4400" b="0" i="1" dirty="0" smtClean="0">
                            <a:solidFill>
                              <a:srgbClr val="FF0066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0" i="1" dirty="0" smtClean="0">
                                <a:solidFill>
                                  <a:srgbClr val="FF0066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4400" b="0" i="1" dirty="0" smtClean="0">
                                    <a:solidFill>
                                      <a:srgbClr val="FF0066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400" b="0" i="1" dirty="0" smtClean="0">
                                        <a:solidFill>
                                          <a:srgbClr val="FF0066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4400" b="0" i="1" dirty="0" smtClean="0">
                                            <a:solidFill>
                                              <a:srgbClr val="FF0066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400" b="0" i="1" dirty="0" smtClean="0">
                                            <a:solidFill>
                                              <a:srgbClr val="FF0066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4400" b="0" i="1" dirty="0" smtClean="0">
                                            <a:solidFill>
                                              <a:srgbClr val="FF0066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>
                                  <a:rPr lang="en-US" sz="4400" b="0" i="1" dirty="0" smtClean="0">
                                    <a:solidFill>
                                      <a:srgbClr val="FF0066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400" b="0" i="1" dirty="0" smtClean="0">
                                <a:solidFill>
                                  <a:srgbClr val="FF0066"/>
                                </a:solidFill>
                                <a:latin typeface="Cambria Math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sz="4400" b="0" i="1" dirty="0" smtClean="0">
                                    <a:solidFill>
                                      <a:srgbClr val="FF0066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4400" b="0" i="1" dirty="0" smtClean="0">
                                        <a:solidFill>
                                          <a:srgbClr val="FF0066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0" i="1" dirty="0" smtClean="0">
                                        <a:solidFill>
                                          <a:srgbClr val="FF0066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4400" b="0" i="1" dirty="0" smtClean="0">
                                        <a:solidFill>
                                          <a:srgbClr val="FF0066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4400" b="0" i="1" dirty="0" smtClean="0">
                                <a:solidFill>
                                  <a:srgbClr val="FF0066"/>
                                </a:solidFill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400" i="1" dirty="0" smtClean="0">
                                <a:solidFill>
                                  <a:srgbClr val="FF0066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i="1" dirty="0" smtClean="0">
                                    <a:solidFill>
                                      <a:srgbClr val="FF0066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4400" i="1" dirty="0" smtClean="0">
                                        <a:solidFill>
                                          <a:srgbClr val="FF0066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0" i="1" dirty="0" smtClean="0">
                                        <a:solidFill>
                                          <a:srgbClr val="FF0066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4400" b="0" i="1" dirty="0" smtClean="0">
                                        <a:solidFill>
                                          <a:srgbClr val="FF0066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4400" b="0" i="1" dirty="0" smtClean="0">
                                <a:solidFill>
                                  <a:srgbClr val="FF0066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44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44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4400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4400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8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400" i="1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sz="4400" i="1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 </m:t>
                            </m:r>
                          </m:sup>
                        </m:sSup>
                      </m:den>
                    </m:f>
                  </m:oMath>
                </a14:m>
                <a:endParaRPr lang="en-US" sz="4400" dirty="0">
                  <a:solidFill>
                    <a:srgbClr val="7030A0"/>
                  </a:solidFill>
                </a:endParaRPr>
              </a:p>
              <a:p>
                <a:endParaRPr lang="en-US" sz="4400" dirty="0" smtClean="0"/>
              </a:p>
              <a:p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400" i="1">
                            <a:latin typeface="Cambria Math"/>
                            <a:cs typeface="NikoshBAN" pitchFamily="2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sz="4400" i="1">
                                <a:latin typeface="Cambria Math"/>
                                <a:cs typeface="NikoshBAN" pitchFamily="2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i="1"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i="1">
                                    <a:latin typeface="Cambria Math"/>
                                    <a:cs typeface="NikoshBAN" pitchFamily="2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400" i="1">
                                        <a:latin typeface="Cambria Math"/>
                                        <a:cs typeface="NikoshBAN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i="1">
                                        <a:latin typeface="Cambria Math"/>
                                        <a:cs typeface="NikoshBAN" pitchFamily="2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4400" i="1">
                                        <a:latin typeface="Cambria Math"/>
                                        <a:cs typeface="NikoshBAN" pitchFamily="2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nary>
                  </m:oMath>
                </a14:m>
                <a:r>
                  <a:rPr lang="en-US" sz="4400" dirty="0"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400" i="1" dirty="0">
                            <a:latin typeface="Cambria Math"/>
                            <a:cs typeface="NikoshBAN" pitchFamily="2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sz="4400" i="1" dirty="0">
                                <a:latin typeface="Cambria Math"/>
                                <a:cs typeface="NikoshBAN" pitchFamily="2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i="1" dirty="0"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 dirty="0">
                                    <a:latin typeface="Cambria Math"/>
                                    <a:cs typeface="NikoshBAN" pitchFamily="2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400" i="1" dirty="0">
                                    <a:latin typeface="Cambria Math"/>
                                    <a:cs typeface="NikoshBAN" pitchFamily="2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nary>
                  </m:oMath>
                </a14:m>
                <a:r>
                  <a:rPr lang="en-US" sz="4400" dirty="0" smtClean="0"/>
                  <a:t> 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(proved)</a:t>
                </a:r>
                <a:endParaRPr lang="en-US" sz="4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838200"/>
                <a:ext cx="11125200" cy="5269904"/>
              </a:xfrm>
              <a:prstGeom prst="rect">
                <a:avLst/>
              </a:prstGeom>
              <a:blipFill rotWithShape="1">
                <a:blip r:embed="rId2"/>
                <a:stretch>
                  <a:fillRect l="-2192" b="-21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9663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12345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558284"/>
            <a:ext cx="32528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Vrinda" pitchFamily="34" charset="0"/>
              </a:rPr>
              <a:t>                                             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9678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0" y="23108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8496" y="184666"/>
                <a:ext cx="11702469" cy="1275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যদি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3200" i="1" smtClean="0">
                            <a:latin typeface="Cambria Math"/>
                            <a:cs typeface="NikoshBAN" pitchFamily="2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sz="320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dPr>
                          <m:e>
                            <m:r>
                              <a:rPr lang="bn-BD" sz="3200" b="0" i="1" smtClean="0"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</m:e>
                        </m:d>
                      </m:e>
                    </m:nary>
                  </m:oMath>
                </a14:m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32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bn-BD" sz="3200" b="0" i="1" smtClean="0"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  <m:r>
                          <a:rPr lang="bn-BD" sz="3200" b="0" i="1" smtClean="0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bn-BD" sz="3200" b="0" i="1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bn-BD" sz="32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bn-BD" sz="3200" b="0" i="1" smtClean="0"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  <m:r>
                          <a:rPr lang="bn-BD" sz="3200" b="0" i="1" smtClean="0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bn-BD" sz="3200" b="0" i="1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,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তবে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sz="320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naryPr>
                          <m:sub/>
                          <m:sup/>
                          <m:e>
                            <m:d>
                              <m:dPr>
                                <m:ctrlPr>
                                  <a:rPr lang="en-US" sz="3200" i="1" smtClean="0"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3200" i="1" smtClean="0">
                                        <a:latin typeface="Cambria Math"/>
                                        <a:cs typeface="NikoshBAN" pitchFamily="2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bn-BD" sz="3200" b="0" i="1" smtClean="0">
                                        <a:latin typeface="Cambria Math"/>
                                        <a:cs typeface="NikoshBAN" pitchFamily="2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3200" i="1" smtClean="0">
                                            <a:latin typeface="Cambria Math"/>
                                            <a:cs typeface="NikoshBAN" pitchFamily="2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bn-BD" sz="3200" b="0" i="1" smtClean="0">
                                            <a:latin typeface="Cambria Math"/>
                                            <a:cs typeface="NikoshBAN" pitchFamily="2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bn-BD" sz="3200" b="0" i="1" smtClean="0">
                                            <a:latin typeface="Cambria Math"/>
                                            <a:cs typeface="NikoshBAN" pitchFamily="2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</m:nary>
                        <m:r>
                          <a:rPr lang="bn-BD" sz="3200" b="0" i="1" smtClean="0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bn-BD" sz="3200" b="0" i="1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sz="320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naryPr>
                          <m:sub/>
                          <m:sup/>
                          <m:e>
                            <m:d>
                              <m:dPr>
                                <m:ctrlPr>
                                  <a:rPr lang="en-US" sz="3200" i="1" smtClean="0"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3200" i="1" smtClean="0">
                                        <a:latin typeface="Cambria Math"/>
                                        <a:cs typeface="NikoshBAN" pitchFamily="2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bn-BD" sz="3200" b="0" i="1" smtClean="0">
                                        <a:latin typeface="Cambria Math"/>
                                        <a:cs typeface="NikoshBAN" pitchFamily="2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3200" i="1" smtClean="0">
                                            <a:latin typeface="Cambria Math"/>
                                            <a:cs typeface="NikoshBAN" pitchFamily="2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bn-BD" sz="3200" b="0" i="1" smtClean="0">
                                            <a:latin typeface="Cambria Math"/>
                                            <a:cs typeface="NikoshBAN" pitchFamily="2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bn-BD" sz="3200" b="0" i="1" smtClean="0">
                                            <a:latin typeface="Cambria Math"/>
                                            <a:cs typeface="NikoshBAN" pitchFamily="2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</m:nary>
                        <m:r>
                          <a:rPr lang="bn-BD" sz="3200" b="0" i="1" smtClean="0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bn-BD" sz="3200" b="0" i="1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bn-BD" sz="32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মান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নির্ণয়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। 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6" y="184666"/>
                <a:ext cx="11702469" cy="1275670"/>
              </a:xfrm>
              <a:prstGeom prst="rect">
                <a:avLst/>
              </a:prstGeom>
              <a:blipFill rotWithShape="1">
                <a:blip r:embed="rId2"/>
                <a:stretch>
                  <a:fillRect l="-1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8000" y="1280222"/>
                <a:ext cx="11563459" cy="5281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solidFill>
                      <a:srgbClr val="FF0066"/>
                    </a:solidFill>
                    <a:latin typeface="NikoshBAN" pitchFamily="2" charset="0"/>
                    <a:cs typeface="NikoshBAN" pitchFamily="2" charset="0"/>
                  </a:rPr>
                  <a:t>দেওয়া আছে,</a:t>
                </a:r>
                <a:r>
                  <a:rPr lang="en-US" sz="3600" dirty="0">
                    <a:solidFill>
                      <a:srgbClr val="FF0066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3600" i="1">
                            <a:solidFill>
                              <a:srgbClr val="FF0066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sz="3600" i="1">
                                <a:solidFill>
                                  <a:srgbClr val="FF0066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dPr>
                          <m:e>
                            <m:r>
                              <a:rPr lang="bn-BD" sz="3600" i="1">
                                <a:solidFill>
                                  <a:srgbClr val="FF0066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</m:e>
                        </m:d>
                      </m:e>
                    </m:nary>
                  </m:oMath>
                </a14:m>
                <a:r>
                  <a:rPr lang="bn-BD" sz="3600" dirty="0">
                    <a:solidFill>
                      <a:srgbClr val="FF0066"/>
                    </a:solidFill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600" i="1">
                            <a:solidFill>
                              <a:srgbClr val="FF0066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3600" i="1">
                            <a:solidFill>
                              <a:srgbClr val="FF0066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bn-BD" sz="3600" i="1">
                            <a:solidFill>
                              <a:srgbClr val="FF0066"/>
                            </a:solidFill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  <m:r>
                          <a:rPr lang="bn-BD" sz="3600" i="1">
                            <a:solidFill>
                              <a:srgbClr val="FF0066"/>
                            </a:solidFill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bn-BD" sz="3600" i="1">
                            <a:solidFill>
                              <a:srgbClr val="FF0066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bn-BD" sz="3600" i="1">
                            <a:solidFill>
                              <a:srgbClr val="FF0066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bn-BD" sz="3600" i="1">
                            <a:solidFill>
                              <a:srgbClr val="FF0066"/>
                            </a:solidFill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  <m:r>
                          <a:rPr lang="bn-BD" sz="3600" i="1">
                            <a:solidFill>
                              <a:srgbClr val="FF0066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bn-BD" sz="3600" i="1">
                            <a:solidFill>
                              <a:srgbClr val="FF0066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bn-BD" sz="3600" dirty="0">
                    <a:solidFill>
                      <a:srgbClr val="FF0066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bn-BD" sz="3600" dirty="0" smtClean="0">
                  <a:solidFill>
                    <a:srgbClr val="FF0066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40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sz="4400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ea typeface="Cambria Math"/>
                                    <a:cs typeface="NikoshBAN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bn-BD" sz="44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ea typeface="Cambria Math"/>
                                    <a:cs typeface="NikoshBAN" pitchFamily="2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400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  <a:ea typeface="Cambria Math"/>
                                        <a:cs typeface="NikoshBAN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bn-BD" sz="4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  <a:ea typeface="Cambria Math"/>
                                        <a:cs typeface="NikoshBAN" pitchFamily="2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bn-BD" sz="4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  <a:ea typeface="Cambria Math"/>
                                        <a:cs typeface="NikoshBAN" pitchFamily="2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nary>
                  </m:oMath>
                </a14:m>
                <a:r>
                  <a:rPr lang="bn-BD" sz="44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440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44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  <m:f>
                          <m:fPr>
                            <m:ctrlPr>
                              <a:rPr lang="bn-BD" sz="44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bn-BD" sz="44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bn-BD" sz="44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bn-BD" sz="44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bn-BD" sz="44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bn-BD" sz="44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bn-BD" sz="44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bn-BD" sz="4400" i="1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  <m:f>
                          <m:fPr>
                            <m:ctrlPr>
                              <a:rPr lang="bn-BD" sz="4400" i="1">
                                <a:solidFill>
                                  <a:srgbClr val="7030A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bn-BD" sz="4400" i="1">
                                <a:solidFill>
                                  <a:srgbClr val="7030A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bn-BD" sz="4400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bn-BD" sz="4400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bn-BD" sz="4400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bn-BD" sz="44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bn-BD" sz="4400" i="1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bn-BD" sz="44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4400" dirty="0" smtClean="0">
                    <a:solidFill>
                      <a:srgbClr val="FF0066"/>
                    </a:solidFill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4400" i="1" smtClean="0">
                            <a:solidFill>
                              <a:srgbClr val="FF0066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bn-BD" sz="4400" i="1" smtClean="0">
                                <a:solidFill>
                                  <a:srgbClr val="FF0066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bn-BD" sz="4400" b="0" i="1" smtClean="0">
                                <a:solidFill>
                                  <a:srgbClr val="FF0066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  <m:r>
                              <a:rPr lang="bn-BD" sz="4400" b="0" i="1" smtClean="0">
                                <a:solidFill>
                                  <a:srgbClr val="FF0066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bn-BD" sz="4400" b="0" i="1" smtClean="0">
                                    <a:solidFill>
                                      <a:srgbClr val="FF0066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bn-BD" sz="4400" b="0" i="1" smtClean="0">
                                    <a:solidFill>
                                      <a:srgbClr val="FF0066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 </m:t>
                                </m:r>
                                <m:r>
                                  <a:rPr lang="bn-BD" sz="4400" b="0" i="1" smtClean="0">
                                    <a:solidFill>
                                      <a:srgbClr val="FF0066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bn-BD" sz="4400" b="0" i="1" smtClean="0">
                                    <a:solidFill>
                                      <a:srgbClr val="FF0066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bn-BD" sz="4400" i="1" smtClean="0">
                                    <a:solidFill>
                                      <a:srgbClr val="FF0066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bn-BD" sz="4400" b="0" i="1" smtClean="0">
                                    <a:solidFill>
                                      <a:srgbClr val="FF0066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bn-BD" sz="4400" b="0" i="1" smtClean="0">
                                    <a:solidFill>
                                      <a:srgbClr val="FF0066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num>
                      <m:den>
                        <m:f>
                          <m:fPr>
                            <m:ctrlPr>
                              <a:rPr lang="bn-BD" sz="4400" i="1">
                                <a:solidFill>
                                  <a:srgbClr val="FF0066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bn-BD" sz="4400" i="1">
                                <a:solidFill>
                                  <a:srgbClr val="FF0066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  <m:r>
                              <a:rPr lang="bn-BD" sz="4400" b="0" i="1" smtClean="0">
                                <a:solidFill>
                                  <a:srgbClr val="FF0066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− </m:t>
                            </m:r>
                            <m:sSup>
                              <m:sSupPr>
                                <m:ctrlPr>
                                  <a:rPr lang="bn-BD" sz="4400" i="1">
                                    <a:solidFill>
                                      <a:srgbClr val="FF0066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bn-BD" sz="4400" i="1">
                                    <a:solidFill>
                                      <a:srgbClr val="FF0066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bn-BD" sz="4400" i="1">
                                    <a:solidFill>
                                      <a:srgbClr val="FF0066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bn-BD" sz="4400" i="1">
                                    <a:solidFill>
                                      <a:srgbClr val="FF0066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bn-BD" sz="4400" i="1">
                                    <a:solidFill>
                                      <a:srgbClr val="FF0066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bn-BD" sz="4400" i="1">
                                    <a:solidFill>
                                      <a:srgbClr val="FF0066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den>
                    </m:f>
                  </m:oMath>
                </a14:m>
                <a:r>
                  <a:rPr lang="bn-BD" sz="4400" dirty="0" smtClean="0">
                    <a:solidFill>
                      <a:srgbClr val="FF0066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4400" dirty="0" smtClean="0">
                    <a:latin typeface="NikoshBAN" pitchFamily="2" charset="0"/>
                    <a:cs typeface="NikoshBAN" pitchFamily="2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44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4400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bn-BD" sz="4400" i="1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bn-BD" sz="4400" i="1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bn-BD" sz="4400" i="1">
                                <a:latin typeface="Cambria Math"/>
                                <a:cs typeface="NikoshBAN" pitchFamily="2" charset="0"/>
                              </a:rPr>
                              <m:t> </m:t>
                            </m:r>
                            <m:r>
                              <a:rPr lang="bn-BD" sz="4400" i="1"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bn-BD" sz="4400" i="1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bn-BD" sz="4400" i="1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bn-BD" sz="4400" i="1"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bn-BD" sz="4400" i="1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bn-BD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sz="4400" i="1" dirty="0" smtClean="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bn-BD" sz="4400" b="0" i="1" dirty="0" smtClean="0"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BD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44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bn-BD" sz="4400" i="1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bn-BD" sz="4400" i="1">
                                <a:latin typeface="Cambria Math"/>
                                <a:cs typeface="NikoshBAN" pitchFamily="2" charset="0"/>
                              </a:rPr>
                              <m:t> </m:t>
                            </m:r>
                            <m:r>
                              <a:rPr lang="bn-BD" sz="4400" i="1"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bn-BD" sz="4400" i="1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bn-BD" sz="44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bn-BD" sz="4400" b="0" i="1" smtClean="0">
                            <a:latin typeface="Cambria Math"/>
                            <a:cs typeface="NikoshBAN" pitchFamily="2" charset="0"/>
                          </a:rPr>
                          <m:t>− </m:t>
                        </m:r>
                        <m:sSup>
                          <m:sSupPr>
                            <m:ctrlPr>
                              <a:rPr lang="bn-BD" sz="4400" i="1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bn-BD" sz="4400" i="1"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bn-BD" sz="4400" i="1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bn-BD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4400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4400" i="1" dirty="0" smtClean="0">
                            <a:solidFill>
                              <a:srgbClr val="00B0F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4400" i="1">
                            <a:solidFill>
                              <a:srgbClr val="00B0F0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bn-BD" sz="4400" i="1">
                            <a:solidFill>
                              <a:srgbClr val="00B0F0"/>
                            </a:solidFill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bn-BD" sz="4400" i="1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bn-BD" sz="4400" i="1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 </m:t>
                            </m:r>
                            <m:r>
                              <a:rPr lang="bn-BD" sz="4400" i="1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bn-BD" sz="4400" i="1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bn-BD" sz="4400" i="1">
                            <a:solidFill>
                              <a:srgbClr val="00B0F0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bn-BD" sz="4400" i="1">
                            <a:solidFill>
                              <a:srgbClr val="00B0F0"/>
                            </a:solidFill>
                            <a:latin typeface="Cambria Math"/>
                            <a:cs typeface="NikoshBAN" pitchFamily="2" charset="0"/>
                          </a:rPr>
                          <m:t>− </m:t>
                        </m:r>
                        <m:sSup>
                          <m:sSupPr>
                            <m:ctrlPr>
                              <a:rPr lang="bn-BD" sz="4400" i="1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bn-BD" sz="4400" i="1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bn-BD" sz="4400" i="1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bn-BD" sz="44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44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40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sz="4400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  <a:cs typeface="NikoshBAN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bn-BD" sz="44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  <a:cs typeface="NikoshBAN" pitchFamily="2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400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  <a:cs typeface="NikoshBAN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bn-BD" sz="4400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  <a:cs typeface="NikoshBAN" pitchFamily="2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bn-BD" sz="4400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  <a:cs typeface="NikoshBAN" pitchFamily="2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nary>
                  </m:oMath>
                </a14:m>
                <a:r>
                  <a:rPr lang="bn-BD" sz="4400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4400" i="1" dirty="0">
                            <a:solidFill>
                              <a:srgbClr val="0000FF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4400" i="1">
                            <a:solidFill>
                              <a:srgbClr val="0000FF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bn-BD" sz="4400" i="1">
                            <a:solidFill>
                              <a:srgbClr val="0000FF"/>
                            </a:solidFill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bn-BD" sz="4400" i="1">
                                <a:solidFill>
                                  <a:srgbClr val="0000FF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bn-BD" sz="4400" i="1">
                                <a:solidFill>
                                  <a:srgbClr val="0000FF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 </m:t>
                            </m:r>
                            <m:r>
                              <a:rPr lang="bn-BD" sz="4400" i="1">
                                <a:solidFill>
                                  <a:srgbClr val="0000FF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bn-BD" sz="4400" i="1">
                                <a:solidFill>
                                  <a:srgbClr val="0000FF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bn-BD" sz="4400" i="1">
                            <a:solidFill>
                              <a:srgbClr val="0000FF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bn-BD" sz="4400" i="1">
                            <a:solidFill>
                              <a:srgbClr val="0000FF"/>
                            </a:solidFill>
                            <a:latin typeface="Cambria Math"/>
                            <a:cs typeface="NikoshBAN" pitchFamily="2" charset="0"/>
                          </a:rPr>
                          <m:t>− </m:t>
                        </m:r>
                        <m:sSup>
                          <m:sSupPr>
                            <m:ctrlPr>
                              <a:rPr lang="bn-BD" sz="4400" i="1">
                                <a:solidFill>
                                  <a:srgbClr val="0000FF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bn-BD" sz="4400" i="1">
                                <a:solidFill>
                                  <a:srgbClr val="0000FF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bn-BD" sz="4400" i="1">
                                <a:solidFill>
                                  <a:srgbClr val="0000FF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bn-BD" sz="4400" dirty="0" smtClean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4400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4400" dirty="0" smtClean="0">
                    <a:solidFill>
                      <a:srgbClr val="FF0066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solidFill>
                              <a:srgbClr val="FF0066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sz="4400" i="1">
                                <a:solidFill>
                                  <a:srgbClr val="FF0066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naryPr>
                          <m:sub/>
                          <m:sup/>
                          <m:e>
                            <m:d>
                              <m:dPr>
                                <m:ctrlPr>
                                  <a:rPr lang="en-US" sz="4400" i="1">
                                    <a:solidFill>
                                      <a:srgbClr val="FF0066"/>
                                    </a:solidFill>
                                    <a:latin typeface="Cambria Math"/>
                                    <a:ea typeface="Cambria Math"/>
                                    <a:cs typeface="NikoshBAN" pitchFamily="2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400" i="1">
                                        <a:solidFill>
                                          <a:srgbClr val="FF0066"/>
                                        </a:solidFill>
                                        <a:latin typeface="Cambria Math"/>
                                        <a:ea typeface="Cambria Math"/>
                                        <a:cs typeface="NikoshBAN" pitchFamily="2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bn-BD" sz="4400" i="1">
                                        <a:solidFill>
                                          <a:srgbClr val="FF0066"/>
                                        </a:solidFill>
                                        <a:latin typeface="Cambria Math"/>
                                        <a:ea typeface="Cambria Math"/>
                                        <a:cs typeface="NikoshBAN" pitchFamily="2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4400" i="1">
                                            <a:solidFill>
                                              <a:srgbClr val="FF0066"/>
                                            </a:solidFill>
                                            <a:latin typeface="Cambria Math"/>
                                            <a:ea typeface="Cambria Math"/>
                                            <a:cs typeface="NikoshBAN" pitchFamily="2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bn-BD" sz="4400" i="1">
                                            <a:solidFill>
                                              <a:srgbClr val="FF0066"/>
                                            </a:solidFill>
                                            <a:latin typeface="Cambria Math"/>
                                            <a:ea typeface="Cambria Math"/>
                                            <a:cs typeface="NikoshBAN" pitchFamily="2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bn-BD" sz="4400" i="1">
                                            <a:solidFill>
                                              <a:srgbClr val="FF0066"/>
                                            </a:solidFill>
                                            <a:latin typeface="Cambria Math"/>
                                            <a:ea typeface="Cambria Math"/>
                                            <a:cs typeface="NikoshBAN" pitchFamily="2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</m:nary>
                        <m:r>
                          <a:rPr lang="bn-BD" sz="4400" b="0" i="1" smtClean="0">
                            <a:solidFill>
                              <a:srgbClr val="FF0066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bn-BD" sz="4400" b="0" i="1" smtClean="0">
                            <a:solidFill>
                              <a:srgbClr val="FF0066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sz="4400" i="1">
                                <a:solidFill>
                                  <a:srgbClr val="FF0066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naryPr>
                          <m:sub/>
                          <m:sup/>
                          <m:e>
                            <m:d>
                              <m:dPr>
                                <m:ctrlPr>
                                  <a:rPr lang="en-US" sz="4400" i="1">
                                    <a:solidFill>
                                      <a:srgbClr val="FF0066"/>
                                    </a:solidFill>
                                    <a:latin typeface="Cambria Math"/>
                                    <a:ea typeface="Cambria Math"/>
                                    <a:cs typeface="NikoshBAN" pitchFamily="2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400" i="1">
                                        <a:solidFill>
                                          <a:srgbClr val="FF0066"/>
                                        </a:solidFill>
                                        <a:latin typeface="Cambria Math"/>
                                        <a:ea typeface="Cambria Math"/>
                                        <a:cs typeface="NikoshBAN" pitchFamily="2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bn-BD" sz="4400" i="1">
                                        <a:solidFill>
                                          <a:srgbClr val="FF0066"/>
                                        </a:solidFill>
                                        <a:latin typeface="Cambria Math"/>
                                        <a:ea typeface="Cambria Math"/>
                                        <a:cs typeface="NikoshBAN" pitchFamily="2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4400" i="1">
                                            <a:solidFill>
                                              <a:srgbClr val="FF0066"/>
                                            </a:solidFill>
                                            <a:latin typeface="Cambria Math"/>
                                            <a:ea typeface="Cambria Math"/>
                                            <a:cs typeface="NikoshBAN" pitchFamily="2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bn-BD" sz="4400" i="1">
                                            <a:solidFill>
                                              <a:srgbClr val="FF0066"/>
                                            </a:solidFill>
                                            <a:latin typeface="Cambria Math"/>
                                            <a:ea typeface="Cambria Math"/>
                                            <a:cs typeface="NikoshBAN" pitchFamily="2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bn-BD" sz="4400" i="1">
                                            <a:solidFill>
                                              <a:srgbClr val="FF0066"/>
                                            </a:solidFill>
                                            <a:latin typeface="Cambria Math"/>
                                            <a:ea typeface="Cambria Math"/>
                                            <a:cs typeface="NikoshBAN" pitchFamily="2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</m:nary>
                        <m:r>
                          <a:rPr lang="bn-BD" sz="4400" b="0" i="1" smtClean="0">
                            <a:solidFill>
                              <a:srgbClr val="FF0066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bn-BD" sz="4400" b="0" i="1" smtClean="0">
                            <a:solidFill>
                              <a:srgbClr val="FF0066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bn-BD" sz="4400" dirty="0" smtClean="0">
                    <a:solidFill>
                      <a:srgbClr val="FF0066"/>
                    </a:solidFill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4400" i="1" smtClean="0">
                            <a:solidFill>
                              <a:srgbClr val="FF0066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4400" i="1">
                            <a:solidFill>
                              <a:srgbClr val="FF0066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bn-BD" sz="4400" i="1">
                            <a:solidFill>
                              <a:srgbClr val="FF0066"/>
                            </a:solidFill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bn-BD" sz="4400" i="1">
                                <a:solidFill>
                                  <a:srgbClr val="FF0066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bn-BD" sz="4400" i="1">
                                <a:solidFill>
                                  <a:srgbClr val="FF0066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 </m:t>
                            </m:r>
                            <m:r>
                              <a:rPr lang="bn-BD" sz="4400" i="1">
                                <a:solidFill>
                                  <a:srgbClr val="FF0066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bn-BD" sz="4400" i="1">
                                <a:solidFill>
                                  <a:srgbClr val="FF0066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bn-BD" sz="4400" b="0" i="1" smtClean="0">
                            <a:solidFill>
                              <a:srgbClr val="FF0066"/>
                            </a:solidFill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bn-BD" sz="4400" i="1">
                            <a:solidFill>
                              <a:srgbClr val="FF0066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bn-BD" sz="4400" b="0" i="1" smtClean="0">
                            <a:solidFill>
                              <a:srgbClr val="FF0066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bn-BD" sz="4400" i="1">
                                <a:solidFill>
                                  <a:srgbClr val="FF0066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bn-BD" sz="4400" i="1">
                                <a:solidFill>
                                  <a:srgbClr val="FF0066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 </m:t>
                            </m:r>
                            <m:r>
                              <a:rPr lang="bn-BD" sz="4400" i="1">
                                <a:solidFill>
                                  <a:srgbClr val="FF0066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bn-BD" sz="4400" i="1">
                                <a:solidFill>
                                  <a:srgbClr val="FF0066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bn-BD" sz="4400" i="1">
                            <a:solidFill>
                              <a:srgbClr val="FF0066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bn-BD" sz="4400" i="1">
                            <a:solidFill>
                              <a:srgbClr val="FF0066"/>
                            </a:solidFill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bn-BD" sz="4400" i="1">
                                <a:solidFill>
                                  <a:srgbClr val="FF0066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bn-BD" sz="4400" i="1">
                                <a:solidFill>
                                  <a:srgbClr val="FF0066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 </m:t>
                            </m:r>
                            <m:r>
                              <a:rPr lang="bn-BD" sz="4400" i="1">
                                <a:solidFill>
                                  <a:srgbClr val="FF0066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bn-BD" sz="4400" i="1">
                                <a:solidFill>
                                  <a:srgbClr val="FF0066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bn-BD" sz="4400" b="0" i="1" smtClean="0">
                            <a:solidFill>
                              <a:srgbClr val="FF0066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bn-BD" sz="4400" i="1">
                            <a:solidFill>
                              <a:srgbClr val="FF0066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bn-BD" sz="4400" i="1">
                            <a:solidFill>
                              <a:srgbClr val="FF0066"/>
                            </a:solidFill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bn-BD" sz="4400" i="1">
                                <a:solidFill>
                                  <a:srgbClr val="FF0066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bn-BD" sz="4400" i="1">
                                <a:solidFill>
                                  <a:srgbClr val="FF0066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 </m:t>
                            </m:r>
                            <m:r>
                              <a:rPr lang="bn-BD" sz="4400" i="1">
                                <a:solidFill>
                                  <a:srgbClr val="FF0066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bn-BD" sz="4400" i="1">
                                <a:solidFill>
                                  <a:srgbClr val="FF0066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bn-BD" sz="4400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4400" i="1" dirty="0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4400" b="0" i="1" dirty="0" smtClean="0">
                            <a:latin typeface="Cambria Math"/>
                            <a:cs typeface="NikoshBAN" pitchFamily="2" charset="0"/>
                          </a:rPr>
                          <m:t>4</m:t>
                        </m:r>
                      </m:num>
                      <m:den>
                        <m:r>
                          <a:rPr lang="bn-BD" sz="4400" b="0" i="1" dirty="0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  <m:sSup>
                          <m:sSupPr>
                            <m:ctrlPr>
                              <a:rPr lang="bn-BD" sz="4400" b="0" i="1" dirty="0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bn-BD" sz="4400" b="0" i="1" dirty="0" smtClean="0"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bn-BD" sz="4400" b="0" i="1" dirty="0" smtClean="0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bn-BD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4400" dirty="0" smtClean="0">
                    <a:solidFill>
                      <a:srgbClr val="06521F"/>
                    </a:solidFill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4400" i="1" dirty="0" smtClean="0">
                            <a:solidFill>
                              <a:srgbClr val="06521F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4400" b="0" i="1" dirty="0" smtClean="0">
                            <a:solidFill>
                              <a:srgbClr val="06521F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bn-BD" sz="4400" i="1" dirty="0" smtClean="0">
                                <a:solidFill>
                                  <a:srgbClr val="06521F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bn-BD" sz="4400" b="0" i="1" dirty="0" smtClean="0">
                                <a:solidFill>
                                  <a:srgbClr val="06521F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bn-BD" sz="4400" b="0" i="1" dirty="0" smtClean="0">
                                <a:solidFill>
                                  <a:srgbClr val="06521F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4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00" y="1280222"/>
                <a:ext cx="11563459" cy="5281318"/>
              </a:xfrm>
              <a:prstGeom prst="rect">
                <a:avLst/>
              </a:prstGeom>
              <a:blipFill rotWithShape="1">
                <a:blip r:embed="rId3"/>
                <a:stretch>
                  <a:fillRect l="-2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 flipH="1">
            <a:off x="6570288" y="3291171"/>
            <a:ext cx="359065" cy="190500"/>
          </a:xfrm>
          <a:prstGeom prst="line">
            <a:avLst/>
          </a:prstGeom>
          <a:ln w="571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8563380" y="2584966"/>
            <a:ext cx="359065" cy="190500"/>
          </a:xfrm>
          <a:prstGeom prst="line">
            <a:avLst/>
          </a:prstGeom>
          <a:ln w="571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2139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2400" y="2286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8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41960" y="1838110"/>
                <a:ext cx="9677400" cy="25721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4400" dirty="0" smtClean="0">
                    <a:latin typeface="NikoshBAN" pitchFamily="2" charset="0"/>
                    <a:cs typeface="NikoshBAN" pitchFamily="2" charset="0"/>
                  </a:rPr>
                  <a:t>১। </a:t>
                </a:r>
                <a:r>
                  <a:rPr lang="en-US" sz="4400" dirty="0" smtClean="0"/>
                  <a:t> </a:t>
                </a:r>
                <a:r>
                  <a:rPr lang="en-US" sz="4400" dirty="0"/>
                  <a:t>f (x 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4400" i="1">
                        <a:latin typeface="Cambria Math"/>
                      </a:rPr>
                      <m:t>−</m:t>
                    </m:r>
                    <m:r>
                      <a:rPr lang="en-US" sz="4400" i="1">
                        <a:latin typeface="Cambria Math"/>
                      </a:rPr>
                      <m:t>6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/>
                      </a:rPr>
                      <m:t>−</m:t>
                    </m:r>
                    <m:r>
                      <a:rPr lang="en-US" sz="4400" i="1">
                        <a:latin typeface="Cambria Math"/>
                      </a:rPr>
                      <m:t>𝑥</m:t>
                    </m:r>
                    <m:r>
                      <a:rPr lang="en-US" sz="4400" i="1">
                        <a:latin typeface="Cambria Math"/>
                      </a:rPr>
                      <m:t>+</m:t>
                    </m:r>
                    <m:r>
                      <a:rPr lang="en-US" sz="4400" i="1">
                        <a:latin typeface="Cambria Math"/>
                      </a:rPr>
                      <m:t>6</m:t>
                    </m:r>
                  </m:oMath>
                </a14:m>
                <a:r>
                  <a:rPr lang="bn-BD" sz="4400" dirty="0" smtClean="0"/>
                  <a:t>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হলে</a:t>
                </a:r>
                <a:r>
                  <a:rPr lang="en-US" sz="4400" dirty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4400" dirty="0"/>
                  <a:t>x  </a:t>
                </a:r>
                <a:r>
                  <a:rPr lang="en-US" sz="4400" dirty="0" err="1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4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কোন</a:t>
                </a:r>
                <a:endParaRPr lang="en-US" sz="44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>
                    <a:latin typeface="NikoshBAN" pitchFamily="2" charset="0"/>
                    <a:cs typeface="NikoshBAN" pitchFamily="2" charset="0"/>
                  </a:rPr>
                  <a:t>মানের</a:t>
                </a:r>
                <a:r>
                  <a:rPr lang="en-US" sz="4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>
                    <a:latin typeface="NikoshBAN" pitchFamily="2" charset="0"/>
                    <a:cs typeface="NikoshBAN" pitchFamily="2" charset="0"/>
                  </a:rPr>
                  <a:t>জন্য</a:t>
                </a:r>
                <a:r>
                  <a:rPr lang="en-US" sz="4400" dirty="0"/>
                  <a:t>  F(x) = 0 </a:t>
                </a:r>
                <a:r>
                  <a:rPr lang="en-US" sz="4400" dirty="0" err="1">
                    <a:latin typeface="NikoshBAN" pitchFamily="2" charset="0"/>
                    <a:cs typeface="NikoshBAN" pitchFamily="2" charset="0"/>
                  </a:rPr>
                  <a:t>হবে</a:t>
                </a:r>
                <a:r>
                  <a:rPr lang="en-US" sz="4400" dirty="0">
                    <a:latin typeface="NikoshBAN" pitchFamily="2" charset="0"/>
                    <a:cs typeface="NikoshBAN" pitchFamily="2" charset="0"/>
                  </a:rPr>
                  <a:t> ? </a:t>
                </a:r>
                <a:endParaRPr lang="bn-BD" sz="44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4400" dirty="0" smtClean="0">
                    <a:latin typeface="NikoshBAN" pitchFamily="2" charset="0"/>
                    <a:cs typeface="NikoshBAN" pitchFamily="2" charset="0"/>
                  </a:rPr>
                  <a:t>2.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bn-BD" sz="4400" i="1" smtClean="0">
                            <a:latin typeface="Cambria Math"/>
                            <a:cs typeface="NikoshBAN" pitchFamily="2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bn-BD" sz="4400" b="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dPr>
                          <m:e>
                            <m:r>
                              <a:rPr lang="bn-BD" sz="4400" b="0" i="1" smtClean="0">
                                <a:latin typeface="Cambria Math"/>
                                <a:cs typeface="NikoshBAN" pitchFamily="2" charset="0"/>
                              </a:rPr>
                              <m:t>𝑎</m:t>
                            </m:r>
                          </m:e>
                        </m:d>
                      </m:e>
                    </m:nary>
                  </m:oMath>
                </a14:m>
                <a:r>
                  <a:rPr lang="bn-BD" sz="4400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4400" i="1" dirty="0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bn-BD" sz="4400" i="1" dirty="0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bn-BD" sz="4400" b="0" i="1" dirty="0" smtClean="0">
                                <a:latin typeface="Cambria Math"/>
                                <a:cs typeface="NikoshBAN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bn-BD" sz="4400" b="0" i="1" dirty="0" smtClean="0">
                                <a:latin typeface="Cambria Math"/>
                                <a:cs typeface="NikoshBAN" pitchFamily="2" charset="0"/>
                              </a:rPr>
                              <m:t>3</m:t>
                            </m:r>
                          </m:sup>
                        </m:sSup>
                        <m:r>
                          <a:rPr lang="bn-BD" sz="4400" b="0" i="1" dirty="0" smtClean="0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bn-BD" sz="4400" b="0" i="1" dirty="0" smtClean="0">
                            <a:latin typeface="Cambria Math"/>
                            <a:cs typeface="NikoshBAN" pitchFamily="2" charset="0"/>
                          </a:rPr>
                          <m:t>3</m:t>
                        </m:r>
                        <m:sSup>
                          <m:sSupPr>
                            <m:ctrlPr>
                              <a:rPr lang="bn-BD" sz="4400" b="0" i="1" dirty="0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bn-BD" sz="4400" b="0" i="1" dirty="0" smtClean="0">
                                <a:latin typeface="Cambria Math"/>
                                <a:cs typeface="NikoshBAN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bn-BD" sz="4400" b="0" i="1" dirty="0" smtClean="0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bn-BD" sz="4400" b="0" i="1" dirty="0" smtClean="0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bn-BD" sz="4400" b="0" i="1" dirty="0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bn-BD" sz="4400" b="0" i="1" dirty="0" smtClean="0"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  <m:d>
                          <m:dPr>
                            <m:ctrlPr>
                              <a:rPr lang="bn-BD" sz="4400" b="0" i="1" dirty="0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dPr>
                          <m:e>
                            <m:r>
                              <a:rPr lang="bn-BD" sz="4400" b="0" i="1" dirty="0" smtClean="0"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  <m:r>
                              <a:rPr lang="bn-BD" sz="4400" b="0" i="1" dirty="0" smtClean="0">
                                <a:latin typeface="Cambria Math"/>
                                <a:cs typeface="NikoshBAN" pitchFamily="2" charset="0"/>
                              </a:rPr>
                              <m:t>−</m:t>
                            </m:r>
                            <m:r>
                              <a:rPr lang="bn-BD" sz="4400" b="0" i="1" dirty="0" smtClean="0">
                                <a:latin typeface="Cambria Math"/>
                                <a:cs typeface="NikoshBAN" pitchFamily="2" charset="0"/>
                              </a:rPr>
                              <m:t>𝑎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হলে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/>
                  <a:t>f ( 2</a:t>
                </a:r>
                <a:r>
                  <a:rPr lang="en-US" sz="4400" dirty="0" smtClean="0"/>
                  <a:t> </a:t>
                </a:r>
                <a:r>
                  <a:rPr lang="en-US" sz="4400" dirty="0"/>
                  <a:t>) </a:t>
                </a:r>
                <a:r>
                  <a:rPr lang="bn-IN" sz="4400" dirty="0">
                    <a:latin typeface="NikoshBAN" pitchFamily="2" charset="0"/>
                    <a:cs typeface="NikoshBAN" pitchFamily="2" charset="0"/>
                  </a:rPr>
                  <a:t>নির্নয় কর ।</a:t>
                </a:r>
                <a:r>
                  <a:rPr lang="en-US" sz="4400" dirty="0">
                    <a:latin typeface="NikoshBAN" pitchFamily="2" charset="0"/>
                    <a:cs typeface="NikoshBAN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" y="1838110"/>
                <a:ext cx="9677400" cy="2572179"/>
              </a:xfrm>
              <a:prstGeom prst="rect">
                <a:avLst/>
              </a:prstGeom>
              <a:blipFill rotWithShape="1">
                <a:blip r:embed="rId2"/>
                <a:stretch>
                  <a:fillRect l="-2583" t="-6176" r="-3277" b="-3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2139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33400" y="2819400"/>
                <a:ext cx="10906195" cy="32492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4400" dirty="0" smtClean="0">
                    <a:latin typeface="NikoshBAN" pitchFamily="2" charset="0"/>
                    <a:cs typeface="NikoshBAN" pitchFamily="2" charset="0"/>
                  </a:rPr>
                  <a:t>১। </a:t>
                </a:r>
                <a:r>
                  <a:rPr lang="en-US" sz="4400" dirty="0" smtClean="0"/>
                  <a:t> </a:t>
                </a:r>
                <a:r>
                  <a:rPr lang="en-US" sz="4400" dirty="0"/>
                  <a:t>f (x 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4400" b="0" i="1" smtClean="0">
                        <a:latin typeface="Cambria Math"/>
                      </a:rPr>
                      <m:t>+</m:t>
                    </m:r>
                    <m:r>
                      <a:rPr lang="en-US" sz="4400" b="0" i="1" smtClean="0">
                        <a:latin typeface="Cambria Math"/>
                      </a:rPr>
                      <m:t>3</m:t>
                    </m:r>
                    <m:sSup>
                      <m:sSupPr>
                        <m:ctrlPr>
                          <a:rPr lang="en-US" sz="4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4400" b="0" i="1" smtClean="0">
                        <a:latin typeface="Cambria Math"/>
                      </a:rPr>
                      <m:t>+</m:t>
                    </m:r>
                    <m:r>
                      <a:rPr lang="en-US" sz="4400" b="0" i="1" smtClean="0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sz="4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/>
                      </a:rPr>
                      <m:t>−</m:t>
                    </m:r>
                    <m:r>
                      <a:rPr lang="en-US" sz="4400" b="0" i="1" smtClean="0">
                        <a:latin typeface="Cambria Math"/>
                      </a:rPr>
                      <m:t>3</m:t>
                    </m:r>
                    <m:r>
                      <a:rPr lang="en-US" sz="4400" b="0" i="1" smtClean="0">
                        <a:latin typeface="Cambria Math"/>
                      </a:rPr>
                      <m:t>𝑥</m:t>
                    </m:r>
                    <m:r>
                      <a:rPr lang="en-US" sz="4400" b="0" i="1" smtClean="0">
                        <a:latin typeface="Cambria Math"/>
                      </a:rPr>
                      <m:t>−</m:t>
                    </m:r>
                    <m:r>
                      <a:rPr lang="en-US" sz="4400" b="0" i="1" smtClean="0">
                        <a:latin typeface="Cambria Math"/>
                      </a:rPr>
                      <m:t>4</m:t>
                    </m:r>
                    <m:r>
                      <a:rPr lang="en-US" sz="4400" b="0" i="1" smtClean="0">
                        <a:latin typeface="Cambria Math"/>
                      </a:rPr>
                      <m:t>+</m:t>
                    </m:r>
                    <m:r>
                      <a:rPr lang="en-US" sz="4400" b="0" i="1" smtClean="0">
                        <a:latin typeface="Cambria Math"/>
                      </a:rPr>
                      <m:t>𝑎</m:t>
                    </m:r>
                    <m:r>
                      <a:rPr lang="en-US" sz="4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হলে</a:t>
                </a:r>
                <a:r>
                  <a:rPr lang="en-US" sz="4400" dirty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4400" dirty="0" smtClean="0"/>
                  <a:t>a  </a:t>
                </a:r>
                <a:r>
                  <a:rPr lang="en-US" sz="4400" dirty="0" err="1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4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>
                    <a:latin typeface="NikoshBAN" pitchFamily="2" charset="0"/>
                    <a:cs typeface="NikoshBAN" pitchFamily="2" charset="0"/>
                  </a:rPr>
                  <a:t>কোন</a:t>
                </a:r>
                <a:r>
                  <a:rPr lang="en-US" sz="4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>
                    <a:latin typeface="NikoshBAN" pitchFamily="2" charset="0"/>
                    <a:cs typeface="NikoshBAN" pitchFamily="2" charset="0"/>
                  </a:rPr>
                  <a:t>মানের</a:t>
                </a:r>
                <a:r>
                  <a:rPr lang="en-US" sz="4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>
                    <a:latin typeface="NikoshBAN" pitchFamily="2" charset="0"/>
                    <a:cs typeface="NikoshBAN" pitchFamily="2" charset="0"/>
                  </a:rPr>
                  <a:t>জন্য</a:t>
                </a:r>
                <a:r>
                  <a:rPr lang="en-US" sz="4400" dirty="0"/>
                  <a:t>  F</a:t>
                </a:r>
                <a:r>
                  <a:rPr lang="en-US" sz="4400" dirty="0" smtClean="0"/>
                  <a:t>(-2) </a:t>
                </a:r>
                <a:r>
                  <a:rPr lang="en-US" sz="4400" dirty="0"/>
                  <a:t>= 0 </a:t>
                </a:r>
                <a:r>
                  <a:rPr lang="en-US" sz="4400" dirty="0" err="1">
                    <a:latin typeface="NikoshBAN" pitchFamily="2" charset="0"/>
                    <a:cs typeface="NikoshBAN" pitchFamily="2" charset="0"/>
                  </a:rPr>
                  <a:t>হবে</a:t>
                </a:r>
                <a:r>
                  <a:rPr lang="en-US" sz="4400" dirty="0">
                    <a:latin typeface="NikoshBAN" pitchFamily="2" charset="0"/>
                    <a:cs typeface="NikoshBAN" pitchFamily="2" charset="0"/>
                  </a:rPr>
                  <a:t> ? 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bn-BD" sz="4400" dirty="0" smtClean="0">
                  <a:latin typeface="NikoshBAN" pitchFamily="2" charset="0"/>
                  <a:cs typeface="NikoshBAN" pitchFamily="2" charset="0"/>
                </a:endParaRPr>
              </a:p>
              <a:p>
                <a:endParaRPr lang="en-US" sz="44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4400" dirty="0" smtClean="0">
                    <a:latin typeface="NikoshBAN" pitchFamily="2" charset="0"/>
                    <a:cs typeface="NikoshBAN" pitchFamily="2" charset="0"/>
                  </a:rPr>
                  <a:t>2.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bn-BD" sz="4400" i="1" smtClean="0">
                            <a:latin typeface="Cambria Math"/>
                            <a:cs typeface="NikoshBAN" pitchFamily="2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bn-BD" sz="4400" b="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dPr>
                          <m:e>
                            <m:r>
                              <a:rPr lang="bn-BD" sz="4400" b="0" i="1" smtClean="0">
                                <a:latin typeface="Cambria Math"/>
                                <a:cs typeface="NikoshBAN" pitchFamily="2" charset="0"/>
                              </a:rPr>
                              <m:t>𝑎</m:t>
                            </m:r>
                          </m:e>
                        </m:d>
                      </m:e>
                    </m:nary>
                  </m:oMath>
                </a14:m>
                <a:r>
                  <a:rPr lang="bn-BD" sz="4400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4400" i="1" dirty="0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bn-BD" sz="4400" i="1" dirty="0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bn-BD" sz="4400" b="0" i="1" dirty="0" smtClean="0">
                                <a:latin typeface="Cambria Math"/>
                                <a:cs typeface="NikoshBAN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bn-BD" sz="4400" b="0" i="1" dirty="0" smtClean="0">
                                <a:latin typeface="Cambria Math"/>
                                <a:cs typeface="NikoshBAN" pitchFamily="2" charset="0"/>
                              </a:rPr>
                              <m:t>3</m:t>
                            </m:r>
                          </m:sup>
                        </m:sSup>
                        <m:r>
                          <a:rPr lang="bn-BD" sz="4400" b="0" i="1" dirty="0" smtClean="0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bn-BD" sz="4400" b="0" i="1" dirty="0" smtClean="0">
                            <a:latin typeface="Cambria Math"/>
                            <a:cs typeface="NikoshBAN" pitchFamily="2" charset="0"/>
                          </a:rPr>
                          <m:t>3</m:t>
                        </m:r>
                        <m:sSup>
                          <m:sSupPr>
                            <m:ctrlPr>
                              <a:rPr lang="bn-BD" sz="4400" b="0" i="1" dirty="0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bn-BD" sz="4400" b="0" i="1" dirty="0" smtClean="0">
                                <a:latin typeface="Cambria Math"/>
                                <a:cs typeface="NikoshBAN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bn-BD" sz="4400" b="0" i="1" dirty="0" smtClean="0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bn-BD" sz="4400" b="0" i="1" dirty="0" smtClean="0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bn-BD" sz="4400" b="0" i="1" dirty="0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bn-BD" sz="4400" b="0" i="1" dirty="0" smtClean="0"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  <m:d>
                          <m:dPr>
                            <m:ctrlPr>
                              <a:rPr lang="bn-BD" sz="4400" b="0" i="1" dirty="0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dPr>
                          <m:e>
                            <m:r>
                              <a:rPr lang="bn-BD" sz="4400" b="0" i="1" dirty="0" smtClean="0"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  <m:r>
                              <a:rPr lang="bn-BD" sz="4400" b="0" i="1" dirty="0" smtClean="0">
                                <a:latin typeface="Cambria Math"/>
                                <a:cs typeface="NikoshBAN" pitchFamily="2" charset="0"/>
                              </a:rPr>
                              <m:t>−</m:t>
                            </m:r>
                            <m:r>
                              <a:rPr lang="bn-BD" sz="4400" b="0" i="1" dirty="0" smtClean="0">
                                <a:latin typeface="Cambria Math"/>
                                <a:cs typeface="NikoshBAN" pitchFamily="2" charset="0"/>
                              </a:rPr>
                              <m:t>𝑎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হলে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/>
                  <a:t>f ( 2</a:t>
                </a:r>
                <a:r>
                  <a:rPr lang="en-US" sz="4400" dirty="0" smtClean="0"/>
                  <a:t> </a:t>
                </a:r>
                <a:r>
                  <a:rPr lang="en-US" sz="4400" dirty="0"/>
                  <a:t>) </a:t>
                </a:r>
                <a:r>
                  <a:rPr lang="bn-IN" sz="4400" dirty="0">
                    <a:latin typeface="NikoshBAN" pitchFamily="2" charset="0"/>
                    <a:cs typeface="NikoshBAN" pitchFamily="2" charset="0"/>
                  </a:rPr>
                  <a:t>নির্নয় কর ।</a:t>
                </a:r>
                <a:r>
                  <a:rPr lang="en-US" sz="4400" dirty="0">
                    <a:latin typeface="NikoshBAN" pitchFamily="2" charset="0"/>
                    <a:cs typeface="NikoshBAN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819400"/>
                <a:ext cx="10906195" cy="3249287"/>
              </a:xfrm>
              <a:prstGeom prst="rect">
                <a:avLst/>
              </a:prstGeom>
              <a:blipFill rotWithShape="1">
                <a:blip r:embed="rId2"/>
                <a:stretch>
                  <a:fillRect l="-2292" t="-4315" r="-2739"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3258537" y="228600"/>
            <a:ext cx="2819400" cy="2040059"/>
            <a:chOff x="3048000" y="120136"/>
            <a:chExt cx="4114800" cy="2787967"/>
          </a:xfrm>
        </p:grpSpPr>
        <p:grpSp>
          <p:nvGrpSpPr>
            <p:cNvPr id="7" name="Group 6"/>
            <p:cNvGrpSpPr/>
            <p:nvPr/>
          </p:nvGrpSpPr>
          <p:grpSpPr>
            <a:xfrm>
              <a:off x="3048000" y="120136"/>
              <a:ext cx="4114800" cy="2787967"/>
              <a:chOff x="2923308" y="121970"/>
              <a:chExt cx="3477491" cy="2306039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2923308" y="904009"/>
                <a:ext cx="3456708" cy="1524000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Isosceles Triangle 10"/>
              <p:cNvSpPr/>
              <p:nvPr/>
            </p:nvSpPr>
            <p:spPr>
              <a:xfrm>
                <a:off x="2923308" y="121970"/>
                <a:ext cx="3428999" cy="761999"/>
              </a:xfrm>
              <a:prstGeom prst="triangle">
                <a:avLst/>
              </a:prstGeom>
              <a:blipFill>
                <a:blip r:embed="rId4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923308" y="1048434"/>
                <a:ext cx="3477491" cy="1235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65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>
                    <a:latin typeface="NikoshBAN" pitchFamily="2" charset="0"/>
                    <a:cs typeface="NikoshBAN" pitchFamily="2" charset="0"/>
                  </a:rPr>
                  <a:t>বাড়ির</a:t>
                </a:r>
                <a:r>
                  <a:rPr lang="en-US" sz="4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>
                    <a:latin typeface="NikoshBAN" pitchFamily="2" charset="0"/>
                    <a:cs typeface="NikoshBAN" pitchFamily="2" charset="0"/>
                  </a:rPr>
                  <a:t>কাজ</a:t>
                </a:r>
                <a:endParaRPr lang="en-US" sz="44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340064" y="1787387"/>
                <a:ext cx="311598" cy="640622"/>
              </a:xfrm>
              <a:prstGeom prst="rect">
                <a:avLst/>
              </a:prstGeom>
              <a:blipFill>
                <a:blip r:embed="rId5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5093103" y="2133600"/>
              <a:ext cx="325618" cy="774503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969012" y="2447479"/>
              <a:ext cx="228600" cy="259624"/>
            </a:xfrm>
            <a:prstGeom prst="ellipse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18144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2740" y="1066803"/>
            <a:ext cx="8717280" cy="4562499"/>
          </a:xfrm>
          <a:prstGeom prst="rect">
            <a:avLst/>
          </a:prstGeom>
          <a:noFill/>
        </p:spPr>
        <p:txBody>
          <a:bodyPr wrap="square" lIns="98773" tIns="49387" rIns="98773" bIns="49387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5800" b="1" dirty="0" err="1">
                <a:ln w="50800"/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মনযোগ</a:t>
            </a:r>
            <a:r>
              <a:rPr lang="en-US" sz="5800" b="1" dirty="0">
                <a:ln w="50800"/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b="1" dirty="0" err="1">
                <a:ln w="50800"/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5800" b="1" dirty="0">
                <a:ln w="50800"/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800" b="1" dirty="0" smtClean="0">
              <a:ln w="50800"/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800" b="1" dirty="0">
                <a:ln w="50800"/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b="1" dirty="0" smtClean="0">
                <a:ln w="50800"/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5800" b="1" dirty="0" err="1" smtClean="0">
                <a:ln w="50800"/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ক্লাসটি</a:t>
            </a:r>
            <a:r>
              <a:rPr lang="en-US" sz="5800" b="1" dirty="0" smtClean="0">
                <a:ln w="50800"/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b="1" dirty="0" err="1">
                <a:ln w="50800"/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দেখার</a:t>
            </a:r>
            <a:r>
              <a:rPr lang="en-US" sz="5800" b="1" dirty="0">
                <a:ln w="50800"/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5800" b="1" dirty="0">
              <a:ln w="50800"/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800" b="1" dirty="0" smtClean="0">
                <a:ln w="50800"/>
                <a:solidFill>
                  <a:srgbClr val="0E6618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5800" b="1" dirty="0" err="1" smtClean="0">
                <a:ln w="50800"/>
                <a:solidFill>
                  <a:srgbClr val="0E6618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5800" b="1" dirty="0" smtClean="0">
                <a:ln w="50800"/>
                <a:solidFill>
                  <a:srgbClr val="0E6618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800" b="1" dirty="0" err="1">
                <a:ln w="50800"/>
                <a:solidFill>
                  <a:srgbClr val="0E6618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5800" b="1" dirty="0">
                <a:ln w="50800"/>
                <a:solidFill>
                  <a:srgbClr val="0E6618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BD" sz="5800" b="1" dirty="0">
              <a:ln w="50800"/>
              <a:solidFill>
                <a:srgbClr val="0E6618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58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5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5800" b="1" dirty="0" err="1" smtClean="0">
                <a:ln w="5080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5800" b="1" dirty="0" smtClean="0">
                <a:ln w="5080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b="1" dirty="0" err="1">
                <a:ln w="5080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5800" b="1" dirty="0">
                <a:ln w="5080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5800" b="1" dirty="0">
              <a:ln w="50800"/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58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58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5800" b="1" dirty="0" err="1" smtClean="0">
                <a:ln w="5080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নিরাপদে</a:t>
            </a:r>
            <a:r>
              <a:rPr lang="en-US" sz="5800" b="1" dirty="0" smtClean="0">
                <a:ln w="5080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b="1" dirty="0" err="1">
                <a:ln w="5080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5800" b="1" dirty="0">
                <a:ln w="5080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2"/>
            <a:ext cx="2415540" cy="641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793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81000"/>
            <a:ext cx="10911840" cy="606319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“বিস্‌মিল্লাহির </a:t>
            </a:r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রাহমানির </a:t>
            </a:r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রাহিম”</a:t>
            </a:r>
          </a:p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 শিক্ষার্থী, অভিভাবক, শিক্ষক ও অন্যান্য যে যেখান থেকে দেখছেন সবাইকে আমার সালাম </a:t>
            </a:r>
          </a:p>
          <a:p>
            <a:pPr algn="ctr"/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আসসালামু আলাইকুম ওয়ারাহমাতুল্লাহ” 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আসা করি সবাই ভালো আছেন। আমিও ভালো আছি। </a:t>
            </a:r>
          </a:p>
          <a:p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“আমার 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ঘরে আমার </a:t>
            </a:r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স্কুল”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অনলাইন ক্লাস পরিচালনায় ইটাখোলা উচ্চ বিদ্যালয়ের পক্ষ্য থেকে –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আমি জাহানারা বেগম সহকারী শিক্ষক(গণিত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) 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আজ আমি নবম শ্রেণির গণিত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বিষয়ে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                     “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2.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 </a:t>
            </a:r>
            <a:r>
              <a:rPr lang="bn-IN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অন্বয়</a:t>
            </a:r>
            <a:r>
              <a:rPr lang="bn-BD" sz="16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11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</a:rPr>
              <a:t>-4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নিয়ে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উপস্থাপন করবো।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ক্লাস শুরু করার আগে শিক্ষার্থী বন্ধুরা নবম শ্রেণির গণিত বই ,খাতা ইত্যাদি প্রয়োজনীয় সামগ্রী সঙ্গে নিবে। চলো বন্ধুরা ক্লাসে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....।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487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2480" y="2295712"/>
            <a:ext cx="10500360" cy="4030722"/>
          </a:xfrm>
          <a:prstGeom prst="rect">
            <a:avLst/>
          </a:prstGeom>
          <a:noFill/>
        </p:spPr>
        <p:txBody>
          <a:bodyPr wrap="square" lIns="105540" tIns="52770" rIns="105540" bIns="52770" rtlCol="0">
            <a:spAutoFit/>
          </a:bodyPr>
          <a:lstStyle/>
          <a:p>
            <a:r>
              <a:rPr lang="en-US" sz="51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5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51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দ্র</a:t>
            </a:r>
            <a:r>
              <a:rPr lang="en-US" sz="5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51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5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5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1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ক্লাসটি</a:t>
            </a:r>
            <a:r>
              <a:rPr lang="bn-BD" sz="5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5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5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51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9</a:t>
            </a:r>
            <a:r>
              <a:rPr lang="en-US" sz="5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 </a:t>
            </a:r>
            <a:endParaRPr lang="en-US" sz="51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1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শ্রেনির</a:t>
            </a:r>
            <a:r>
              <a:rPr lang="en-US" sz="51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5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5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1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খাতা</a:t>
            </a:r>
            <a:r>
              <a:rPr lang="en-US" sz="5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1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কলম</a:t>
            </a:r>
            <a:r>
              <a:rPr lang="en-US" sz="5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1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জ্যামিতি</a:t>
            </a:r>
            <a:r>
              <a:rPr lang="en-US" sz="51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বক্স</a:t>
            </a:r>
            <a:r>
              <a:rPr lang="en-US" sz="5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5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1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1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রাখবে</a:t>
            </a:r>
            <a:r>
              <a:rPr lang="en-US" sz="5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51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স্কিনে</a:t>
            </a:r>
            <a:r>
              <a:rPr lang="en-US" sz="5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5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1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5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5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5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51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1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5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টেনে</a:t>
            </a:r>
            <a:r>
              <a:rPr lang="en-US" sz="5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সম্পূর্ণ</a:t>
            </a:r>
            <a:r>
              <a:rPr lang="en-US" sz="5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ক্লাসটি</a:t>
            </a:r>
            <a:r>
              <a:rPr lang="en-US" sz="51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দেখবে</a:t>
            </a:r>
            <a:r>
              <a:rPr lang="en-US" sz="5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51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ক্লাসটি</a:t>
            </a:r>
            <a:r>
              <a:rPr lang="en-US" sz="5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5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1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1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তোমারা</a:t>
            </a:r>
            <a:r>
              <a:rPr lang="en-US" sz="51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5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উপকৃত</a:t>
            </a:r>
            <a:r>
              <a:rPr lang="en-US" sz="51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হও</a:t>
            </a:r>
            <a:r>
              <a:rPr lang="en-US" sz="5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তবেই</a:t>
            </a:r>
            <a:r>
              <a:rPr lang="en-US" sz="5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5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স্বার্থকতা</a:t>
            </a:r>
            <a:r>
              <a:rPr lang="en-US" sz="5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6" t="7045" r="6550" b="5455"/>
          <a:stretch/>
        </p:blipFill>
        <p:spPr>
          <a:xfrm>
            <a:off x="4556761" y="384043"/>
            <a:ext cx="1805937" cy="18716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6875" r="6172" b="33593"/>
          <a:stretch/>
        </p:blipFill>
        <p:spPr>
          <a:xfrm>
            <a:off x="6637022" y="344227"/>
            <a:ext cx="3665219" cy="19513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382" y="171450"/>
            <a:ext cx="1998458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573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33553" y="1676400"/>
            <a:ext cx="8420100" cy="4100834"/>
          </a:xfrm>
          <a:prstGeom prst="rect">
            <a:avLst/>
          </a:prstGeom>
          <a:noFill/>
        </p:spPr>
        <p:txBody>
          <a:bodyPr wrap="square" lIns="98773" tIns="49387" rIns="98773" bIns="49387" rtlCol="0">
            <a:spAutoFit/>
          </a:bodyPr>
          <a:lstStyle/>
          <a:p>
            <a:r>
              <a:rPr lang="en-US" sz="6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5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en-US" sz="6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5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6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5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ঘ</a:t>
            </a:r>
            <a:r>
              <a:rPr lang="bn-BD" sz="6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5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6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5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5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6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5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5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6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5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“ </a:t>
            </a:r>
          </a:p>
          <a:p>
            <a:r>
              <a:rPr lang="en-US" sz="6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5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    Online class এ</a:t>
            </a:r>
          </a:p>
          <a:p>
            <a:r>
              <a:rPr lang="en-US" sz="6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5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6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5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5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6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5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6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5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6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5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841" y="3200400"/>
            <a:ext cx="2154555" cy="2457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5726076" cy="6477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679" y="228599"/>
            <a:ext cx="5780121" cy="64770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08021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0783E-6 4.30556E-6 L -0.51573 0.004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79" y="2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1103E-6 4.30556E-6 L 0.51929 -0.0056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64" y="-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 txBox="1">
            <a:spLocks/>
          </p:cNvSpPr>
          <p:nvPr/>
        </p:nvSpPr>
        <p:spPr>
          <a:xfrm>
            <a:off x="7966901" y="2971803"/>
            <a:ext cx="3566160" cy="408011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10972800" cy="601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613440" y="1718649"/>
            <a:ext cx="866032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জাহানারা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BD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এস-সি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ইটাখোলা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ক্ষেতলাল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জয়পুরহাট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solidFill>
                <a:srgbClr val="002060"/>
              </a:solidFill>
            </a:endParaRPr>
          </a:p>
          <a:p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358640" y="415636"/>
            <a:ext cx="3169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5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006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681190" y="1752600"/>
            <a:ext cx="4872010" cy="3640565"/>
            <a:chOff x="1681190" y="1752600"/>
            <a:chExt cx="4872010" cy="3640565"/>
          </a:xfrm>
        </p:grpSpPr>
        <p:sp>
          <p:nvSpPr>
            <p:cNvPr id="2" name="Flowchart: Magnetic Disk 1"/>
            <p:cNvSpPr/>
            <p:nvPr/>
          </p:nvSpPr>
          <p:spPr>
            <a:xfrm>
              <a:off x="2057400" y="1752600"/>
              <a:ext cx="4267200" cy="3640565"/>
            </a:xfrm>
            <a:prstGeom prst="flowChartMagneticDisk">
              <a:avLst/>
            </a:prstGeom>
            <a:solidFill>
              <a:schemeClr val="accent5">
                <a:lumMod val="60000"/>
                <a:lumOff val="40000"/>
              </a:schemeClr>
            </a:solidFill>
            <a:ln w="76200">
              <a:solidFill>
                <a:srgbClr val="054B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681190" y="1976845"/>
              <a:ext cx="4872010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5400" b="1" dirty="0" smtClean="0">
                  <a:solidFill>
                    <a:srgbClr val="FF0066"/>
                  </a:solidFill>
                  <a:latin typeface="NikoshBAN" pitchFamily="2" charset="0"/>
                  <a:cs typeface="NikoshBAN" pitchFamily="2" charset="0"/>
                </a:rPr>
                <a:t>9ম</a:t>
              </a:r>
              <a:r>
                <a:rPr lang="bn-BD" sz="5400" b="1" dirty="0" smtClean="0">
                  <a:solidFill>
                    <a:srgbClr val="FF0066"/>
                  </a:solidFill>
                  <a:latin typeface="NikoshBAN" pitchFamily="2" charset="0"/>
                  <a:cs typeface="NikoshBAN" pitchFamily="2" charset="0"/>
                </a:rPr>
                <a:t> শ্রেণি</a:t>
              </a:r>
            </a:p>
            <a:p>
              <a:pPr algn="ctr">
                <a:spcBef>
                  <a:spcPct val="0"/>
                </a:spcBef>
                <a:defRPr/>
              </a:pPr>
              <a:r>
                <a:rPr lang="bn-BD" sz="5400" b="1" dirty="0" smtClean="0">
                  <a:solidFill>
                    <a:srgbClr val="FF0066"/>
                  </a:solidFill>
                  <a:latin typeface="NikoshBAN" pitchFamily="2" charset="0"/>
                  <a:cs typeface="NikoshBAN" pitchFamily="2" charset="0"/>
                </a:rPr>
                <a:t>বিষয়ঃ গণিত</a:t>
              </a:r>
              <a:endParaRPr lang="en-US" sz="5400" b="1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>
                <a:spcBef>
                  <a:spcPct val="0"/>
                </a:spcBef>
                <a:defRPr/>
              </a:pPr>
              <a:r>
                <a:rPr lang="en-US" sz="5400" b="1" dirty="0" err="1" smtClean="0">
                  <a:solidFill>
                    <a:srgbClr val="FF0066"/>
                  </a:solidFill>
                  <a:latin typeface="NikoshBAN" pitchFamily="2" charset="0"/>
                  <a:cs typeface="NikoshBAN" pitchFamily="2" charset="0"/>
                </a:rPr>
                <a:t>অধ্যায়ঃ</a:t>
              </a:r>
              <a:r>
                <a:rPr lang="en-US" sz="5400" b="1" dirty="0" smtClean="0">
                  <a:solidFill>
                    <a:srgbClr val="FF0066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5400" b="1" dirty="0" smtClean="0">
                  <a:solidFill>
                    <a:srgbClr val="FF0066"/>
                  </a:solidFill>
                  <a:latin typeface="NikoshBAN" pitchFamily="2" charset="0"/>
                  <a:cs typeface="NikoshBAN" pitchFamily="2" charset="0"/>
                </a:rPr>
                <a:t>2.</a:t>
              </a:r>
              <a:r>
                <a:rPr lang="en-US" sz="5400" b="1" dirty="0" smtClean="0">
                  <a:solidFill>
                    <a:srgbClr val="FF0066"/>
                  </a:solidFill>
                  <a:latin typeface="NikoshBAN" pitchFamily="2" charset="0"/>
                  <a:cs typeface="NikoshBAN" pitchFamily="2" charset="0"/>
                </a:rPr>
                <a:t>2</a:t>
              </a:r>
              <a:endParaRPr lang="bn-BD" sz="5400" b="1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>
                <a:spcBef>
                  <a:spcPct val="0"/>
                </a:spcBef>
                <a:defRPr/>
              </a:pPr>
              <a:r>
                <a:rPr lang="bn-IN" sz="5400" dirty="0" smtClean="0">
                  <a:solidFill>
                    <a:srgbClr val="FF0066"/>
                  </a:solidFill>
                  <a:latin typeface="NikoshBAN" pitchFamily="2" charset="0"/>
                  <a:cs typeface="NikoshBAN" pitchFamily="2" charset="0"/>
                </a:rPr>
                <a:t>অন্বয়</a:t>
              </a:r>
              <a:r>
                <a:rPr lang="en-US" sz="1400" dirty="0" smtClean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0066"/>
                  </a:solidFill>
                </a:rPr>
                <a:t>(04)</a:t>
              </a:r>
              <a:endParaRPr lang="en-US" sz="14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057400" y="381000"/>
            <a:ext cx="4267200" cy="1371600"/>
            <a:chOff x="2057400" y="381000"/>
            <a:chExt cx="4267200" cy="1371600"/>
          </a:xfrm>
        </p:grpSpPr>
        <p:sp>
          <p:nvSpPr>
            <p:cNvPr id="6" name="Oval 5"/>
            <p:cNvSpPr/>
            <p:nvPr/>
          </p:nvSpPr>
          <p:spPr>
            <a:xfrm>
              <a:off x="2057400" y="381000"/>
              <a:ext cx="4038600" cy="13716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583180" y="552271"/>
              <a:ext cx="374142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as-IN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  <a:p>
              <a:endParaRPr lang="en-US" dirty="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946" y="381000"/>
            <a:ext cx="4281054" cy="59436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9445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1140" y="502979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endParaRPr lang="en-US" sz="4000" dirty="0"/>
          </a:p>
        </p:txBody>
      </p:sp>
      <p:grpSp>
        <p:nvGrpSpPr>
          <p:cNvPr id="3" name="Group 2"/>
          <p:cNvGrpSpPr/>
          <p:nvPr/>
        </p:nvGrpSpPr>
        <p:grpSpPr>
          <a:xfrm>
            <a:off x="1295400" y="1676400"/>
            <a:ext cx="9502140" cy="4459010"/>
            <a:chOff x="495300" y="457200"/>
            <a:chExt cx="10302240" cy="5678210"/>
          </a:xfrm>
        </p:grpSpPr>
        <p:sp>
          <p:nvSpPr>
            <p:cNvPr id="4" name="Oval 3"/>
            <p:cNvSpPr/>
            <p:nvPr/>
          </p:nvSpPr>
          <p:spPr>
            <a:xfrm>
              <a:off x="495300" y="457200"/>
              <a:ext cx="3863340" cy="4800600"/>
            </a:xfrm>
            <a:prstGeom prst="ellipse">
              <a:avLst/>
            </a:prstGeom>
            <a:solidFill>
              <a:srgbClr val="06521F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None/>
              </a:pPr>
              <a:r>
                <a:rPr lang="bn-IN" sz="4000" dirty="0" smtClean="0">
                  <a:solidFill>
                    <a:srgbClr val="FF0000"/>
                  </a:solidFill>
                </a:rPr>
                <a:t>বাংলাদেশ </a:t>
              </a:r>
            </a:p>
            <a:p>
              <a:pPr>
                <a:buNone/>
              </a:pPr>
              <a:endParaRPr lang="bn-IN" sz="4000" dirty="0" smtClean="0"/>
            </a:p>
            <a:p>
              <a:pPr>
                <a:buNone/>
              </a:pPr>
              <a:r>
                <a:rPr lang="bn-IN" sz="4000" dirty="0" smtClean="0">
                  <a:solidFill>
                    <a:srgbClr val="00B0F0"/>
                  </a:solidFill>
                </a:rPr>
                <a:t>ভারত</a:t>
              </a:r>
            </a:p>
            <a:p>
              <a:pPr>
                <a:buNone/>
              </a:pPr>
              <a:endParaRPr lang="bn-IN" sz="4000" dirty="0" smtClean="0"/>
            </a:p>
            <a:p>
              <a:pPr>
                <a:buNone/>
              </a:pPr>
              <a:r>
                <a:rPr lang="bn-IN" sz="4000" dirty="0" smtClean="0"/>
                <a:t>পাকিস্থান</a:t>
              </a:r>
              <a:endParaRPr lang="en-US" sz="4000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6835140" y="457200"/>
              <a:ext cx="3962400" cy="4648200"/>
            </a:xfrm>
            <a:prstGeom prst="ellipse">
              <a:avLst/>
            </a:prstGeom>
            <a:solidFill>
              <a:srgbClr val="7030A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None/>
              </a:pPr>
              <a:r>
                <a:rPr lang="bn-IN" sz="3600" dirty="0" smtClean="0"/>
                <a:t> </a:t>
              </a:r>
              <a:r>
                <a:rPr lang="bn-IN" sz="3600" dirty="0" smtClean="0">
                  <a:solidFill>
                    <a:srgbClr val="FF0000"/>
                  </a:solidFill>
                </a:rPr>
                <a:t>ঢাকা</a:t>
              </a:r>
            </a:p>
            <a:p>
              <a:pPr>
                <a:buNone/>
              </a:pPr>
              <a:endParaRPr lang="bn-IN" sz="3600" dirty="0" smtClean="0"/>
            </a:p>
            <a:p>
              <a:pPr>
                <a:buNone/>
              </a:pPr>
              <a:r>
                <a:rPr lang="bn-IN" sz="3600" dirty="0" smtClean="0"/>
                <a:t> </a:t>
              </a:r>
              <a:r>
                <a:rPr lang="bn-IN" sz="3600" dirty="0" smtClean="0">
                  <a:solidFill>
                    <a:srgbClr val="00B0F0"/>
                  </a:solidFill>
                </a:rPr>
                <a:t>দিল্লী </a:t>
              </a:r>
            </a:p>
            <a:p>
              <a:pPr>
                <a:buNone/>
              </a:pPr>
              <a:r>
                <a:rPr lang="bn-IN" sz="3600" dirty="0" smtClean="0"/>
                <a:t> </a:t>
              </a:r>
            </a:p>
            <a:p>
              <a:pPr>
                <a:buNone/>
              </a:pPr>
              <a:r>
                <a:rPr lang="bn-IN" sz="3600" dirty="0" smtClean="0"/>
                <a:t>ইসলামাবাদ</a:t>
              </a:r>
              <a:endParaRPr lang="en-US" sz="3600" dirty="0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3566160" y="1524000"/>
              <a:ext cx="4061460" cy="152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2971800" y="2819400"/>
              <a:ext cx="455676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3665220" y="3886200"/>
              <a:ext cx="3764280" cy="76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051560" y="5212080"/>
              <a:ext cx="275082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 smtClean="0">
                  <a:solidFill>
                    <a:srgbClr val="06521F"/>
                  </a:solidFill>
                  <a:latin typeface="NikoshBAN" pitchFamily="2" charset="0"/>
                  <a:cs typeface="NikoshBAN" pitchFamily="2" charset="0"/>
                </a:rPr>
                <a:t>দেশের</a:t>
              </a:r>
              <a:r>
                <a:rPr lang="en-US" sz="5400" dirty="0" smtClean="0">
                  <a:solidFill>
                    <a:srgbClr val="06521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dirty="0" err="1" smtClean="0">
                  <a:solidFill>
                    <a:srgbClr val="06521F"/>
                  </a:solidFill>
                  <a:latin typeface="NikoshBAN" pitchFamily="2" charset="0"/>
                  <a:cs typeface="NikoshBAN" pitchFamily="2" charset="0"/>
                </a:rPr>
                <a:t>নাম</a:t>
              </a:r>
              <a:r>
                <a:rPr lang="en-US" sz="5400" dirty="0" smtClean="0">
                  <a:solidFill>
                    <a:srgbClr val="06521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5400" dirty="0">
                <a:solidFill>
                  <a:srgbClr val="06521F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711440" y="5212080"/>
              <a:ext cx="2209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রাজধানী</a:t>
              </a:r>
              <a:r>
                <a:rPr lang="en-US" sz="48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575560" y="1139279"/>
            <a:ext cx="7520940" cy="4724400"/>
            <a:chOff x="1089660" y="304800"/>
            <a:chExt cx="7520940" cy="4724400"/>
          </a:xfrm>
        </p:grpSpPr>
        <p:sp>
          <p:nvSpPr>
            <p:cNvPr id="12" name="Oval 11"/>
            <p:cNvSpPr/>
            <p:nvPr/>
          </p:nvSpPr>
          <p:spPr>
            <a:xfrm>
              <a:off x="1089660" y="1219200"/>
              <a:ext cx="2575560" cy="3810000"/>
            </a:xfrm>
            <a:prstGeom prst="ellipse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bn-BD" sz="4800" dirty="0" smtClean="0">
                  <a:solidFill>
                    <a:srgbClr val="7030A0"/>
                  </a:solidFill>
                </a:rPr>
                <a:t>a</a:t>
              </a:r>
              <a:endParaRPr lang="bn-BD" sz="4000" dirty="0" smtClean="0"/>
            </a:p>
            <a:p>
              <a:pPr algn="ctr">
                <a:buNone/>
              </a:pPr>
              <a:r>
                <a:rPr lang="bn-BD" sz="4800" dirty="0" smtClean="0">
                  <a:solidFill>
                    <a:srgbClr val="FF0066"/>
                  </a:solidFill>
                </a:rPr>
                <a:t>b</a:t>
              </a:r>
              <a:endParaRPr lang="bn-BD" sz="4000" dirty="0" smtClean="0"/>
            </a:p>
            <a:p>
              <a:pPr algn="ctr">
                <a:buNone/>
              </a:pPr>
              <a:r>
                <a:rPr lang="bn-BD" sz="5400" dirty="0" smtClean="0">
                  <a:solidFill>
                    <a:srgbClr val="00B0F0"/>
                  </a:solidFill>
                </a:rPr>
                <a:t>c</a:t>
              </a:r>
              <a:r>
                <a:rPr lang="en-US" sz="4000" dirty="0" smtClean="0"/>
                <a:t>                         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6141720" y="1219200"/>
              <a:ext cx="2468880" cy="3810000"/>
            </a:xfrm>
            <a:prstGeom prst="ellipse">
              <a:avLst/>
            </a:prstGeom>
            <a:solidFill>
              <a:srgbClr val="00B0F0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en-US" sz="4400" dirty="0" smtClean="0"/>
                <a:t>3</a:t>
              </a:r>
            </a:p>
            <a:p>
              <a:pPr algn="ctr">
                <a:buNone/>
              </a:pPr>
              <a:r>
                <a:rPr lang="en-US" sz="4400" dirty="0" smtClean="0"/>
                <a:t>4</a:t>
              </a:r>
            </a:p>
            <a:p>
              <a:pPr algn="ctr">
                <a:buNone/>
              </a:pPr>
              <a:r>
                <a:rPr lang="en-US" sz="4400" dirty="0" smtClean="0"/>
                <a:t>5</a:t>
              </a:r>
              <a:endParaRPr lang="en-US" sz="4400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2575560" y="2438400"/>
              <a:ext cx="4587240" cy="0"/>
            </a:xfrm>
            <a:prstGeom prst="straightConnector1">
              <a:avLst/>
            </a:prstGeom>
            <a:ln>
              <a:solidFill>
                <a:srgbClr val="FF0066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2377440" y="3124200"/>
              <a:ext cx="4785360" cy="114300"/>
            </a:xfrm>
            <a:prstGeom prst="straightConnector1">
              <a:avLst/>
            </a:prstGeom>
            <a:ln>
              <a:solidFill>
                <a:srgbClr val="06521F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2575560" y="3886200"/>
              <a:ext cx="4587240" cy="152400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270760" y="388203"/>
              <a:ext cx="609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solidFill>
                    <a:srgbClr val="002060"/>
                  </a:solidFill>
                </a:rPr>
                <a:t>A</a:t>
              </a:r>
              <a:endParaRPr lang="en-US" sz="4800" dirty="0">
                <a:solidFill>
                  <a:srgbClr val="00206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00800" y="304800"/>
              <a:ext cx="76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solidFill>
                    <a:srgbClr val="002060"/>
                  </a:solidFill>
                </a:rPr>
                <a:t>B</a:t>
              </a:r>
              <a:endParaRPr lang="en-US" sz="4800" dirty="0">
                <a:solidFill>
                  <a:srgbClr val="002060"/>
                </a:solidFill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1492745" y="502979"/>
            <a:ext cx="66188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দ্বারা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বুঝানো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/>
          </a:p>
        </p:txBody>
      </p:sp>
      <p:sp>
        <p:nvSpPr>
          <p:cNvPr id="21" name="TextBox 20"/>
          <p:cNvSpPr txBox="1"/>
          <p:nvPr/>
        </p:nvSpPr>
        <p:spPr>
          <a:xfrm>
            <a:off x="1066800" y="1828800"/>
            <a:ext cx="990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১ম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ত্রে </a:t>
            </a:r>
            <a:r>
              <a:rPr lang="bn-IN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 </a:t>
            </a:r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রাজধানীর সাথে সম্পর্ক । </a:t>
            </a:r>
            <a:endParaRPr lang="en-US" sz="4800" dirty="0"/>
          </a:p>
        </p:txBody>
      </p:sp>
      <p:sp>
        <p:nvSpPr>
          <p:cNvPr id="22" name="TextBox 21"/>
          <p:cNvSpPr txBox="1"/>
          <p:nvPr/>
        </p:nvSpPr>
        <p:spPr>
          <a:xfrm>
            <a:off x="1066800" y="289560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২য়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bn-BD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ত্রে</a:t>
            </a:r>
            <a:r>
              <a:rPr lang="bn-IN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 সেটের সাথে সম্পর্ক ।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762520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9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1490" y="30480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IN" sz="48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48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267200" y="3505200"/>
            <a:ext cx="4038600" cy="3020706"/>
          </a:xfrm>
          <a:prstGeom prst="ellipse">
            <a:avLst/>
          </a:prstGeom>
          <a:solidFill>
            <a:srgbClr val="00B0F0"/>
          </a:solidFill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IN" sz="96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ফাংশন</a:t>
            </a:r>
            <a:endParaRPr lang="en-US" sz="9600" dirty="0">
              <a:solidFill>
                <a:srgbClr val="FF0066"/>
              </a:solidFill>
            </a:endParaRPr>
          </a:p>
        </p:txBody>
      </p:sp>
      <p:sp>
        <p:nvSpPr>
          <p:cNvPr id="4" name="Teardrop 3"/>
          <p:cNvSpPr/>
          <p:nvPr/>
        </p:nvSpPr>
        <p:spPr>
          <a:xfrm rot="7819638">
            <a:off x="4513108" y="380437"/>
            <a:ext cx="3352800" cy="3360004"/>
          </a:xfrm>
          <a:prstGeom prst="teardrop">
            <a:avLst/>
          </a:prstGeom>
          <a:solidFill>
            <a:srgbClr val="0070C0"/>
          </a:solidFill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defRPr/>
            </a:pPr>
            <a:r>
              <a:rPr lang="bn-IN" sz="96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অন্বয়</a:t>
            </a:r>
            <a:endParaRPr lang="en-US" sz="96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186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267200" y="373238"/>
            <a:ext cx="3505200" cy="1912763"/>
            <a:chOff x="3276600" y="685800"/>
            <a:chExt cx="3505200" cy="1209251"/>
          </a:xfrm>
        </p:grpSpPr>
        <p:sp>
          <p:nvSpPr>
            <p:cNvPr id="4" name="Oval 3"/>
            <p:cNvSpPr/>
            <p:nvPr/>
          </p:nvSpPr>
          <p:spPr>
            <a:xfrm>
              <a:off x="3276600" y="685800"/>
              <a:ext cx="3048000" cy="9906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505200" y="787055"/>
              <a:ext cx="32766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600" dirty="0" smtClean="0">
                  <a:solidFill>
                    <a:srgbClr val="FF0066"/>
                  </a:solidFill>
                  <a:latin typeface="NikoshBAN" pitchFamily="2" charset="0"/>
                  <a:cs typeface="NikoshBAN" pitchFamily="2" charset="0"/>
                </a:rPr>
                <a:t>শিখনফল</a:t>
              </a:r>
              <a:r>
                <a:rPr lang="bn-BD" sz="6600" dirty="0" smtClean="0">
                  <a:solidFill>
                    <a:srgbClr val="FF0066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66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33400" y="2286001"/>
            <a:ext cx="9296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bn-IN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 পাঠের শেষে </a:t>
            </a:r>
            <a:r>
              <a:rPr lang="bn-IN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শিক্ষার্থীরা-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4400" dirty="0" smtClean="0">
                <a:solidFill>
                  <a:srgbClr val="06521F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dirty="0" smtClean="0">
                <a:solidFill>
                  <a:srgbClr val="06521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solidFill>
                  <a:srgbClr val="06521F"/>
                </a:solidFill>
                <a:latin typeface="NikoshBAN" pitchFamily="2" charset="0"/>
                <a:cs typeface="NikoshBAN" pitchFamily="2" charset="0"/>
              </a:rPr>
              <a:t>অন্বয় </a:t>
            </a:r>
            <a:r>
              <a:rPr lang="bn-IN" sz="4400" dirty="0">
                <a:solidFill>
                  <a:srgbClr val="06521F"/>
                </a:solidFill>
                <a:latin typeface="NikoshBAN" pitchFamily="2" charset="0"/>
                <a:cs typeface="NikoshBAN" pitchFamily="2" charset="0"/>
              </a:rPr>
              <a:t>ও ফাংশন</a:t>
            </a:r>
            <a:r>
              <a:rPr lang="bn-BD" sz="4400" dirty="0">
                <a:solidFill>
                  <a:srgbClr val="06521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6521F"/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400" dirty="0" smtClean="0">
                <a:solidFill>
                  <a:srgbClr val="06521F"/>
                </a:solidFill>
                <a:latin typeface="NikoshBAN" pitchFamily="2" charset="0"/>
                <a:cs typeface="NikoshBAN" pitchFamily="2" charset="0"/>
              </a:rPr>
              <a:t> ---- </a:t>
            </a:r>
          </a:p>
          <a:p>
            <a:pPr>
              <a:defRPr/>
            </a:pPr>
            <a:r>
              <a:rPr lang="bn-BD" sz="44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4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বিভিন্ন </a:t>
            </a:r>
            <a:r>
              <a:rPr lang="bn-IN" sz="44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ফাংশ</a:t>
            </a:r>
            <a:r>
              <a:rPr lang="bn-BD" sz="44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নের মান </a:t>
            </a:r>
            <a:r>
              <a:rPr lang="bn-IN" sz="44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নির্ণয় </a:t>
            </a:r>
            <a:r>
              <a:rPr lang="en-US" sz="44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---</a:t>
            </a:r>
          </a:p>
          <a:p>
            <a:pPr>
              <a:defRPr/>
            </a:pPr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অন্বয় </a:t>
            </a:r>
            <a:r>
              <a:rPr lang="bn-IN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bn-IN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ফাংশন</a:t>
            </a:r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সম্পর্কিত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--- </a:t>
            </a:r>
            <a:endParaRPr lang="bn-IN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929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2153</TotalTime>
  <Words>1262</Words>
  <Application>Microsoft Office PowerPoint</Application>
  <PresentationFormat>Custom</PresentationFormat>
  <Paragraphs>117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Doel-1612i3</dc:creator>
  <cp:lastModifiedBy>rc computer</cp:lastModifiedBy>
  <cp:revision>312</cp:revision>
  <dcterms:created xsi:type="dcterms:W3CDTF">2006-08-16T00:00:00Z</dcterms:created>
  <dcterms:modified xsi:type="dcterms:W3CDTF">2020-11-03T22:58:54Z</dcterms:modified>
</cp:coreProperties>
</file>