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1" r:id="rId2"/>
    <p:sldId id="292" r:id="rId3"/>
    <p:sldId id="279" r:id="rId4"/>
    <p:sldId id="280" r:id="rId5"/>
    <p:sldId id="281" r:id="rId6"/>
    <p:sldId id="282" r:id="rId7"/>
    <p:sldId id="285" r:id="rId8"/>
    <p:sldId id="286" r:id="rId9"/>
    <p:sldId id="287" r:id="rId10"/>
    <p:sldId id="261" r:id="rId11"/>
    <p:sldId id="268" r:id="rId12"/>
    <p:sldId id="270" r:id="rId13"/>
    <p:sldId id="288" r:id="rId14"/>
    <p:sldId id="269" r:id="rId15"/>
    <p:sldId id="271" r:id="rId16"/>
    <p:sldId id="272" r:id="rId17"/>
    <p:sldId id="289" r:id="rId18"/>
    <p:sldId id="274" r:id="rId19"/>
    <p:sldId id="283" r:id="rId20"/>
    <p:sldId id="284" r:id="rId21"/>
  </p:sldIdLst>
  <p:sldSz cx="11155363" cy="7315200"/>
  <p:notesSz cx="6858000" cy="9144000"/>
  <p:defaultTextStyle>
    <a:defPPr>
      <a:defRPr lang="en-US"/>
    </a:defPPr>
    <a:lvl1pPr marL="0" algn="l" defTabSz="11589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9455" algn="l" defTabSz="11589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8910" algn="l" defTabSz="11589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38364" algn="l" defTabSz="11589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17819" algn="l" defTabSz="11589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97274" algn="l" defTabSz="11589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76728" algn="l" defTabSz="11589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56182" algn="l" defTabSz="11589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35637" algn="l" defTabSz="11589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72" y="-72"/>
      </p:cViewPr>
      <p:guideLst>
        <p:guide orient="horz" pos="2304"/>
        <p:guide pos="35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9F1A3-D844-40A7-AD51-7C188A493BA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685800"/>
            <a:ext cx="5226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0640E-29BB-4366-A21D-0F7A7073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9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589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9455" algn="l" defTabSz="11589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8910" algn="l" defTabSz="11589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38364" algn="l" defTabSz="11589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17819" algn="l" defTabSz="11589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97274" algn="l" defTabSz="11589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76728" algn="l" defTabSz="11589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56182" algn="l" defTabSz="11589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35637" algn="l" defTabSz="11589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685800"/>
            <a:ext cx="5226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51CAA-65EC-4249-A09C-CA6022211F4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8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653" y="2272456"/>
            <a:ext cx="9482059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3305" y="4145280"/>
            <a:ext cx="7808754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9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8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8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7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6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6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87639" y="292950"/>
            <a:ext cx="2509957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769" y="292950"/>
            <a:ext cx="7343947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198" y="4700696"/>
            <a:ext cx="9482059" cy="145288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198" y="3100495"/>
            <a:ext cx="9482059" cy="1600199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94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89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383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3178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97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7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40561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6356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768" y="1706883"/>
            <a:ext cx="4926952" cy="4827694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0643" y="1706883"/>
            <a:ext cx="4926952" cy="4827694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768" y="1637455"/>
            <a:ext cx="4928889" cy="6824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9455" indent="0">
              <a:buNone/>
              <a:defRPr sz="2500" b="1"/>
            </a:lvl2pPr>
            <a:lvl3pPr marL="1158910" indent="0">
              <a:buNone/>
              <a:defRPr sz="2300" b="1"/>
            </a:lvl3pPr>
            <a:lvl4pPr marL="1738364" indent="0">
              <a:buNone/>
              <a:defRPr sz="2100" b="1"/>
            </a:lvl4pPr>
            <a:lvl5pPr marL="2317819" indent="0">
              <a:buNone/>
              <a:defRPr sz="2100" b="1"/>
            </a:lvl5pPr>
            <a:lvl6pPr marL="2897274" indent="0">
              <a:buNone/>
              <a:defRPr sz="2100" b="1"/>
            </a:lvl6pPr>
            <a:lvl7pPr marL="3476728" indent="0">
              <a:buNone/>
              <a:defRPr sz="2100" b="1"/>
            </a:lvl7pPr>
            <a:lvl8pPr marL="4056182" indent="0">
              <a:buNone/>
              <a:defRPr sz="2100" b="1"/>
            </a:lvl8pPr>
            <a:lvl9pPr marL="463563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68" y="2319867"/>
            <a:ext cx="4928889" cy="421470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66771" y="1637455"/>
            <a:ext cx="4930826" cy="6824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9455" indent="0">
              <a:buNone/>
              <a:defRPr sz="2500" b="1"/>
            </a:lvl2pPr>
            <a:lvl3pPr marL="1158910" indent="0">
              <a:buNone/>
              <a:defRPr sz="2300" b="1"/>
            </a:lvl3pPr>
            <a:lvl4pPr marL="1738364" indent="0">
              <a:buNone/>
              <a:defRPr sz="2100" b="1"/>
            </a:lvl4pPr>
            <a:lvl5pPr marL="2317819" indent="0">
              <a:buNone/>
              <a:defRPr sz="2100" b="1"/>
            </a:lvl5pPr>
            <a:lvl6pPr marL="2897274" indent="0">
              <a:buNone/>
              <a:defRPr sz="2100" b="1"/>
            </a:lvl6pPr>
            <a:lvl7pPr marL="3476728" indent="0">
              <a:buNone/>
              <a:defRPr sz="2100" b="1"/>
            </a:lvl7pPr>
            <a:lvl8pPr marL="4056182" indent="0">
              <a:buNone/>
              <a:defRPr sz="2100" b="1"/>
            </a:lvl8pPr>
            <a:lvl9pPr marL="463563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6771" y="2319867"/>
            <a:ext cx="4930826" cy="421470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250" l="2500" r="97250"/>
                    </a14:imgEffect>
                    <a14:imgEffect>
                      <a14:artisticLightScreen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4" y="0"/>
            <a:ext cx="10922865" cy="7315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 userDrawn="1"/>
        </p:nvSpPr>
        <p:spPr>
          <a:xfrm>
            <a:off x="243681" y="152400"/>
            <a:ext cx="10668000" cy="704625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891" tIns="57945" rIns="115891" bIns="5794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71" y="291254"/>
            <a:ext cx="3670038" cy="123952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439" y="291257"/>
            <a:ext cx="6236158" cy="6243321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771" y="1530777"/>
            <a:ext cx="3670038" cy="5003801"/>
          </a:xfrm>
        </p:spPr>
        <p:txBody>
          <a:bodyPr/>
          <a:lstStyle>
            <a:lvl1pPr marL="0" indent="0">
              <a:buNone/>
              <a:defRPr sz="1700"/>
            </a:lvl1pPr>
            <a:lvl2pPr marL="579455" indent="0">
              <a:buNone/>
              <a:defRPr sz="1500"/>
            </a:lvl2pPr>
            <a:lvl3pPr marL="1158910" indent="0">
              <a:buNone/>
              <a:defRPr sz="1300"/>
            </a:lvl3pPr>
            <a:lvl4pPr marL="1738364" indent="0">
              <a:buNone/>
              <a:defRPr sz="1200"/>
            </a:lvl4pPr>
            <a:lvl5pPr marL="2317819" indent="0">
              <a:buNone/>
              <a:defRPr sz="1200"/>
            </a:lvl5pPr>
            <a:lvl6pPr marL="2897274" indent="0">
              <a:buNone/>
              <a:defRPr sz="1200"/>
            </a:lvl6pPr>
            <a:lvl7pPr marL="3476728" indent="0">
              <a:buNone/>
              <a:defRPr sz="1200"/>
            </a:lvl7pPr>
            <a:lvl8pPr marL="4056182" indent="0">
              <a:buNone/>
              <a:defRPr sz="1200"/>
            </a:lvl8pPr>
            <a:lvl9pPr marL="463563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529" y="5120641"/>
            <a:ext cx="6693218" cy="60452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86529" y="653627"/>
            <a:ext cx="6693218" cy="4389120"/>
          </a:xfrm>
        </p:spPr>
        <p:txBody>
          <a:bodyPr/>
          <a:lstStyle>
            <a:lvl1pPr marL="0" indent="0">
              <a:buNone/>
              <a:defRPr sz="4100"/>
            </a:lvl1pPr>
            <a:lvl2pPr marL="579455" indent="0">
              <a:buNone/>
              <a:defRPr sz="3600"/>
            </a:lvl2pPr>
            <a:lvl3pPr marL="1158910" indent="0">
              <a:buNone/>
              <a:defRPr sz="3000"/>
            </a:lvl3pPr>
            <a:lvl4pPr marL="1738364" indent="0">
              <a:buNone/>
              <a:defRPr sz="2500"/>
            </a:lvl4pPr>
            <a:lvl5pPr marL="2317819" indent="0">
              <a:buNone/>
              <a:defRPr sz="2500"/>
            </a:lvl5pPr>
            <a:lvl6pPr marL="2897274" indent="0">
              <a:buNone/>
              <a:defRPr sz="2500"/>
            </a:lvl6pPr>
            <a:lvl7pPr marL="3476728" indent="0">
              <a:buNone/>
              <a:defRPr sz="2500"/>
            </a:lvl7pPr>
            <a:lvl8pPr marL="4056182" indent="0">
              <a:buNone/>
              <a:defRPr sz="2500"/>
            </a:lvl8pPr>
            <a:lvl9pPr marL="463563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6529" y="5725162"/>
            <a:ext cx="6693218" cy="858521"/>
          </a:xfrm>
        </p:spPr>
        <p:txBody>
          <a:bodyPr/>
          <a:lstStyle>
            <a:lvl1pPr marL="0" indent="0">
              <a:buNone/>
              <a:defRPr sz="1700"/>
            </a:lvl1pPr>
            <a:lvl2pPr marL="579455" indent="0">
              <a:buNone/>
              <a:defRPr sz="1500"/>
            </a:lvl2pPr>
            <a:lvl3pPr marL="1158910" indent="0">
              <a:buNone/>
              <a:defRPr sz="1300"/>
            </a:lvl3pPr>
            <a:lvl4pPr marL="1738364" indent="0">
              <a:buNone/>
              <a:defRPr sz="1200"/>
            </a:lvl4pPr>
            <a:lvl5pPr marL="2317819" indent="0">
              <a:buNone/>
              <a:defRPr sz="1200"/>
            </a:lvl5pPr>
            <a:lvl6pPr marL="2897274" indent="0">
              <a:buNone/>
              <a:defRPr sz="1200"/>
            </a:lvl6pPr>
            <a:lvl7pPr marL="3476728" indent="0">
              <a:buNone/>
              <a:defRPr sz="1200"/>
            </a:lvl7pPr>
            <a:lvl8pPr marL="4056182" indent="0">
              <a:buNone/>
              <a:defRPr sz="1200"/>
            </a:lvl8pPr>
            <a:lvl9pPr marL="463563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769" y="292948"/>
            <a:ext cx="10039827" cy="1219200"/>
          </a:xfrm>
          <a:prstGeom prst="rect">
            <a:avLst/>
          </a:prstGeom>
        </p:spPr>
        <p:txBody>
          <a:bodyPr vert="horz" lIns="115891" tIns="57945" rIns="115891" bIns="5794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769" y="1706883"/>
            <a:ext cx="10039827" cy="4827694"/>
          </a:xfrm>
          <a:prstGeom prst="rect">
            <a:avLst/>
          </a:prstGeom>
        </p:spPr>
        <p:txBody>
          <a:bodyPr vert="horz" lIns="115891" tIns="57945" rIns="115891" bIns="579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768" y="6780109"/>
            <a:ext cx="2602918" cy="389467"/>
          </a:xfrm>
          <a:prstGeom prst="rect">
            <a:avLst/>
          </a:prstGeom>
        </p:spPr>
        <p:txBody>
          <a:bodyPr vert="horz" lIns="115891" tIns="57945" rIns="115891" bIns="5794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1416" y="6780109"/>
            <a:ext cx="3532532" cy="389467"/>
          </a:xfrm>
          <a:prstGeom prst="rect">
            <a:avLst/>
          </a:prstGeom>
        </p:spPr>
        <p:txBody>
          <a:bodyPr vert="horz" lIns="115891" tIns="57945" rIns="115891" bIns="5794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677" y="6780109"/>
            <a:ext cx="2602918" cy="389467"/>
          </a:xfrm>
          <a:prstGeom prst="rect">
            <a:avLst/>
          </a:prstGeom>
        </p:spPr>
        <p:txBody>
          <a:bodyPr vert="horz" lIns="115891" tIns="57945" rIns="115891" bIns="5794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891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591" indent="-434591" algn="l" defTabSz="1158910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1614" indent="-362159" algn="l" defTabSz="115891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8637" indent="-289727" algn="l" defTabSz="115891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8092" indent="-289727" algn="l" defTabSz="115891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7546" indent="-289727" algn="l" defTabSz="1158910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7000" indent="-289727" algn="l" defTabSz="115891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6455" indent="-289727" algn="l" defTabSz="115891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5910" indent="-289727" algn="l" defTabSz="115891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5364" indent="-289727" algn="l" defTabSz="115891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89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9455" algn="l" defTabSz="11589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910" algn="l" defTabSz="11589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38364" algn="l" defTabSz="11589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7819" algn="l" defTabSz="11589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7274" algn="l" defTabSz="11589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6728" algn="l" defTabSz="11589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56182" algn="l" defTabSz="11589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35637" algn="l" defTabSz="11589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94.png"/><Relationship Id="rId7" Type="http://schemas.openxmlformats.org/officeDocument/2006/relationships/image" Target="../media/image6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310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10.png"/><Relationship Id="rId7" Type="http://schemas.openxmlformats.org/officeDocument/2006/relationships/image" Target="../media/image21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0.png"/><Relationship Id="rId5" Type="http://schemas.openxmlformats.org/officeDocument/2006/relationships/image" Target="../media/image33.png"/><Relationship Id="rId10" Type="http://schemas.openxmlformats.org/officeDocument/2006/relationships/image" Target="../media/image2410.png"/><Relationship Id="rId4" Type="http://schemas.openxmlformats.org/officeDocument/2006/relationships/image" Target="../media/image191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3" Type="http://schemas.openxmlformats.org/officeDocument/2006/relationships/image" Target="../media/image1110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0.pn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3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420.png"/><Relationship Id="rId18" Type="http://schemas.openxmlformats.org/officeDocument/2006/relationships/image" Target="../media/image470.png"/><Relationship Id="rId26" Type="http://schemas.openxmlformats.org/officeDocument/2006/relationships/image" Target="../media/image64.png"/><Relationship Id="rId3" Type="http://schemas.openxmlformats.org/officeDocument/2006/relationships/image" Target="../media/image50.png"/><Relationship Id="rId21" Type="http://schemas.openxmlformats.org/officeDocument/2006/relationships/image" Target="../media/image62.png"/><Relationship Id="rId7" Type="http://schemas.openxmlformats.org/officeDocument/2006/relationships/image" Target="../media/image54.png"/><Relationship Id="rId12" Type="http://schemas.openxmlformats.org/officeDocument/2006/relationships/image" Target="../media/image411.png"/><Relationship Id="rId17" Type="http://schemas.openxmlformats.org/officeDocument/2006/relationships/image" Target="../media/image460.png"/><Relationship Id="rId25" Type="http://schemas.openxmlformats.org/officeDocument/2006/relationships/image" Target="../media/image540.png"/><Relationship Id="rId2" Type="http://schemas.openxmlformats.org/officeDocument/2006/relationships/image" Target="../media/image49.png"/><Relationship Id="rId16" Type="http://schemas.openxmlformats.org/officeDocument/2006/relationships/image" Target="../media/image590.png"/><Relationship Id="rId20" Type="http://schemas.openxmlformats.org/officeDocument/2006/relationships/image" Target="../media/image61.png"/><Relationship Id="rId29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440.png"/><Relationship Id="rId28" Type="http://schemas.openxmlformats.org/officeDocument/2006/relationships/image" Target="../media/image66.png"/><Relationship Id="rId10" Type="http://schemas.openxmlformats.org/officeDocument/2006/relationships/image" Target="../media/image57.png"/><Relationship Id="rId19" Type="http://schemas.openxmlformats.org/officeDocument/2006/relationships/image" Target="../media/image60.png"/><Relationship Id="rId31" Type="http://schemas.openxmlformats.org/officeDocument/2006/relationships/image" Target="../media/image580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59.png"/><Relationship Id="rId22" Type="http://schemas.openxmlformats.org/officeDocument/2006/relationships/image" Target="../media/image63.png"/><Relationship Id="rId27" Type="http://schemas.openxmlformats.org/officeDocument/2006/relationships/image" Target="../media/image65.png"/><Relationship Id="rId30" Type="http://schemas.openxmlformats.org/officeDocument/2006/relationships/image" Target="../media/image5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950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openxmlformats.org/officeDocument/2006/relationships/image" Target="../media/image69.png"/><Relationship Id="rId21" Type="http://schemas.openxmlformats.org/officeDocument/2006/relationships/image" Target="../media/image83.png"/><Relationship Id="rId7" Type="http://schemas.openxmlformats.org/officeDocument/2006/relationships/image" Target="../media/image73.png"/><Relationship Id="rId12" Type="http://schemas.openxmlformats.org/officeDocument/2006/relationships/image" Target="../media/image940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2" Type="http://schemas.openxmlformats.org/officeDocument/2006/relationships/image" Target="../media/image68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86.png"/><Relationship Id="rId5" Type="http://schemas.openxmlformats.org/officeDocument/2006/relationships/image" Target="../media/image71.png"/><Relationship Id="rId15" Type="http://schemas.openxmlformats.org/officeDocument/2006/relationships/image" Target="../media/image970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10" Type="http://schemas.openxmlformats.org/officeDocument/2006/relationships/image" Target="../media/image76.png"/><Relationship Id="rId19" Type="http://schemas.openxmlformats.org/officeDocument/2006/relationships/image" Target="../media/image8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960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12.jpe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38" Type="http://schemas.openxmlformats.org/officeDocument/2006/relationships/image" Target="../media/image4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37" Type="http://schemas.openxmlformats.org/officeDocument/2006/relationships/image" Target="../media/image4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" y="228600"/>
            <a:ext cx="10363200" cy="678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7768" y="521271"/>
            <a:ext cx="9482059" cy="3522891"/>
          </a:xfrm>
          <a:prstGeom prst="rect">
            <a:avLst/>
          </a:prstGeom>
        </p:spPr>
        <p:txBody>
          <a:bodyPr wrap="square" lIns="105540" tIns="52770" rIns="105540" bIns="52770">
            <a:spAutoFit/>
          </a:bodyPr>
          <a:lstStyle/>
          <a:p>
            <a:r>
              <a:rPr lang="en-US" sz="11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11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11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11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1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481" y="1132684"/>
            <a:ext cx="10439400" cy="4964503"/>
          </a:xfrm>
          <a:prstGeom prst="rect">
            <a:avLst/>
          </a:prstGeom>
        </p:spPr>
        <p:txBody>
          <a:bodyPr wrap="square" lIns="115891" tIns="57945" rIns="115891" bIns="57945">
            <a:spAutoFit/>
          </a:bodyPr>
          <a:lstStyle/>
          <a:p>
            <a:pPr>
              <a:lnSpc>
                <a:spcPct val="150000"/>
              </a:lnSpc>
            </a:pPr>
            <a:r>
              <a:rPr lang="bn-BD" sz="51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শিক্ষার্থীরা যা ---</a:t>
            </a:r>
            <a:r>
              <a:rPr lang="en-US" sz="51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51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1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51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1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1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bn-BD" sz="51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</a:t>
            </a:r>
            <a:r>
              <a:rPr lang="en-US" sz="51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1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51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1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51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51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1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অনুসিদ্ধান্ত</a:t>
            </a:r>
            <a:r>
              <a:rPr lang="bn-BD" sz="51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51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1075" y="0"/>
            <a:ext cx="3165938" cy="1132684"/>
          </a:xfrm>
          <a:prstGeom prst="rect">
            <a:avLst/>
          </a:prstGeom>
        </p:spPr>
        <p:txBody>
          <a:bodyPr wrap="none" lIns="115891" tIns="57945" rIns="115891" bIns="57945">
            <a:spAutoFit/>
          </a:bodyPr>
          <a:lstStyle/>
          <a:p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6081" y="132018"/>
                <a:ext cx="10591800" cy="63834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lIns="98773" tIns="49387" rIns="98773" bIns="49387">
                <a:spAutoFit/>
              </a:bodyPr>
              <a:lstStyle/>
              <a:p>
                <a:r>
                  <a:rPr lang="en-US" sz="35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সমস্যা</a:t>
                </a:r>
                <a:r>
                  <a:rPr lang="as-IN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৩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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−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𝒃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𝟒</m:t>
                    </m:r>
                  </m:oMath>
                </a14:m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এবং  </a:t>
                </a:r>
                <a14:m>
                  <m:oMath xmlns:m="http://schemas.openxmlformats.org/officeDocument/2006/math"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𝒂𝒃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𝟔𝟎</m:t>
                    </m:r>
                  </m:oMath>
                </a14:m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3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হলে,</a:t>
                </a:r>
                <a:r>
                  <a:rPr lang="en-US" sz="30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+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𝒃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sz="35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এর </a:t>
                </a:r>
                <a:r>
                  <a:rPr lang="en-US" sz="35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মান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 কত 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81" y="132018"/>
                <a:ext cx="10591800" cy="638348"/>
              </a:xfrm>
              <a:prstGeom prst="rect">
                <a:avLst/>
              </a:prstGeom>
              <a:blipFill rotWithShape="1">
                <a:blip r:embed="rId2"/>
                <a:stretch>
                  <a:fillRect l="-1612" t="-20192" b="-35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9435" y="1200142"/>
                <a:ext cx="2275556" cy="650467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5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5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35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5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  <m:r>
                            <a:rPr lang="en-US" sz="35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5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5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5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35" y="1125133"/>
                <a:ext cx="2083263" cy="5959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222779" y="667165"/>
            <a:ext cx="1832043" cy="558101"/>
          </a:xfrm>
          <a:prstGeom prst="rect">
            <a:avLst/>
          </a:prstGeom>
        </p:spPr>
        <p:txBody>
          <a:bodyPr wrap="none" lIns="98773" tIns="49387" rIns="98773" bIns="49387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cs typeface="NikoshBAN" panose="02000000000000000000" pitchFamily="2" charset="0"/>
              </a:rPr>
              <a:t>আমরা</a:t>
            </a:r>
            <a:r>
              <a:rPr lang="en-US" sz="3000" b="1" dirty="0"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cs typeface="NikoshBAN" panose="02000000000000000000" pitchFamily="2" charset="0"/>
              </a:rPr>
              <a:t>জানি</a:t>
            </a:r>
            <a:r>
              <a:rPr lang="en-US" sz="3000" b="1" dirty="0">
                <a:solidFill>
                  <a:srgbClr val="FF0000"/>
                </a:solidFill>
                <a:cs typeface="NikoshBAN" panose="02000000000000000000" pitchFamily="2" charset="0"/>
              </a:rPr>
              <a:t>, </a:t>
            </a:r>
            <a:endParaRPr lang="en-US" sz="3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38802" y="2080768"/>
                <a:ext cx="3472422" cy="650467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5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555" y="1950720"/>
                <a:ext cx="3180294" cy="5959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41522" y="1200142"/>
                <a:ext cx="3326934" cy="650467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5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3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522" y="1200142"/>
                <a:ext cx="3326934" cy="650467"/>
              </a:xfrm>
              <a:prstGeom prst="rect">
                <a:avLst/>
              </a:prstGeom>
              <a:blipFill rotWithShape="1">
                <a:blip r:embed="rId5"/>
                <a:stretch>
                  <a:fillRect t="-11215" r="-6410" b="-3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38801" y="2961396"/>
                <a:ext cx="2633218" cy="638348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𝟐𝟒𝟎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554" y="2776307"/>
                <a:ext cx="2412647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38801" y="3830121"/>
                <a:ext cx="1563246" cy="638348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5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𝟐𝟓𝟔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554" y="3590737"/>
                <a:ext cx="1433598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4829" y="4651555"/>
                <a:ext cx="2328263" cy="638348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∴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𝒂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+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𝒃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= 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16" y="4360831"/>
                <a:ext cx="2129109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72246" y="4577176"/>
                <a:ext cx="1832743" cy="712727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 </m:t>
                      </m:r>
                      <m:rad>
                        <m:radPr>
                          <m:degHide m:val="on"/>
                          <m:ctrlP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𝟐𝟓𝟔</m:t>
                          </m:r>
                        </m:e>
                      </m:rad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246" y="4577176"/>
                <a:ext cx="1832743" cy="712727"/>
              </a:xfrm>
              <a:prstGeom prst="rect">
                <a:avLst/>
              </a:prstGeom>
              <a:blipFill rotWithShape="1">
                <a:blip r:embed="rId9"/>
                <a:stretch>
                  <a:fillRect t="-1709" r="-11960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092451" y="5690613"/>
            <a:ext cx="1146850" cy="638348"/>
          </a:xfrm>
          <a:prstGeom prst="rect">
            <a:avLst/>
          </a:prstGeom>
        </p:spPr>
        <p:txBody>
          <a:bodyPr wrap="none" lIns="98773" tIns="49387" rIns="98773" bIns="49387">
            <a:spAutoFit/>
          </a:bodyPr>
          <a:lstStyle/>
          <a:p>
            <a:r>
              <a:rPr lang="en-US" sz="35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Ans.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58659" y="5690613"/>
                <a:ext cx="1754003" cy="638348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 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bn-BD" sz="3500" dirty="0" smtClean="0"/>
                  <a:t> </a:t>
                </a:r>
                <a:endParaRPr lang="en-US" sz="35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659" y="5690613"/>
                <a:ext cx="1754003" cy="638348"/>
              </a:xfrm>
              <a:prstGeom prst="rect">
                <a:avLst/>
              </a:prstGeom>
              <a:blipFill rotWithShape="1">
                <a:blip r:embed="rId10"/>
                <a:stretch>
                  <a:fillRect t="-15238" r="-14583" b="-3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46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31351"/>
                <a:ext cx="11155363" cy="65046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lIns="98773" tIns="49387" rIns="98773" bIns="49387">
                <a:spAutoFit/>
              </a:bodyPr>
              <a:lstStyle/>
              <a:p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সমস্যা</a:t>
                </a:r>
                <a:r>
                  <a:rPr lang="as-IN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৫ 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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+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𝒃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𝟗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𝒎</m:t>
                    </m:r>
                  </m:oMath>
                </a14:m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এবং  </a:t>
                </a:r>
                <a14:m>
                  <m:oMath xmlns:m="http://schemas.openxmlformats.org/officeDocument/2006/math"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𝒂𝒃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𝟏𝟖</m:t>
                    </m:r>
                    <m:sSup>
                      <m:sSupPr>
                        <m:ctrlPr>
                          <a:rPr lang="en-US" sz="35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𝒎</m:t>
                        </m:r>
                      </m:e>
                      <m:sup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3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হলে,</a:t>
                </a:r>
                <a:r>
                  <a:rPr lang="en-US" sz="30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−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𝒃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sz="35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এর </a:t>
                </a:r>
                <a:r>
                  <a:rPr lang="en-US" sz="35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মান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 কত 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1351"/>
                <a:ext cx="11155363" cy="650467"/>
              </a:xfrm>
              <a:prstGeom prst="rect">
                <a:avLst/>
              </a:prstGeom>
              <a:blipFill rotWithShape="1">
                <a:blip r:embed="rId2"/>
                <a:stretch>
                  <a:fillRect l="-1530" t="-17925" r="-2022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9435" y="1200142"/>
                <a:ext cx="2275556" cy="650467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5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5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35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5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  <m:r>
                            <a:rPr lang="en-US" sz="35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5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5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5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35" y="1125133"/>
                <a:ext cx="2083263" cy="5959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36183" y="667165"/>
            <a:ext cx="1832043" cy="558101"/>
          </a:xfrm>
          <a:prstGeom prst="rect">
            <a:avLst/>
          </a:prstGeom>
        </p:spPr>
        <p:txBody>
          <a:bodyPr wrap="none" lIns="98773" tIns="49387" rIns="98773" bIns="49387">
            <a:spAutoFit/>
          </a:bodyPr>
          <a:lstStyle/>
          <a:p>
            <a:r>
              <a:rPr lang="en-US" sz="3000" b="1" dirty="0" err="1">
                <a:solidFill>
                  <a:srgbClr val="00B050"/>
                </a:solidFill>
                <a:cs typeface="NikoshBAN" panose="02000000000000000000" pitchFamily="2" charset="0"/>
              </a:rPr>
              <a:t>আমরা</a:t>
            </a:r>
            <a:r>
              <a:rPr lang="en-US" sz="3000" b="1" dirty="0">
                <a:solidFill>
                  <a:srgbClr val="00B050"/>
                </a:solidFill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cs typeface="NikoshBAN" panose="02000000000000000000" pitchFamily="2" charset="0"/>
              </a:rPr>
              <a:t>জানি</a:t>
            </a:r>
            <a:r>
              <a:rPr lang="en-US" sz="3000" b="1" dirty="0">
                <a:solidFill>
                  <a:srgbClr val="00B050"/>
                </a:solidFill>
                <a:cs typeface="NikoshBAN" panose="02000000000000000000" pitchFamily="2" charset="0"/>
              </a:rPr>
              <a:t>, 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38802" y="2080768"/>
                <a:ext cx="4520210" cy="650467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5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3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  <m:sup>
                          <m: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555" y="1950720"/>
                <a:ext cx="4136709" cy="5959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95921" y="1200141"/>
                <a:ext cx="3326934" cy="650467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5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3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921" y="1200141"/>
                <a:ext cx="3326934" cy="650467"/>
              </a:xfrm>
              <a:prstGeom prst="rect">
                <a:avLst/>
              </a:prstGeom>
              <a:blipFill rotWithShape="1">
                <a:blip r:embed="rId5"/>
                <a:stretch>
                  <a:fillRect t="-11215" r="-6410" b="-3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38802" y="2961394"/>
                <a:ext cx="3627529" cy="650467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𝟖𝟏</m:t>
                      </m:r>
                      <m:sSup>
                        <m:sSupPr>
                          <m:ctrlP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sSup>
                        <m:sSupPr>
                          <m:ctrlP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554" y="2776307"/>
                <a:ext cx="3320396" cy="5959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38802" y="3830119"/>
                <a:ext cx="1658849" cy="650467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5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554" y="3590737"/>
                <a:ext cx="1519583" cy="5959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8389" y="4715428"/>
                <a:ext cx="2328263" cy="638348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∴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𝒂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−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𝒃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= 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89" y="4715428"/>
                <a:ext cx="2328263" cy="638348"/>
              </a:xfrm>
              <a:prstGeom prst="rect">
                <a:avLst/>
              </a:prstGeom>
              <a:blipFill rotWithShape="1">
                <a:blip r:embed="rId8"/>
                <a:stretch>
                  <a:fillRect t="-14423" r="-9162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51966" y="4518161"/>
                <a:ext cx="1966947" cy="778258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 </m:t>
                      </m:r>
                      <m:rad>
                        <m:radPr>
                          <m:degHide m:val="on"/>
                          <m:ctrlP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US" sz="35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3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966" y="4518161"/>
                <a:ext cx="1966947" cy="778258"/>
              </a:xfrm>
              <a:prstGeom prst="rect">
                <a:avLst/>
              </a:prstGeom>
              <a:blipFill rotWithShape="1">
                <a:blip r:embed="rId9"/>
                <a:stretch>
                  <a:fillRect r="-11146" b="-28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797651" y="5713789"/>
            <a:ext cx="1146850" cy="638348"/>
          </a:xfrm>
          <a:prstGeom prst="rect">
            <a:avLst/>
          </a:prstGeom>
        </p:spPr>
        <p:txBody>
          <a:bodyPr wrap="none" lIns="98773" tIns="49387" rIns="98773" bIns="49387">
            <a:spAutoFit/>
          </a:bodyPr>
          <a:lstStyle/>
          <a:p>
            <a:r>
              <a:rPr lang="en-US" sz="35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Ans.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56402" y="5713789"/>
                <a:ext cx="1879038" cy="638348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 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205" y="5356676"/>
                <a:ext cx="1718932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444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8728" y="2362199"/>
                <a:ext cx="9881953" cy="1330845"/>
              </a:xfrm>
              <a:prstGeom prst="rect">
                <a:avLst/>
              </a:prstGeom>
              <a:noFill/>
            </p:spPr>
            <p:txBody>
              <a:bodyPr wrap="square" lIns="98773" tIns="49387" rIns="98773" bIns="49387">
                <a:spAutoFit/>
              </a:bodyPr>
              <a:lstStyle/>
              <a:p>
                <a:r>
                  <a:rPr lang="en-US" sz="40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সমস্যা</a:t>
                </a:r>
                <a:r>
                  <a:rPr lang="as-IN" sz="4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en-US" sz="4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৪ </a:t>
                </a:r>
                <a:r>
                  <a:rPr lang="en-US" sz="4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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</m:t>
                    </m:r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+</m:t>
                    </m:r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𝒃</m:t>
                    </m:r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𝟕</m:t>
                    </m:r>
                  </m:oMath>
                </a14:m>
                <a:r>
                  <a:rPr lang="en-US" sz="4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এবং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𝒂𝒃</m:t>
                    </m:r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𝟏𝟐</m:t>
                    </m:r>
                  </m:oMath>
                </a14:m>
                <a:r>
                  <a:rPr lang="en-US" sz="4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হলে,</a:t>
                </a:r>
                <a:r>
                  <a:rPr lang="en-US" sz="40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endParaRPr lang="bn-BD" sz="4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r>
                  <a:rPr lang="bn-BD" sz="4000" b="1" dirty="0">
                    <a:solidFill>
                      <a:srgbClr val="7030A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bn-BD" sz="4000" b="1" dirty="0" smtClean="0">
                    <a:solidFill>
                      <a:srgbClr val="7030A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  <a:sym typeface="Symbol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</m:t>
                    </m:r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−</m:t>
                    </m:r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𝒃</m:t>
                    </m:r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এর </a:t>
                </a:r>
                <a:r>
                  <a:rPr lang="en-US" sz="40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মান</a:t>
                </a:r>
                <a:r>
                  <a:rPr lang="en-US" sz="40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 কত 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28" y="2362199"/>
                <a:ext cx="9881953" cy="1330845"/>
              </a:xfrm>
              <a:prstGeom prst="rect">
                <a:avLst/>
              </a:prstGeom>
              <a:blipFill rotWithShape="1">
                <a:blip r:embed="rId2"/>
                <a:stretch>
                  <a:fillRect l="-2097" t="-10502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767681" y="6096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B9096E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dirty="0">
              <a:solidFill>
                <a:srgbClr val="B9096E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4681" y="3935506"/>
                <a:ext cx="10210799" cy="1189076"/>
              </a:xfrm>
              <a:prstGeom prst="rect">
                <a:avLst/>
              </a:prstGeom>
              <a:noFill/>
            </p:spPr>
            <p:txBody>
              <a:bodyPr wrap="square" lIns="98773" tIns="49387" rIns="98773" bIns="49387">
                <a:spAutoFit/>
              </a:bodyPr>
              <a:lstStyle/>
              <a:p>
                <a:r>
                  <a:rPr lang="en-US" sz="35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সমস্যা</a:t>
                </a:r>
                <a:r>
                  <a:rPr lang="as-IN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6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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𝒙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−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𝒚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𝟐</m:t>
                    </m:r>
                  </m:oMath>
                </a14:m>
                <a:r>
                  <a:rPr lang="en-US" sz="3500" b="1" i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এবং  </a:t>
                </a:r>
                <a14:m>
                  <m:oMath xmlns:m="http://schemas.openxmlformats.org/officeDocument/2006/math"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𝒙𝒚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𝟔𝟑</m:t>
                    </m:r>
                  </m:oMath>
                </a14:m>
                <a:r>
                  <a:rPr lang="en-US" sz="3500" b="1" i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3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হলে, </a:t>
                </a:r>
                <a14:m>
                  <m:oMath xmlns:m="http://schemas.openxmlformats.org/officeDocument/2006/math">
                    <m:r>
                      <a:rPr lang="en-US" sz="35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bn-BD" sz="3500" b="1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5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5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 এর </a:t>
                </a:r>
                <a:r>
                  <a:rPr lang="en-US" sz="35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মান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 কত 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81" y="3935506"/>
                <a:ext cx="10210799" cy="1189076"/>
              </a:xfrm>
              <a:prstGeom prst="rect">
                <a:avLst/>
              </a:prstGeom>
              <a:blipFill rotWithShape="1">
                <a:blip r:embed="rId3"/>
                <a:stretch>
                  <a:fillRect l="-1672" t="-10769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36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89282" y="1780236"/>
            <a:ext cx="5928426" cy="4688309"/>
            <a:chOff x="466972" y="418508"/>
            <a:chExt cx="5835695" cy="46883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769435" y="1200142"/>
                  <a:ext cx="2275556" cy="650467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5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5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35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5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  <m:r>
                              <a:rPr lang="en-US" sz="35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5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5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5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935" y="1125133"/>
                  <a:ext cx="2083263" cy="5959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466972" y="418508"/>
              <a:ext cx="2544669" cy="776847"/>
            </a:xfrm>
            <a:prstGeom prst="rect">
              <a:avLst/>
            </a:prstGeom>
          </p:spPr>
          <p:txBody>
            <a:bodyPr wrap="none" lIns="98773" tIns="49387" rIns="98773" bIns="49387">
              <a:spAutoFit/>
            </a:bodyPr>
            <a:lstStyle/>
            <a:p>
              <a:r>
                <a:rPr lang="en-US" sz="4400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44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জানি</a:t>
              </a:r>
              <a:r>
                <a:rPr lang="en-US" sz="44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66972" y="2080768"/>
                  <a:ext cx="5835695" cy="638348"/>
                </a:xfrm>
                <a:prstGeom prst="rect">
                  <a:avLst/>
                </a:prstGeom>
              </p:spPr>
              <p:txBody>
                <a:bodyPr wrap="squar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bn-BD" sz="3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বা</m:t>
                            </m:r>
                            <m:r>
                              <a:rPr lang="bn-BD" sz="3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sz="32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32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  <m:r>
                              <a:rPr lang="en-US" sz="32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5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5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5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d>
                          </m:e>
                          <m:sup>
                            <m: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oMath>
                    </m:oMathPara>
                  </a14:m>
                  <a:endParaRPr lang="en-US" sz="35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972" y="2080768"/>
                  <a:ext cx="5835695" cy="6383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3462" r="-411" b="-355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975733" y="1195355"/>
                  <a:ext cx="3326934" cy="650467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5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5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35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5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sup>
                            <m: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oMath>
                    </m:oMathPara>
                  </a14:m>
                  <a:endParaRPr lang="en-US" sz="35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733" y="1195355"/>
                  <a:ext cx="3326934" cy="65046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280" r="-6410" b="-34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769435" y="2961396"/>
                  <a:ext cx="5055406" cy="715292"/>
                </a:xfrm>
                <a:prstGeom prst="rect">
                  <a:avLst/>
                </a:prstGeom>
              </p:spPr>
              <p:txBody>
                <a:bodyPr wrap="squar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BD" sz="36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বা</m:t>
                        </m:r>
                        <m:r>
                          <a:rPr lang="bn-BD" sz="36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40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  <m:r>
                              <a:rPr lang="en-US" sz="40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435" y="2961396"/>
                  <a:ext cx="5055406" cy="7152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4407" r="-4513" b="-347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817392" y="3654276"/>
                  <a:ext cx="3897589" cy="834363"/>
                </a:xfrm>
                <a:prstGeom prst="rect">
                  <a:avLst/>
                </a:prstGeom>
              </p:spPr>
              <p:txBody>
                <a:bodyPr wrap="squar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BD" sz="36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বা</m:t>
                        </m:r>
                        <m:r>
                          <a:rPr lang="bn-BD" sz="36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𝒂</m:t>
                        </m:r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𝒃</m:t>
                        </m:r>
                        <m:r>
                          <a:rPr lang="en-US" sz="40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rad>
                      </m:oMath>
                    </m:oMathPara>
                  </a14:m>
                  <a:endParaRPr lang="en-US" sz="35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392" y="3654276"/>
                  <a:ext cx="3897589" cy="83436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54" b="-299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75176" y="4453881"/>
                  <a:ext cx="2328263" cy="638348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∴</m:t>
                        </m:r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𝒂</m:t>
                        </m:r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−</m:t>
                        </m:r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𝒃</m:t>
                        </m:r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= </m:t>
                        </m:r>
                      </m:oMath>
                    </m:oMathPara>
                  </a14:m>
                  <a:endParaRPr lang="en-US" sz="35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25" y="4175512"/>
                  <a:ext cx="2129109" cy="584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593394" y="4468469"/>
                  <a:ext cx="903194" cy="638348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35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35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3394" y="4468469"/>
                  <a:ext cx="903194" cy="63834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13333" r="-24161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3552362" y="4468469"/>
              <a:ext cx="1146850" cy="638348"/>
            </a:xfrm>
            <a:prstGeom prst="rect">
              <a:avLst/>
            </a:prstGeom>
          </p:spPr>
          <p:txBody>
            <a:bodyPr wrap="none" lIns="98773" tIns="49387" rIns="98773" bIns="49387">
              <a:spAutoFit/>
            </a:bodyPr>
            <a:lstStyle/>
            <a:p>
              <a:r>
                <a:rPr lang="en-US" sz="35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Ans.</a:t>
              </a:r>
              <a:endParaRPr lang="en-US" sz="3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4840" y="976438"/>
            <a:ext cx="1865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2090" y="378766"/>
                <a:ext cx="971965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৪ 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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</m:t>
                    </m:r>
                    <m:r>
                      <a:rPr lang="en-US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+</m:t>
                    </m:r>
                    <m:r>
                      <a:rPr lang="en-US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𝒃</m:t>
                    </m:r>
                    <m:r>
                      <a:rPr lang="en-US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𝟕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এবং 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𝒂𝒃</m:t>
                    </m:r>
                    <m:r>
                      <a:rPr lang="en-US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𝟏𝟐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হলে,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bn-BD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</m:t>
                    </m:r>
                    <m:r>
                      <a:rPr lang="en-US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−</m:t>
                    </m:r>
                    <m:r>
                      <a:rPr lang="en-US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𝒃</m:t>
                    </m:r>
                    <m:r>
                      <a:rPr lang="en-US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এর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মান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 কত ?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90" y="378766"/>
                <a:ext cx="9719653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1945" t="-19811" r="-2447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6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71094" y="5975277"/>
            <a:ext cx="1146850" cy="638348"/>
          </a:xfrm>
          <a:prstGeom prst="rect">
            <a:avLst/>
          </a:prstGeom>
        </p:spPr>
        <p:txBody>
          <a:bodyPr wrap="none" lIns="98773" tIns="49387" rIns="98773" bIns="49387">
            <a:spAutoFit/>
          </a:bodyPr>
          <a:lstStyle/>
          <a:p>
            <a:r>
              <a:rPr lang="en-US" sz="35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Ans.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5998" y="304800"/>
                <a:ext cx="11155363" cy="650467"/>
              </a:xfrm>
              <a:prstGeom prst="rect">
                <a:avLst/>
              </a:prstGeom>
              <a:noFill/>
            </p:spPr>
            <p:txBody>
              <a:bodyPr wrap="square" lIns="98773" tIns="49387" rIns="98773" bIns="49387">
                <a:spAutoFit/>
              </a:bodyPr>
              <a:lstStyle/>
              <a:p>
                <a:r>
                  <a:rPr lang="en-US" sz="35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6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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𝒙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−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𝒚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𝟐</m:t>
                    </m:r>
                  </m:oMath>
                </a14:m>
                <a:r>
                  <a:rPr lang="en-US" sz="3500" b="1" i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এবং  </a:t>
                </a:r>
                <a14:m>
                  <m:oMath xmlns:m="http://schemas.openxmlformats.org/officeDocument/2006/math"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𝒙𝒚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𝟔𝟑</m:t>
                    </m:r>
                  </m:oMath>
                </a14:m>
                <a:r>
                  <a:rPr lang="en-US" sz="3500" b="1" i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3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হলে, </a:t>
                </a:r>
                <a14:m>
                  <m:oMath xmlns:m="http://schemas.openxmlformats.org/officeDocument/2006/math">
                    <m:r>
                      <a:rPr lang="en-US" sz="35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3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5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 এর </a:t>
                </a:r>
                <a:r>
                  <a:rPr lang="en-US" sz="35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মান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 কত 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98" y="304800"/>
                <a:ext cx="11155363" cy="650467"/>
              </a:xfrm>
              <a:prstGeom prst="rect">
                <a:avLst/>
              </a:prstGeom>
              <a:blipFill rotWithShape="1">
                <a:blip r:embed="rId2"/>
                <a:stretch>
                  <a:fillRect l="-1530" t="-16822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96081" y="2400402"/>
            <a:ext cx="2552683" cy="776847"/>
          </a:xfrm>
          <a:prstGeom prst="rect">
            <a:avLst/>
          </a:prstGeom>
        </p:spPr>
        <p:txBody>
          <a:bodyPr wrap="none" lIns="98773" tIns="49387" rIns="98773" bIns="49387">
            <a:spAutoFit/>
          </a:bodyPr>
          <a:lstStyle/>
          <a:p>
            <a:r>
              <a:rPr lang="en-US" sz="4400" b="1" dirty="0" err="1">
                <a:solidFill>
                  <a:srgbClr val="B9096E"/>
                </a:solidFill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solidFill>
                  <a:srgbClr val="B9096E"/>
                </a:solidFill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B9096E"/>
                </a:solidFill>
                <a:cs typeface="NikoshBAN" panose="02000000000000000000" pitchFamily="2" charset="0"/>
              </a:rPr>
              <a:t>জানি</a:t>
            </a:r>
            <a:r>
              <a:rPr lang="en-US" sz="4400" b="1" dirty="0">
                <a:solidFill>
                  <a:srgbClr val="B9096E"/>
                </a:solidFill>
                <a:cs typeface="NikoshBAN" panose="02000000000000000000" pitchFamily="2" charset="0"/>
              </a:rPr>
              <a:t>, </a:t>
            </a:r>
            <a:endParaRPr lang="en-US" sz="4400" dirty="0">
              <a:solidFill>
                <a:srgbClr val="B9096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34883" y="4147950"/>
                <a:ext cx="3472422" cy="650467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5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𝟔𝟑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883" y="4147950"/>
                <a:ext cx="3472422" cy="650467"/>
              </a:xfrm>
              <a:prstGeom prst="rect">
                <a:avLst/>
              </a:prstGeom>
              <a:blipFill rotWithShape="1">
                <a:blip r:embed="rId3"/>
                <a:stretch>
                  <a:fillRect t="-10280" r="-6151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34881" y="5028578"/>
                <a:ext cx="2365517" cy="638348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𝟏𝟐𝟔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881" y="5028578"/>
                <a:ext cx="2365517" cy="638348"/>
              </a:xfrm>
              <a:prstGeom prst="rect">
                <a:avLst/>
              </a:prstGeom>
              <a:blipFill rotWithShape="1">
                <a:blip r:embed="rId4"/>
                <a:stretch>
                  <a:fillRect t="-13333" r="-902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34882" y="5897303"/>
                <a:ext cx="1563246" cy="638348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5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𝟏𝟑𝟎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882" y="5897303"/>
                <a:ext cx="1563246" cy="638348"/>
              </a:xfrm>
              <a:prstGeom prst="rect">
                <a:avLst/>
              </a:prstGeom>
              <a:blipFill rotWithShape="1">
                <a:blip r:embed="rId5"/>
                <a:stretch>
                  <a:fillRect t="-13333" r="-14063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354110" y="3286602"/>
            <a:ext cx="5524583" cy="663610"/>
            <a:chOff x="1354110" y="3286602"/>
            <a:chExt cx="5524583" cy="6636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603056" y="3299745"/>
                  <a:ext cx="3275637" cy="650467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5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5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5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5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</m:oMath>
                    </m:oMathPara>
                  </a14:m>
                  <a:endParaRPr lang="en-US" sz="35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3056" y="3299745"/>
                  <a:ext cx="3275637" cy="65046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280" r="-6518" b="-34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354110" y="3286602"/>
                  <a:ext cx="2248946" cy="650467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5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4110" y="3286602"/>
                  <a:ext cx="2248946" cy="65046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280" r="-9756" b="-34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621456" y="1295400"/>
            <a:ext cx="1913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  <p:bldP spid="5" grpId="0"/>
      <p:bldP spid="7" grpId="0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3240" y="13586"/>
                <a:ext cx="11072543" cy="87777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lIns="98773" tIns="49387" rIns="98773" bIns="49387">
                <a:spAutoFit/>
              </a:bodyPr>
              <a:lstStyle/>
              <a:p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সমস্যা</a:t>
                </a:r>
                <a:r>
                  <a:rPr lang="as-IN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7 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 </a:t>
                </a:r>
                <a14:m>
                  <m:oMath xmlns:m="http://schemas.openxmlformats.org/officeDocument/2006/math"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𝒙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−</m:t>
                    </m:r>
                    <m:f>
                      <m:fPr>
                        <m:ctrlPr>
                          <a:rPr lang="en-US" sz="35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𝟏</m:t>
                        </m:r>
                      </m:num>
                      <m:den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𝒙</m:t>
                        </m:r>
                      </m:den>
                    </m:f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𝟒</m:t>
                    </m:r>
                  </m:oMath>
                </a14:m>
                <a:r>
                  <a:rPr lang="en-US" sz="3900" b="1" i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হলে </a:t>
                </a:r>
                <a:r>
                  <a:rPr lang="en-US" sz="35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প্রমাণ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35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কর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35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যে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,</a:t>
                </a:r>
                <a:r>
                  <a:rPr lang="en-US" sz="3500" b="1" dirty="0">
                    <a:solidFill>
                      <a:srgbClr val="7030A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5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en-US" sz="35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5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𝟑𝟐𝟐</m:t>
                    </m:r>
                  </m:oMath>
                </a14:m>
                <a:r>
                  <a:rPr lang="en-US" sz="3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endParaRPr lang="en-US" sz="35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0" y="13586"/>
                <a:ext cx="11072543" cy="877772"/>
              </a:xfrm>
              <a:prstGeom prst="rect">
                <a:avLst/>
              </a:prstGeom>
              <a:blipFill rotWithShape="1">
                <a:blip r:embed="rId2"/>
                <a:stretch>
                  <a:fillRect l="-1542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59425" y="2074652"/>
                <a:ext cx="3123972" cy="790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0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25" y="2074652"/>
                <a:ext cx="3123972" cy="790370"/>
              </a:xfrm>
              <a:prstGeom prst="rect">
                <a:avLst/>
              </a:prstGeom>
              <a:blipFill rotWithShape="1">
                <a:blip r:embed="rId3"/>
                <a:stretch>
                  <a:fillRect l="-7617" r="-8203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11847" y="1200909"/>
                <a:ext cx="2050310" cy="961904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𝒙</m:t>
                      </m:r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 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</m:den>
                      </m:f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𝟒</m:t>
                      </m:r>
                    </m:oMath>
                  </m:oMathPara>
                </a14:m>
                <a:endParaRPr lang="en-US" sz="30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847" y="1200909"/>
                <a:ext cx="2050310" cy="961904"/>
              </a:xfrm>
              <a:prstGeom prst="rect">
                <a:avLst/>
              </a:prstGeom>
              <a:blipFill rotWithShape="1">
                <a:blip r:embed="rId4"/>
                <a:stretch>
                  <a:fillRect r="-8036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48983" y="2780304"/>
            <a:ext cx="4305457" cy="1088022"/>
            <a:chOff x="448983" y="2780304"/>
            <a:chExt cx="4305457" cy="10880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448983" y="3048374"/>
                  <a:ext cx="2827687" cy="762329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r>
                    <a:rPr lang="en-US" sz="3000" b="1" dirty="0">
                      <a:solidFill>
                        <a:srgbClr val="00B050"/>
                      </a:solidFill>
                      <a:cs typeface="NikoshBAN" panose="02000000000000000000" pitchFamily="2" charset="0"/>
                    </a:rPr>
                    <a:t>বা,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𝒙</m:t>
                      </m:r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</m:den>
                      </m:f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983" y="3048374"/>
                  <a:ext cx="2827687" cy="76232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957" r="-5172" b="-152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3595986" y="3150487"/>
                  <a:ext cx="1158454" cy="558101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𝟏𝟔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5986" y="3150487"/>
                  <a:ext cx="1158454" cy="55810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3187" r="-14211" b="-34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998825" y="2780304"/>
                  <a:ext cx="1015852" cy="1088022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600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600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6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𝒙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6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825" y="2780304"/>
                  <a:ext cx="1015852" cy="108802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3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792657" y="4103068"/>
            <a:ext cx="3563922" cy="961904"/>
            <a:chOff x="792657" y="4103068"/>
            <a:chExt cx="3563922" cy="961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872507" y="4103068"/>
                  <a:ext cx="702784" cy="961904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2507" y="4103068"/>
                  <a:ext cx="702784" cy="96190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24348" b="-31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792657" y="4348945"/>
                  <a:ext cx="2140340" cy="568497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r>
                    <a:rPr lang="en-US" sz="3000" b="1" dirty="0">
                      <a:solidFill>
                        <a:srgbClr val="7030A0"/>
                      </a:solidFill>
                      <a:cs typeface="NikoshBAN" panose="02000000000000000000" pitchFamily="2" charset="0"/>
                    </a:rPr>
                    <a:t>বা,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3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3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a14:m>
                  <a:endParaRPr lang="en-US" sz="3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657" y="4348945"/>
                  <a:ext cx="2140340" cy="56849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6268" t="-12766" r="-7977" b="-329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3198125" y="4345895"/>
                  <a:ext cx="1158454" cy="558101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𝟏𝟔</m:t>
                        </m:r>
                      </m:oMath>
                    </m:oMathPara>
                  </a14:m>
                  <a:endParaRPr lang="en-US" sz="3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8125" y="4345895"/>
                  <a:ext cx="1158454" cy="55810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2088" r="-13684" b="-351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806690" y="5134819"/>
            <a:ext cx="3456751" cy="961904"/>
            <a:chOff x="806690" y="5134819"/>
            <a:chExt cx="3456751" cy="961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2405625" y="5392988"/>
                  <a:ext cx="1857816" cy="558101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𝟏𝟔</m:t>
                        </m:r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5625" y="5392988"/>
                  <a:ext cx="1857816" cy="55810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3187" r="-8553" b="-34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/>
            <p:cNvGrpSpPr/>
            <p:nvPr/>
          </p:nvGrpSpPr>
          <p:grpSpPr>
            <a:xfrm>
              <a:off x="806690" y="5134819"/>
              <a:ext cx="1826548" cy="961904"/>
              <a:chOff x="5959659" y="3288578"/>
              <a:chExt cx="1996285" cy="9017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5959659" y="3525740"/>
                    <a:ext cx="1574886" cy="5329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3000" b="1" dirty="0">
                        <a:solidFill>
                          <a:srgbClr val="00B050"/>
                        </a:solidFill>
                        <a:cs typeface="NikoshBAN" panose="02000000000000000000" pitchFamily="2" charset="0"/>
                      </a:rPr>
                      <a:t>বা,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oMath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9659" y="3525740"/>
                    <a:ext cx="1322863" cy="532966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9217" t="-12644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7187852" y="3288578"/>
                    <a:ext cx="768092" cy="90178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0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0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7852" y="3288578"/>
                    <a:ext cx="645177" cy="90178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0" name="Group 49"/>
          <p:cNvGrpSpPr/>
          <p:nvPr/>
        </p:nvGrpSpPr>
        <p:grpSpPr>
          <a:xfrm>
            <a:off x="549451" y="6103688"/>
            <a:ext cx="3014628" cy="961904"/>
            <a:chOff x="549451" y="6103688"/>
            <a:chExt cx="3014628" cy="961904"/>
          </a:xfrm>
        </p:grpSpPr>
        <p:grpSp>
          <p:nvGrpSpPr>
            <p:cNvPr id="24" name="Group 23"/>
            <p:cNvGrpSpPr/>
            <p:nvPr/>
          </p:nvGrpSpPr>
          <p:grpSpPr>
            <a:xfrm>
              <a:off x="549451" y="6103688"/>
              <a:ext cx="2083786" cy="961904"/>
              <a:chOff x="5639553" y="3279798"/>
              <a:chExt cx="2277428" cy="9017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/>
                  <p:cNvSpPr/>
                  <p:nvPr/>
                </p:nvSpPr>
                <p:spPr>
                  <a:xfrm>
                    <a:off x="5639553" y="3583243"/>
                    <a:ext cx="1535922" cy="52917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3000" b="1" dirty="0">
                        <a:solidFill>
                          <a:srgbClr val="7030A0"/>
                        </a:solidFill>
                        <a:cs typeface="NikoshBAN" panose="02000000000000000000" pitchFamily="2" charset="0"/>
                      </a:rPr>
                      <a:t>বা,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oMath>
                    </a14:m>
                    <a:endParaRPr lang="en-US" sz="3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Rectangle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39553" y="3583243"/>
                    <a:ext cx="1535922" cy="52917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9957" t="-13978" r="-15152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7148889" y="3279798"/>
                    <a:ext cx="768092" cy="90178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0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3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8889" y="3279798"/>
                    <a:ext cx="645177" cy="901785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2405625" y="6344950"/>
                  <a:ext cx="1158454" cy="558101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𝟏𝟖</m:t>
                        </m:r>
                      </m:oMath>
                    </m:oMathPara>
                  </a14:m>
                  <a:endParaRPr lang="en-US" sz="3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5625" y="6344950"/>
                  <a:ext cx="1158454" cy="558101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13187" r="-13684" b="-34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/>
          <p:cNvSpPr txBox="1"/>
          <p:nvPr/>
        </p:nvSpPr>
        <p:spPr>
          <a:xfrm>
            <a:off x="82820" y="860720"/>
            <a:ext cx="2338591" cy="561403"/>
          </a:xfrm>
          <a:prstGeom prst="rect">
            <a:avLst/>
          </a:prstGeom>
          <a:noFill/>
        </p:spPr>
        <p:txBody>
          <a:bodyPr wrap="square" lIns="98773" tIns="49387" rIns="98773" bIns="49387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দেওয়া </a:t>
            </a:r>
            <a:r>
              <a:rPr lang="en-US" sz="3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026123" y="711117"/>
            <a:ext cx="16641" cy="64350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498652" y="998169"/>
            <a:ext cx="3955829" cy="1123453"/>
            <a:chOff x="3800013" y="931193"/>
            <a:chExt cx="3476160" cy="1123453"/>
          </a:xfrm>
        </p:grpSpPr>
        <p:sp>
          <p:nvSpPr>
            <p:cNvPr id="30" name="Rectangle 29"/>
            <p:cNvSpPr/>
            <p:nvPr/>
          </p:nvSpPr>
          <p:spPr>
            <a:xfrm>
              <a:off x="3800013" y="1215167"/>
              <a:ext cx="649911" cy="558101"/>
            </a:xfrm>
            <a:prstGeom prst="rect">
              <a:avLst/>
            </a:prstGeom>
          </p:spPr>
          <p:txBody>
            <a:bodyPr wrap="none" lIns="98773" tIns="49387" rIns="98773" bIns="49387">
              <a:spAutoFit/>
            </a:bodyPr>
            <a:lstStyle/>
            <a:p>
              <a:r>
                <a:rPr lang="en-US" sz="3000" b="1" dirty="0" err="1">
                  <a:solidFill>
                    <a:srgbClr val="00B050"/>
                  </a:solidFill>
                  <a:cs typeface="NikoshBAN" panose="02000000000000000000" pitchFamily="2" charset="0"/>
                </a:rPr>
                <a:t>বা</a:t>
              </a:r>
              <a:r>
                <a:rPr lang="en-US" sz="3000" b="1" dirty="0">
                  <a:solidFill>
                    <a:srgbClr val="00B050"/>
                  </a:solidFill>
                  <a:cs typeface="NikoshBAN" panose="02000000000000000000" pitchFamily="2" charset="0"/>
                </a:rPr>
                <a:t>, </a:t>
              </a:r>
              <a:endParaRPr lang="en-US" sz="3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195911" y="931193"/>
                  <a:ext cx="2010498" cy="11234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000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0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3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3000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0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0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  <a:cs typeface="NikoshBAN" panose="02000000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0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30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825" y="872992"/>
                  <a:ext cx="1845697" cy="105323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605752" y="1214458"/>
                  <a:ext cx="1670421" cy="568497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𝟏𝟖</m:t>
                                </m:r>
                              </m:e>
                            </m:d>
                          </m:e>
                          <m:sup>
                            <m: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679" y="1138554"/>
                  <a:ext cx="1533497" cy="53296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989601" y="2104773"/>
            <a:ext cx="5927171" cy="1233706"/>
            <a:chOff x="3750428" y="2130733"/>
            <a:chExt cx="5927171" cy="12337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6437683" y="2222930"/>
                  <a:ext cx="1081276" cy="967092"/>
                </a:xfrm>
                <a:prstGeom prst="rect">
                  <a:avLst/>
                </a:prstGeom>
              </p:spPr>
              <p:txBody>
                <a:bodyPr wrap="squar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oMath>
                    </m:oMathPara>
                  </a14:m>
                  <a:endParaRPr lang="en-US" sz="3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7683" y="2222930"/>
                  <a:ext cx="1081276" cy="96709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r="-14607" b="-2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/>
            <p:cNvSpPr/>
            <p:nvPr/>
          </p:nvSpPr>
          <p:spPr>
            <a:xfrm>
              <a:off x="3750428" y="2493929"/>
              <a:ext cx="649911" cy="558101"/>
            </a:xfrm>
            <a:prstGeom prst="rect">
              <a:avLst/>
            </a:prstGeom>
          </p:spPr>
          <p:txBody>
            <a:bodyPr wrap="none" lIns="98773" tIns="49387" rIns="98773" bIns="49387">
              <a:spAutoFit/>
            </a:bodyPr>
            <a:lstStyle/>
            <a:p>
              <a:r>
                <a:rPr lang="en-US" sz="3000" b="1" dirty="0" err="1">
                  <a:solidFill>
                    <a:srgbClr val="7030A0"/>
                  </a:solidFill>
                  <a:cs typeface="NikoshBAN" panose="02000000000000000000" pitchFamily="2" charset="0"/>
                </a:rPr>
                <a:t>বা</a:t>
              </a:r>
              <a:r>
                <a:rPr lang="en-US" sz="3000" b="1" dirty="0">
                  <a:solidFill>
                    <a:srgbClr val="7030A0"/>
                  </a:solidFill>
                  <a:cs typeface="NikoshBAN" panose="02000000000000000000" pitchFamily="2" charset="0"/>
                </a:rPr>
                <a:t>, </a:t>
              </a:r>
              <a:endParaRPr lang="en-US" sz="30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4164953" y="2387693"/>
                  <a:ext cx="2586372" cy="719787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0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3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3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</m:oMath>
                  </a14:m>
                  <a:r>
                    <a:rPr lang="en-US" sz="3000" b="1" dirty="0">
                      <a:solidFill>
                        <a:srgbClr val="7030A0"/>
                      </a:solidFill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</m:oMath>
                  </a14:m>
                  <a:endParaRPr lang="en-US" sz="35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4953" y="2387693"/>
                  <a:ext cx="2586372" cy="719787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t="-847" r="-8491" b="-30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7295408" y="2130733"/>
                  <a:ext cx="1338935" cy="1233706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000" b="1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0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cs typeface="NikoshBAN" panose="02000000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3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3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5408" y="2130733"/>
                  <a:ext cx="1338935" cy="1233706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r="-12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8285163" y="2536658"/>
                  <a:ext cx="1392436" cy="558101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𝟑𝟐𝟒</m:t>
                        </m:r>
                      </m:oMath>
                    </m:oMathPara>
                  </a14:m>
                  <a:endParaRPr lang="en-US" sz="3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5163" y="2536658"/>
                  <a:ext cx="1392436" cy="55810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t="-13187" r="-11354" b="-34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6773556" y="3283778"/>
            <a:ext cx="3522049" cy="961904"/>
            <a:chOff x="3773359" y="3387137"/>
            <a:chExt cx="3522049" cy="961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4554272" y="3642106"/>
                  <a:ext cx="901355" cy="558101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 </m:t>
                        </m:r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7487" y="3414474"/>
                  <a:ext cx="827471" cy="52322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5145857" y="3387137"/>
                  <a:ext cx="1059553" cy="961904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0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5857" y="3387137"/>
                  <a:ext cx="1059553" cy="961904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r="-15517" b="-31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3773359" y="3632941"/>
                  <a:ext cx="1062487" cy="567266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r>
                    <a:rPr lang="en-US" sz="3000" b="1" dirty="0">
                      <a:solidFill>
                        <a:srgbClr val="00B050"/>
                      </a:solidFill>
                      <a:ea typeface="Cambria Math" panose="02040503050406030204" pitchFamily="18" charset="0"/>
                      <a:cs typeface="NikoshBAN" panose="02000000000000000000" pitchFamily="2" charset="0"/>
                    </a:rPr>
                    <a:t>বা,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sup>
                      </m:sSup>
                    </m:oMath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3359" y="3632941"/>
                  <a:ext cx="1062487" cy="567266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l="-12644" t="-12903" r="-18966" b="-344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5902972" y="3648326"/>
                  <a:ext cx="1392436" cy="558101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𝟑𝟐𝟒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2972" y="3648326"/>
                  <a:ext cx="1392436" cy="558101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t="-13187" r="-11354" b="-34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6675831" y="4150552"/>
            <a:ext cx="3717500" cy="961904"/>
            <a:chOff x="3833208" y="4590383"/>
            <a:chExt cx="3717500" cy="961904"/>
          </a:xfrm>
        </p:grpSpPr>
        <p:sp>
          <p:nvSpPr>
            <p:cNvPr id="34" name="Rectangle 33"/>
            <p:cNvSpPr/>
            <p:nvPr/>
          </p:nvSpPr>
          <p:spPr>
            <a:xfrm>
              <a:off x="3833208" y="4888258"/>
              <a:ext cx="649911" cy="558101"/>
            </a:xfrm>
            <a:prstGeom prst="rect">
              <a:avLst/>
            </a:prstGeom>
          </p:spPr>
          <p:txBody>
            <a:bodyPr wrap="none" lIns="98773" tIns="49387" rIns="98773" bIns="49387">
              <a:spAutoFit/>
            </a:bodyPr>
            <a:lstStyle/>
            <a:p>
              <a:r>
                <a:rPr lang="en-US" sz="3000" b="1" dirty="0" err="1">
                  <a:solidFill>
                    <a:srgbClr val="7030A0"/>
                  </a:solidFill>
                  <a:cs typeface="NikoshBAN" panose="02000000000000000000" pitchFamily="2" charset="0"/>
                </a:rPr>
                <a:t>বা</a:t>
              </a:r>
              <a:r>
                <a:rPr lang="en-US" sz="3000" b="1" dirty="0">
                  <a:solidFill>
                    <a:srgbClr val="7030A0"/>
                  </a:solidFill>
                  <a:cs typeface="NikoshBAN" panose="02000000000000000000" pitchFamily="2" charset="0"/>
                </a:rPr>
                <a:t>, </a:t>
              </a:r>
              <a:endParaRPr lang="en-US" sz="30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4216290" y="4590383"/>
                  <a:ext cx="1580738" cy="961904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8098" y="4303483"/>
                  <a:ext cx="1451166" cy="901785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5458910" y="4820851"/>
                  <a:ext cx="2091798" cy="558101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𝟑𝟐𝟒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oMath>
                    </m:oMathPara>
                  </a14:m>
                  <a:endParaRPr lang="en-US" sz="3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6192" y="4519548"/>
                  <a:ext cx="1920334" cy="523220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5848741" y="5164101"/>
            <a:ext cx="4905583" cy="961904"/>
            <a:chOff x="3852549" y="5856381"/>
            <a:chExt cx="4905583" cy="961904"/>
          </a:xfrm>
        </p:grpSpPr>
        <p:sp>
          <p:nvSpPr>
            <p:cNvPr id="35" name="Rectangle 34"/>
            <p:cNvSpPr/>
            <p:nvPr/>
          </p:nvSpPr>
          <p:spPr>
            <a:xfrm>
              <a:off x="3852549" y="6079908"/>
              <a:ext cx="649911" cy="558101"/>
            </a:xfrm>
            <a:prstGeom prst="rect">
              <a:avLst/>
            </a:prstGeom>
          </p:spPr>
          <p:txBody>
            <a:bodyPr wrap="none" lIns="98773" tIns="49387" rIns="98773" bIns="49387">
              <a:spAutoFit/>
            </a:bodyPr>
            <a:lstStyle/>
            <a:p>
              <a:r>
                <a:rPr lang="en-US" sz="3000" b="1" dirty="0" err="1">
                  <a:solidFill>
                    <a:srgbClr val="00B050"/>
                  </a:solidFill>
                  <a:cs typeface="NikoshBAN" panose="02000000000000000000" pitchFamily="2" charset="0"/>
                </a:rPr>
                <a:t>বা</a:t>
              </a:r>
              <a:r>
                <a:rPr lang="en-US" sz="3000" b="1" dirty="0">
                  <a:solidFill>
                    <a:srgbClr val="00B050"/>
                  </a:solidFill>
                  <a:cs typeface="NikoshBAN" panose="02000000000000000000" pitchFamily="2" charset="0"/>
                </a:rPr>
                <a:t>, </a:t>
              </a:r>
              <a:endParaRPr lang="en-US" sz="3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286456" y="5856381"/>
                  <a:ext cx="2791647" cy="961904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0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𝟑𝟐𝟐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4784" y="5490356"/>
                  <a:ext cx="2562817" cy="901785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7184518" y="6058282"/>
              <a:ext cx="1573614" cy="558101"/>
            </a:xfrm>
            <a:prstGeom prst="rect">
              <a:avLst/>
            </a:prstGeom>
          </p:spPr>
          <p:txBody>
            <a:bodyPr wrap="none" lIns="98773" tIns="49387" rIns="98773" bIns="49387">
              <a:spAutoFit/>
            </a:bodyPr>
            <a:lstStyle/>
            <a:p>
              <a:r>
                <a:rPr lang="en-US" sz="30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 </a:t>
              </a:r>
              <a:r>
                <a:rPr lang="en-US" sz="30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প্রমাণিত</a:t>
              </a:r>
              <a:r>
                <a:rPr lang="en-US" sz="30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)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928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8044" y="2286000"/>
                <a:ext cx="9997280" cy="2767007"/>
              </a:xfrm>
              <a:prstGeom prst="rect">
                <a:avLst/>
              </a:prstGeom>
              <a:noFill/>
            </p:spPr>
            <p:txBody>
              <a:bodyPr wrap="square" lIns="98773" tIns="49387" rIns="98773" bIns="49387">
                <a:spAutoFit/>
              </a:bodyPr>
              <a:lstStyle/>
              <a:p>
                <a:r>
                  <a:rPr lang="en-US" sz="6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সমস্যা</a:t>
                </a:r>
                <a:r>
                  <a:rPr lang="as-IN" sz="6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en-US" sz="6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9 </a:t>
                </a:r>
                <a:r>
                  <a:rPr lang="en-US" sz="6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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</m:t>
                    </m:r>
                    <m:r>
                      <a:rPr lang="en-US" sz="6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+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𝒂</m:t>
                        </m:r>
                      </m:den>
                    </m:f>
                    <m:r>
                      <a:rPr lang="en-US" sz="6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6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𝟐</m:t>
                    </m:r>
                  </m:oMath>
                </a14:m>
                <a:r>
                  <a:rPr lang="en-US" sz="6000" b="1" i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6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হলে </a:t>
                </a:r>
                <a:r>
                  <a:rPr lang="en-US" sz="60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প্রমাণ</a:t>
                </a:r>
                <a:r>
                  <a:rPr lang="en-US" sz="6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60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কর</a:t>
                </a:r>
                <a:r>
                  <a:rPr lang="en-US" sz="6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60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যে</a:t>
                </a:r>
                <a:r>
                  <a:rPr lang="en-US" sz="6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,</a:t>
                </a:r>
                <a:r>
                  <a:rPr lang="en-US" sz="6000" b="1" dirty="0">
                    <a:solidFill>
                      <a:srgbClr val="7030A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6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6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6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60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60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6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6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6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endParaRPr lang="en-US" sz="6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44" y="2286000"/>
                <a:ext cx="9997280" cy="2767007"/>
              </a:xfrm>
              <a:prstGeom prst="rect">
                <a:avLst/>
              </a:prstGeom>
              <a:blipFill rotWithShape="1">
                <a:blip r:embed="rId2"/>
                <a:stretch>
                  <a:fillRect l="-3598" r="-4695" b="-8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70786" y="457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016" y="0"/>
                <a:ext cx="10591800" cy="87777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lIns="98773" tIns="49387" rIns="98773" bIns="49387">
                <a:spAutoFit/>
              </a:bodyPr>
              <a:lstStyle/>
              <a:p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সমস্যা</a:t>
                </a:r>
                <a:r>
                  <a:rPr lang="as-IN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9 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 </a:t>
                </a:r>
                <a14:m>
                  <m:oMath xmlns:m="http://schemas.openxmlformats.org/officeDocument/2006/math"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+</m:t>
                    </m:r>
                    <m:f>
                      <m:fPr>
                        <m:ctrlPr>
                          <a:rPr lang="en-US" sz="35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𝟏</m:t>
                        </m:r>
                      </m:num>
                      <m:den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𝒂</m:t>
                        </m:r>
                      </m:den>
                    </m:f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𝟐</m:t>
                    </m:r>
                  </m:oMath>
                </a14:m>
                <a:r>
                  <a:rPr lang="en-US" sz="3900" b="1" i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হলে </a:t>
                </a:r>
                <a:r>
                  <a:rPr lang="en-US" sz="35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প্রমাণ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35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কর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35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যে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,</a:t>
                </a:r>
                <a:r>
                  <a:rPr lang="en-US" sz="3500" b="1" dirty="0">
                    <a:solidFill>
                      <a:srgbClr val="7030A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5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35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5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5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endParaRPr lang="en-US" sz="35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16" y="0"/>
                <a:ext cx="10591800" cy="877772"/>
              </a:xfrm>
              <a:prstGeom prst="rect">
                <a:avLst/>
              </a:prstGeom>
              <a:blipFill rotWithShape="1">
                <a:blip r:embed="rId2"/>
                <a:stretch>
                  <a:fillRect l="-1670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7648" y="2063259"/>
                <a:ext cx="3148417" cy="790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0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48" y="2063259"/>
                <a:ext cx="3148417" cy="790370"/>
              </a:xfrm>
              <a:prstGeom prst="rect">
                <a:avLst/>
              </a:prstGeom>
              <a:blipFill rotWithShape="1">
                <a:blip r:embed="rId3"/>
                <a:stretch>
                  <a:fillRect l="-7350" r="-7930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95924" y="1130029"/>
                <a:ext cx="2076501" cy="961904"/>
              </a:xfrm>
              <a:prstGeom prst="rect">
                <a:avLst/>
              </a:prstGeom>
            </p:spPr>
            <p:txBody>
              <a:bodyPr wrap="none" lIns="98773" tIns="49387" rIns="98773" bIns="49387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</m:t>
                      </m:r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 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den>
                      </m:f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</m:oMath>
                  </m:oMathPara>
                </a14:m>
                <a:endParaRPr lang="en-US" sz="30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24" y="1130029"/>
                <a:ext cx="2076501" cy="961904"/>
              </a:xfrm>
              <a:prstGeom prst="rect">
                <a:avLst/>
              </a:prstGeom>
              <a:blipFill rotWithShape="1">
                <a:blip r:embed="rId4"/>
                <a:stretch>
                  <a:fillRect r="-7918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54429" y="2967204"/>
            <a:ext cx="4285052" cy="1088022"/>
            <a:chOff x="454429" y="2967204"/>
            <a:chExt cx="3728015" cy="10880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454429" y="3176188"/>
                  <a:ext cx="2869595" cy="762329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r>
                    <a:rPr lang="en-US" sz="3000" b="1" dirty="0">
                      <a:solidFill>
                        <a:srgbClr val="00B050"/>
                      </a:solidFill>
                      <a:cs typeface="NikoshBAN" panose="02000000000000000000" pitchFamily="2" charset="0"/>
                    </a:rPr>
                    <a:t>বা,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</m:t>
                      </m:r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den>
                      </m:f>
                      <m:r>
                        <a:rPr lang="en-US" sz="3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429" y="3176188"/>
                  <a:ext cx="2869595" cy="76232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894" r="-5319" b="-152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3257971" y="3320953"/>
                  <a:ext cx="924473" cy="558101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7971" y="3320953"/>
                  <a:ext cx="924473" cy="55810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3187" r="-17763" b="-34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697049" y="2967204"/>
                  <a:ext cx="1023868" cy="1088022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600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600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6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𝒂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6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049" y="2967204"/>
                  <a:ext cx="1023868" cy="108802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3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90881" y="4082374"/>
            <a:ext cx="3082133" cy="961904"/>
            <a:chOff x="490881" y="4082374"/>
            <a:chExt cx="3082133" cy="961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90881" y="4337552"/>
                  <a:ext cx="2157801" cy="568497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r>
                    <a:rPr lang="en-US" sz="3000" b="1" dirty="0">
                      <a:solidFill>
                        <a:srgbClr val="7030A0"/>
                      </a:solidFill>
                      <a:cs typeface="NikoshBAN" panose="02000000000000000000" pitchFamily="2" charset="0"/>
                    </a:rPr>
                    <a:t>বা,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3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3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a14:m>
                  <a:endParaRPr lang="en-US" sz="3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81" y="4337552"/>
                  <a:ext cx="2157801" cy="56849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6516" t="-13978" r="-793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195344" y="4082374"/>
                  <a:ext cx="720245" cy="961904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344" y="4082374"/>
                  <a:ext cx="720245" cy="96190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23729" b="-31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2648541" y="4334502"/>
                  <a:ext cx="924473" cy="558101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oMath>
                    </m:oMathPara>
                  </a14:m>
                  <a:endParaRPr lang="en-US" sz="3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8541" y="4334502"/>
                  <a:ext cx="924473" cy="55810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1957" r="-17763" b="-33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504914" y="5123426"/>
            <a:ext cx="3222771" cy="961904"/>
            <a:chOff x="504914" y="5123426"/>
            <a:chExt cx="3222771" cy="961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2103851" y="5381595"/>
                  <a:ext cx="1623834" cy="558101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3851" y="5381595"/>
                  <a:ext cx="1623834" cy="55810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3187" r="-9774" b="-34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/>
            <p:cNvGrpSpPr/>
            <p:nvPr/>
          </p:nvGrpSpPr>
          <p:grpSpPr>
            <a:xfrm>
              <a:off x="504914" y="5123426"/>
              <a:ext cx="1844010" cy="961904"/>
              <a:chOff x="5959659" y="3288578"/>
              <a:chExt cx="2015368" cy="9017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5959659" y="3525740"/>
                    <a:ext cx="1593969" cy="5329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3000" b="1" dirty="0">
                        <a:solidFill>
                          <a:srgbClr val="00B050"/>
                        </a:solidFill>
                        <a:cs typeface="NikoshBAN" panose="02000000000000000000" pitchFamily="2" charset="0"/>
                      </a:rPr>
                      <a:t>বা,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oMath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9659" y="3525740"/>
                    <a:ext cx="1338893" cy="532966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9091" t="-12644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7187852" y="3288578"/>
                    <a:ext cx="787175" cy="90178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0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0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3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7852" y="3288578"/>
                    <a:ext cx="661207" cy="90178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" name="Group 7"/>
          <p:cNvGrpSpPr/>
          <p:nvPr/>
        </p:nvGrpSpPr>
        <p:grpSpPr>
          <a:xfrm>
            <a:off x="540566" y="6092295"/>
            <a:ext cx="2487756" cy="961904"/>
            <a:chOff x="540566" y="6092295"/>
            <a:chExt cx="2487756" cy="961904"/>
          </a:xfrm>
        </p:grpSpPr>
        <p:grpSp>
          <p:nvGrpSpPr>
            <p:cNvPr id="24" name="Group 23"/>
            <p:cNvGrpSpPr/>
            <p:nvPr/>
          </p:nvGrpSpPr>
          <p:grpSpPr>
            <a:xfrm>
              <a:off x="540566" y="6092295"/>
              <a:ext cx="1808360" cy="961904"/>
              <a:chOff x="5959659" y="3279798"/>
              <a:chExt cx="1976406" cy="9017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/>
                  <p:cNvSpPr/>
                  <p:nvPr/>
                </p:nvSpPr>
                <p:spPr>
                  <a:xfrm>
                    <a:off x="5959659" y="3525740"/>
                    <a:ext cx="1593970" cy="5329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3000" b="1" dirty="0">
                        <a:solidFill>
                          <a:srgbClr val="7030A0"/>
                        </a:solidFill>
                        <a:cs typeface="NikoshBAN" panose="02000000000000000000" pitchFamily="2" charset="0"/>
                      </a:rPr>
                      <a:t>বা,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oMath>
                    </a14:m>
                    <a:endParaRPr lang="en-US" sz="3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Rectangle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9659" y="3525740"/>
                    <a:ext cx="1338893" cy="532966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9091" t="-11364" b="-318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7148889" y="3279798"/>
                    <a:ext cx="787176" cy="90178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0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3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3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8889" y="3279798"/>
                    <a:ext cx="661207" cy="901785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2103849" y="6333557"/>
                  <a:ext cx="924473" cy="558101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oMath>
                    </m:oMathPara>
                  </a14:m>
                  <a:endParaRPr lang="en-US" sz="3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3849" y="6333557"/>
                  <a:ext cx="924473" cy="558101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11957" r="-17763" b="-33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/>
          <p:cNvSpPr txBox="1"/>
          <p:nvPr/>
        </p:nvSpPr>
        <p:spPr>
          <a:xfrm>
            <a:off x="151016" y="1082603"/>
            <a:ext cx="2075317" cy="561403"/>
          </a:xfrm>
          <a:prstGeom prst="rect">
            <a:avLst/>
          </a:prstGeom>
          <a:noFill/>
        </p:spPr>
        <p:txBody>
          <a:bodyPr wrap="square" lIns="98773" tIns="49387" rIns="98773" bIns="49387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দেওয়া </a:t>
            </a:r>
            <a:r>
              <a:rPr lang="en-US" sz="3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162837" y="704429"/>
            <a:ext cx="43383" cy="61994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224983" y="937682"/>
            <a:ext cx="3570473" cy="1123453"/>
            <a:chOff x="4304891" y="937682"/>
            <a:chExt cx="3570473" cy="1123453"/>
          </a:xfrm>
        </p:grpSpPr>
        <p:sp>
          <p:nvSpPr>
            <p:cNvPr id="30" name="Rectangle 29"/>
            <p:cNvSpPr/>
            <p:nvPr/>
          </p:nvSpPr>
          <p:spPr>
            <a:xfrm>
              <a:off x="4304891" y="1323492"/>
              <a:ext cx="649911" cy="558101"/>
            </a:xfrm>
            <a:prstGeom prst="rect">
              <a:avLst/>
            </a:prstGeom>
          </p:spPr>
          <p:txBody>
            <a:bodyPr wrap="none" lIns="98773" tIns="49387" rIns="98773" bIns="49387">
              <a:spAutoFit/>
            </a:bodyPr>
            <a:lstStyle/>
            <a:p>
              <a:r>
                <a:rPr lang="en-US" sz="3000" b="1" dirty="0" err="1">
                  <a:solidFill>
                    <a:srgbClr val="00B050"/>
                  </a:solidFill>
                  <a:cs typeface="NikoshBAN" panose="02000000000000000000" pitchFamily="2" charset="0"/>
                </a:rPr>
                <a:t>বা</a:t>
              </a:r>
              <a:r>
                <a:rPr lang="en-US" sz="3000" b="1" dirty="0">
                  <a:solidFill>
                    <a:srgbClr val="00B050"/>
                  </a:solidFill>
                  <a:cs typeface="NikoshBAN" panose="02000000000000000000" pitchFamily="2" charset="0"/>
                </a:rPr>
                <a:t>, </a:t>
              </a:r>
              <a:endParaRPr lang="en-US" sz="3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693245" y="937682"/>
                  <a:ext cx="2045420" cy="11234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000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30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3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3000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0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0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  <a:cs typeface="NikoshBAN" panose="02000000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0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sz="30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245" y="937682"/>
                  <a:ext cx="2045420" cy="1123453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119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6121232" y="1249486"/>
                  <a:ext cx="1754132" cy="571856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BD" sz="3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    </m:t>
                        </m:r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232" y="1249486"/>
                  <a:ext cx="1754132" cy="571856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9574" r="-9722" b="-329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5781762" y="1888718"/>
            <a:ext cx="5223102" cy="1240051"/>
            <a:chOff x="4250825" y="1869904"/>
            <a:chExt cx="5223102" cy="1240051"/>
          </a:xfrm>
        </p:grpSpPr>
        <p:sp>
          <p:nvSpPr>
            <p:cNvPr id="33" name="Rectangle 32"/>
            <p:cNvSpPr/>
            <p:nvPr/>
          </p:nvSpPr>
          <p:spPr>
            <a:xfrm>
              <a:off x="4250825" y="2323684"/>
              <a:ext cx="649911" cy="558101"/>
            </a:xfrm>
            <a:prstGeom prst="rect">
              <a:avLst/>
            </a:prstGeom>
          </p:spPr>
          <p:txBody>
            <a:bodyPr wrap="none" lIns="98773" tIns="49387" rIns="98773" bIns="49387">
              <a:spAutoFit/>
            </a:bodyPr>
            <a:lstStyle/>
            <a:p>
              <a:r>
                <a:rPr lang="en-US" sz="3000" b="1" dirty="0" err="1">
                  <a:solidFill>
                    <a:srgbClr val="7030A0"/>
                  </a:solidFill>
                  <a:cs typeface="NikoshBAN" panose="02000000000000000000" pitchFamily="2" charset="0"/>
                </a:rPr>
                <a:t>বা</a:t>
              </a:r>
              <a:r>
                <a:rPr lang="en-US" sz="3000" b="1" dirty="0">
                  <a:solidFill>
                    <a:srgbClr val="7030A0"/>
                  </a:solidFill>
                  <a:cs typeface="NikoshBAN" panose="02000000000000000000" pitchFamily="2" charset="0"/>
                </a:rPr>
                <a:t>, </a:t>
              </a:r>
              <a:endParaRPr lang="en-US" sz="30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4586519" y="2177715"/>
                  <a:ext cx="2623042" cy="719787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0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3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3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3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</m:oMath>
                  </a14:m>
                  <a:r>
                    <a:rPr lang="en-US" sz="3000" b="1" dirty="0">
                      <a:solidFill>
                        <a:srgbClr val="7030A0"/>
                      </a:solidFill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3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35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</m:oMath>
                  </a14:m>
                  <a:endParaRPr lang="en-US" sz="35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6519" y="2177715"/>
                  <a:ext cx="2623042" cy="719787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t="-847" r="-8140" b="-30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6864991" y="2056656"/>
                  <a:ext cx="1098737" cy="961904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oMath>
                    </m:oMathPara>
                  </a14:m>
                  <a:endParaRPr lang="en-US" sz="3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4991" y="2056656"/>
                  <a:ext cx="1098737" cy="96190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r="-14365" b="-31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7640929" y="1869904"/>
                  <a:ext cx="1504768" cy="1240051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bn-BD" sz="3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  </m:t>
                            </m:r>
                            <m:d>
                              <m:dPr>
                                <m:ctrlP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000" b="1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0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cs typeface="NikoshBAN" panose="02000000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sz="3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cs typeface="NikoshBAN" panose="02000000000000000000" pitchFamily="2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3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0929" y="1869904"/>
                  <a:ext cx="1504768" cy="1240051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r="-113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8393313" y="2228043"/>
                  <a:ext cx="1080614" cy="561403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BD" sz="3000" b="1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oMath>
                    </m:oMathPara>
                  </a14:m>
                  <a:endParaRPr lang="en-US" sz="3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3313" y="2228043"/>
                  <a:ext cx="1080614" cy="561403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t="-13043" r="-16384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7268335" y="3057986"/>
            <a:ext cx="2998246" cy="961904"/>
            <a:chOff x="4267640" y="3079227"/>
            <a:chExt cx="2998246" cy="961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5581170" y="3079227"/>
                  <a:ext cx="1077014" cy="961904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0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1170" y="3079227"/>
                  <a:ext cx="1077014" cy="961904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r="-15341" b="-31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267640" y="3321677"/>
                  <a:ext cx="1079948" cy="567266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r>
                    <a:rPr lang="en-US" sz="3000" b="1" dirty="0">
                      <a:solidFill>
                        <a:srgbClr val="00B050"/>
                      </a:solidFill>
                      <a:ea typeface="Cambria Math" panose="02040503050406030204" pitchFamily="18" charset="0"/>
                      <a:cs typeface="NikoshBAN" panose="02000000000000000000" pitchFamily="2" charset="0"/>
                    </a:rPr>
                    <a:t>বা,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3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sup>
                      </m:sSup>
                    </m:oMath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640" y="3321677"/>
                  <a:ext cx="1079948" cy="567266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12429" t="-12903" r="-18644" b="-344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4996239" y="3339053"/>
                  <a:ext cx="901355" cy="558101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 </m:t>
                        </m:r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6239" y="3339053"/>
                  <a:ext cx="901355" cy="558101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t="-11957" r="-18919" b="-33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6341413" y="3326802"/>
                  <a:ext cx="924473" cy="558101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1413" y="3326802"/>
                  <a:ext cx="924473" cy="558101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t="-11957" r="-17763" b="-33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7330387" y="3930699"/>
            <a:ext cx="3351820" cy="961904"/>
            <a:chOff x="4302031" y="4104725"/>
            <a:chExt cx="3351820" cy="961904"/>
          </a:xfrm>
        </p:grpSpPr>
        <p:sp>
          <p:nvSpPr>
            <p:cNvPr id="34" name="Rectangle 33"/>
            <p:cNvSpPr/>
            <p:nvPr/>
          </p:nvSpPr>
          <p:spPr>
            <a:xfrm>
              <a:off x="4302031" y="4379332"/>
              <a:ext cx="649911" cy="558101"/>
            </a:xfrm>
            <a:prstGeom prst="rect">
              <a:avLst/>
            </a:prstGeom>
          </p:spPr>
          <p:txBody>
            <a:bodyPr wrap="none" lIns="98773" tIns="49387" rIns="98773" bIns="49387">
              <a:spAutoFit/>
            </a:bodyPr>
            <a:lstStyle/>
            <a:p>
              <a:r>
                <a:rPr lang="en-US" sz="3000" b="1" dirty="0" err="1">
                  <a:solidFill>
                    <a:srgbClr val="7030A0"/>
                  </a:solidFill>
                  <a:cs typeface="NikoshBAN" panose="02000000000000000000" pitchFamily="2" charset="0"/>
                </a:rPr>
                <a:t>বা</a:t>
              </a:r>
              <a:r>
                <a:rPr lang="en-US" sz="3000" b="1" dirty="0">
                  <a:solidFill>
                    <a:srgbClr val="7030A0"/>
                  </a:solidFill>
                  <a:cs typeface="NikoshBAN" panose="02000000000000000000" pitchFamily="2" charset="0"/>
                </a:rPr>
                <a:t>, </a:t>
              </a:r>
              <a:endParaRPr lang="en-US" sz="30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4606712" y="4104725"/>
                  <a:ext cx="1615662" cy="961904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6712" y="4104725"/>
                  <a:ext cx="1615662" cy="961904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r="-9398" b="-2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6030017" y="4317438"/>
                  <a:ext cx="1623834" cy="558101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oMath>
                    </m:oMathPara>
                  </a14:m>
                  <a:endParaRPr lang="en-US" sz="3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0017" y="4317438"/>
                  <a:ext cx="1623834" cy="558101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t="-13187" r="-9774" b="-34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7428977" y="4942747"/>
            <a:ext cx="2697232" cy="961904"/>
            <a:chOff x="4308605" y="5112986"/>
            <a:chExt cx="2697232" cy="961904"/>
          </a:xfrm>
        </p:grpSpPr>
        <p:sp>
          <p:nvSpPr>
            <p:cNvPr id="35" name="Rectangle 34"/>
            <p:cNvSpPr/>
            <p:nvPr/>
          </p:nvSpPr>
          <p:spPr>
            <a:xfrm>
              <a:off x="4308605" y="5376397"/>
              <a:ext cx="649911" cy="558101"/>
            </a:xfrm>
            <a:prstGeom prst="rect">
              <a:avLst/>
            </a:prstGeom>
          </p:spPr>
          <p:txBody>
            <a:bodyPr wrap="none" lIns="98773" tIns="49387" rIns="98773" bIns="49387">
              <a:spAutoFit/>
            </a:bodyPr>
            <a:lstStyle/>
            <a:p>
              <a:r>
                <a:rPr lang="en-US" sz="3000" b="1" dirty="0" err="1">
                  <a:solidFill>
                    <a:srgbClr val="00B050"/>
                  </a:solidFill>
                  <a:cs typeface="NikoshBAN" panose="02000000000000000000" pitchFamily="2" charset="0"/>
                </a:rPr>
                <a:t>বা</a:t>
              </a:r>
              <a:r>
                <a:rPr lang="en-US" sz="3000" b="1" dirty="0">
                  <a:solidFill>
                    <a:srgbClr val="00B050"/>
                  </a:solidFill>
                  <a:cs typeface="NikoshBAN" panose="02000000000000000000" pitchFamily="2" charset="0"/>
                </a:rPr>
                <a:t>, </a:t>
              </a:r>
              <a:endParaRPr lang="en-US" sz="3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647230" y="5112986"/>
                  <a:ext cx="2358607" cy="961904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0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0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7230" y="5112986"/>
                  <a:ext cx="2358607" cy="961904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r="-6460" b="-2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5249603" y="5873681"/>
            <a:ext cx="5583442" cy="961904"/>
            <a:chOff x="4220902" y="6331951"/>
            <a:chExt cx="5583442" cy="961904"/>
          </a:xfrm>
        </p:grpSpPr>
        <p:sp>
          <p:nvSpPr>
            <p:cNvPr id="49" name="Rectangle 48"/>
            <p:cNvSpPr/>
            <p:nvPr/>
          </p:nvSpPr>
          <p:spPr>
            <a:xfrm>
              <a:off x="8230730" y="6519077"/>
              <a:ext cx="1573614" cy="558101"/>
            </a:xfrm>
            <a:prstGeom prst="rect">
              <a:avLst/>
            </a:prstGeom>
          </p:spPr>
          <p:txBody>
            <a:bodyPr wrap="none" lIns="98773" tIns="49387" rIns="98773" bIns="49387">
              <a:spAutoFit/>
            </a:bodyPr>
            <a:lstStyle/>
            <a:p>
              <a:r>
                <a:rPr lang="en-US" sz="30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 </a:t>
              </a:r>
              <a:r>
                <a:rPr lang="en-US" sz="30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প্রমাণিত</a:t>
              </a:r>
              <a:r>
                <a:rPr lang="en-US" sz="30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)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4220902" y="6331951"/>
                  <a:ext cx="3789318" cy="961904"/>
                </a:xfrm>
                <a:prstGeom prst="rect">
                  <a:avLst/>
                </a:prstGeom>
              </p:spPr>
              <p:txBody>
                <a:bodyPr wrap="none" lIns="98773" tIns="49387" rIns="98773" bIns="49387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∴</m:t>
                            </m:r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30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0902" y="6331951"/>
                  <a:ext cx="3789318" cy="961904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r="-3537" b="-50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453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02954" y="446303"/>
            <a:ext cx="4242418" cy="2427316"/>
            <a:chOff x="2923308" y="152400"/>
            <a:chExt cx="3477491" cy="2275609"/>
          </a:xfrm>
        </p:grpSpPr>
        <p:sp>
          <p:nvSpPr>
            <p:cNvPr id="6" name="Rectangle 5"/>
            <p:cNvSpPr/>
            <p:nvPr/>
          </p:nvSpPr>
          <p:spPr>
            <a:xfrm>
              <a:off x="2923308" y="904009"/>
              <a:ext cx="3456708" cy="15240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2971799" y="152400"/>
              <a:ext cx="3428999" cy="762000"/>
            </a:xfrm>
            <a:prstGeom prst="triangl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23308" y="1048434"/>
              <a:ext cx="34774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5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500" dirty="0" err="1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65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500" dirty="0" err="1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5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5018" y="1880754"/>
              <a:ext cx="394853" cy="547255"/>
            </a:xfrm>
            <a:prstGeom prst="rect">
              <a:avLst/>
            </a:prstGeom>
            <a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40000" contrast="-2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0004" y="3538693"/>
                <a:ext cx="10855351" cy="69451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lIns="98773" tIns="49387" rIns="98773" bIns="49387">
                <a:spAutoFit/>
              </a:bodyPr>
              <a:lstStyle/>
              <a:p>
                <a:r>
                  <a:rPr lang="bn-BD" sz="3000" b="1" dirty="0" smtClean="0">
                    <a:solidFill>
                      <a:srgbClr val="7030A0"/>
                    </a:solidFill>
                    <a:ea typeface="Cambria Math" panose="02040503050406030204" pitchFamily="18" charset="0"/>
                    <a:cs typeface="Times New Roman" pitchFamily="18" charset="0"/>
                    <a:sym typeface="Symbol"/>
                  </a:rPr>
                  <a:t>১।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+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𝒃</m:t>
                    </m:r>
                    <m:r>
                      <a:rPr lang="en-US" sz="3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এবং  </a:t>
                </a:r>
                <a14:m>
                  <m:oMath xmlns:m="http://schemas.openxmlformats.org/officeDocument/2006/math"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𝒂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−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𝒃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5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30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হলে,</a:t>
                </a:r>
                <a:r>
                  <a:rPr lang="en-US" sz="30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𝟕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𝒂𝒃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(</m:t>
                        </m:r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𝒂</m:t>
                        </m:r>
                      </m:e>
                      <m:sup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000" b="1" i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dirty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3000" b="1" i="1" dirty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𝒃</m:t>
                        </m:r>
                      </m:e>
                      <m:sup>
                        <m:r>
                          <a:rPr lang="en-US" sz="3000" b="1" i="1" dirty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𝟐</m:t>
                        </m:r>
                      </m:sup>
                    </m:sSup>
                    <m:r>
                      <a:rPr lang="en-US" sz="30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35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এর </a:t>
                </a:r>
                <a:r>
                  <a:rPr lang="en-US" sz="35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মান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 কত ?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04" y="3538693"/>
                <a:ext cx="10855351" cy="694517"/>
              </a:xfrm>
              <a:prstGeom prst="rect">
                <a:avLst/>
              </a:prstGeom>
              <a:blipFill rotWithShape="1">
                <a:blip r:embed="rId7"/>
                <a:stretch>
                  <a:fillRect l="-1292" t="-8772" r="-1124" b="-3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0004" y="4231093"/>
                <a:ext cx="10855351" cy="89029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lIns="98773" tIns="49387" rIns="98773" bIns="49387">
                <a:spAutoFit/>
              </a:bodyPr>
              <a:lstStyle/>
              <a:p>
                <a:r>
                  <a:rPr lang="bn-BD" sz="35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35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 </a:t>
                </a:r>
                <a14:m>
                  <m:oMath xmlns:m="http://schemas.openxmlformats.org/officeDocument/2006/math">
                    <m:r>
                      <a:rPr lang="en-US" sz="35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𝟐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𝒙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+</m:t>
                    </m:r>
                    <m:f>
                      <m:fPr>
                        <m:ctrlPr>
                          <a:rPr lang="en-US" sz="35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𝟐</m:t>
                        </m:r>
                      </m:num>
                      <m:den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𝒙</m:t>
                        </m:r>
                      </m:den>
                    </m:f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𝟑</m:t>
                    </m:r>
                  </m:oMath>
                </a14:m>
                <a:r>
                  <a:rPr lang="en-US" sz="3900" b="1" i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35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হলে ,</a:t>
                </a:r>
                <a:r>
                  <a:rPr lang="en-US" sz="3500" b="1" dirty="0">
                    <a:solidFill>
                      <a:srgbClr val="7030A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5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5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sz="35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/>
                      </a:rPr>
                      <m:t>এর মান কত </m:t>
                    </m:r>
                    <m:r>
                      <m:rPr>
                        <m:nor/>
                      </m:rPr>
                      <a:rPr lang="en-US" sz="35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/>
                      </a:rPr>
                      <m:t>?</m:t>
                    </m:r>
                  </m:oMath>
                </a14:m>
                <a:endParaRPr lang="en-US" sz="35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04" y="4231093"/>
                <a:ext cx="10855351" cy="890295"/>
              </a:xfrm>
              <a:prstGeom prst="rect">
                <a:avLst/>
              </a:prstGeom>
              <a:blipFill rotWithShape="1">
                <a:blip r:embed="rId8"/>
                <a:stretch>
                  <a:fillRect l="-1629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9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691" y="2275840"/>
            <a:ext cx="9853904" cy="4815552"/>
          </a:xfrm>
          <a:prstGeom prst="rect">
            <a:avLst/>
          </a:prstGeom>
          <a:noFill/>
        </p:spPr>
        <p:txBody>
          <a:bodyPr wrap="square" lIns="105540" tIns="52770" rIns="105540" bIns="52770" rtlCol="0">
            <a:spAutoFit/>
          </a:bodyPr>
          <a:lstStyle/>
          <a:p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ক্লাসটি</a:t>
            </a:r>
            <a:r>
              <a:rPr lang="bn-BD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শ্রেনির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স্কিনে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ক্লাসটি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ক্লাসটি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তোমারা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তবেই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স্বার্থকতা</a:t>
            </a:r>
            <a:r>
              <a:rPr lang="en-US" sz="5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t="7045" r="6550" b="5455"/>
          <a:stretch/>
        </p:blipFill>
        <p:spPr>
          <a:xfrm>
            <a:off x="4276223" y="409646"/>
            <a:ext cx="1694753" cy="1996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6875" r="6172" b="33593"/>
          <a:stretch/>
        </p:blipFill>
        <p:spPr>
          <a:xfrm>
            <a:off x="6228412" y="367173"/>
            <a:ext cx="3439569" cy="2081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12" y="182880"/>
            <a:ext cx="1875422" cy="20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9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879" y="1137920"/>
            <a:ext cx="8180600" cy="3644075"/>
          </a:xfrm>
          <a:prstGeom prst="rect">
            <a:avLst/>
          </a:prstGeom>
          <a:noFill/>
        </p:spPr>
        <p:txBody>
          <a:bodyPr wrap="square" lIns="98773" tIns="49387" rIns="98773" bIns="49387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800" b="1" dirty="0" err="1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5800" b="1" dirty="0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800" b="1" dirty="0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ক্লাসটি</a:t>
            </a:r>
            <a:r>
              <a:rPr lang="en-US" sz="5800" b="1" dirty="0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5800" b="1" dirty="0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5800" b="1" dirty="0">
              <a:ln w="11430"/>
              <a:solidFill>
                <a:srgbClr val="B9096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800" b="1" dirty="0" err="1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800" b="1" dirty="0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800" b="1" dirty="0" err="1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800" b="1" dirty="0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5800" b="1" dirty="0">
              <a:ln w="11430"/>
              <a:solidFill>
                <a:srgbClr val="B9096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5800" b="1" dirty="0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5800" b="1" dirty="0" err="1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5800" b="1" dirty="0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5800" b="1" dirty="0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5800" b="1" dirty="0">
              <a:ln w="11430"/>
              <a:solidFill>
                <a:srgbClr val="B9096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5800" b="1" dirty="0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5800" b="1" dirty="0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নিরাপদে</a:t>
            </a:r>
            <a:r>
              <a:rPr lang="en-US" sz="5800" b="1" dirty="0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5800" b="1" dirty="0">
                <a:ln w="11430"/>
                <a:solidFill>
                  <a:srgbClr val="B909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8" y="325122"/>
            <a:ext cx="2045150" cy="65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2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885" y="162562"/>
            <a:ext cx="10597595" cy="7024711"/>
          </a:xfrm>
          <a:prstGeom prst="rect">
            <a:avLst/>
          </a:prstGeom>
          <a:solidFill>
            <a:schemeClr val="accent1"/>
          </a:solidFill>
        </p:spPr>
        <p:txBody>
          <a:bodyPr wrap="square" lIns="98773" tIns="49387" rIns="98773" bIns="49387">
            <a:spAutoFit/>
          </a:bodyPr>
          <a:lstStyle/>
          <a:p>
            <a:pPr algn="ctr"/>
            <a:r>
              <a:rPr lang="bn-BD" sz="5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“বিস্‌মিল্লাহির রাহমানির রাহিম”</a:t>
            </a:r>
          </a:p>
          <a:p>
            <a:pPr algn="ctr"/>
            <a:r>
              <a:rPr lang="bn-BD" sz="5200" dirty="0">
                <a:latin typeface="NikoshBAN" pitchFamily="2" charset="0"/>
                <a:cs typeface="NikoshBAN" pitchFamily="2" charset="0"/>
              </a:rPr>
              <a:t> শিক্ষার্থী, অভিভাবক, শিক্ষক ও অন্যান্য যে যেখান থেকে দেখছেন সবাইকে আমার সালাম </a:t>
            </a:r>
          </a:p>
          <a:p>
            <a:pPr algn="ctr"/>
            <a:r>
              <a:rPr lang="bn-BD" sz="5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“আসসালামু আলাইকুম ওয়ারাহমাতুল্লাহ” 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আসা করি সবাই ভালো আছেন। আমিও ভালো আছি। </a:t>
            </a:r>
          </a:p>
          <a:p>
            <a:r>
              <a:rPr lang="bn-BD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“আমার ঘরে আমার স্কুল”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অনলাইন ক্লাস পরিচালনায় ইটাখোলা উচ্চ বিদ্যালয়ের পক্ষ্য থেকে –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আমি জাহানারা বেগম সহকারী শিক্ষক(গণিত)  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আজ আমি নবম শ্রেণির গণিত বিষয়ে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তৃতীয়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অধ্যায়ের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000" dirty="0">
              <a:latin typeface="NikoshBAN" pitchFamily="2" charset="0"/>
              <a:cs typeface="NikoshBAN" pitchFamily="2" charset="0"/>
            </a:endParaRPr>
          </a:p>
          <a:p>
            <a:r>
              <a:rPr lang="bn-BD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b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bn-BD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নিয়ে উপস্থাপন করবো। 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ক্লাস শুরু করার আগে শিক্ষার্থী বন্ধুরা নবম শ্রেণির গণিত বই ,খাতা ইত্যাদি প্রয়োজনীয় সামগ্রী সঙ্গে নিবে। চলো বন্ধুরা ক্লাসে....।</a:t>
            </a:r>
          </a:p>
        </p:txBody>
      </p:sp>
    </p:spTree>
    <p:extLst>
      <p:ext uri="{BB962C8B-B14F-4D97-AF65-F5344CB8AC3E}">
        <p14:creationId xmlns:p14="http://schemas.microsoft.com/office/powerpoint/2010/main" val="33037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6825" y="1788160"/>
            <a:ext cx="7901715" cy="4100834"/>
          </a:xfrm>
          <a:prstGeom prst="rect">
            <a:avLst/>
          </a:prstGeom>
          <a:noFill/>
        </p:spPr>
        <p:txBody>
          <a:bodyPr wrap="square" lIns="98773" tIns="49387" rIns="98773" bIns="49387" rtlCol="0">
            <a:spAutoFit/>
          </a:bodyPr>
          <a:lstStyle/>
          <a:p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6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ঘ</a:t>
            </a:r>
            <a:r>
              <a:rPr lang="bn-BD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“ </a:t>
            </a:r>
          </a:p>
          <a:p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Online class এ</a:t>
            </a:r>
          </a:p>
          <a:p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6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6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60" y="3413760"/>
            <a:ext cx="2021910" cy="2621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710"/>
            <a:ext cx="5588076" cy="7411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77" y="-96162"/>
            <a:ext cx="5619209" cy="7438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7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783E-6 4.30556E-6 L -0.51573 0.00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79" y="2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1103E-6 4.30556E-6 L 0.51929 -0.005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64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1155362" cy="7315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5151" y="2032538"/>
            <a:ext cx="6972101" cy="3285226"/>
          </a:xfrm>
          <a:prstGeom prst="rect">
            <a:avLst/>
          </a:prstGeom>
          <a:noFill/>
        </p:spPr>
        <p:txBody>
          <a:bodyPr wrap="square" lIns="98773" tIns="49387" rIns="98773" bIns="49387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3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জাহানারা</a:t>
            </a:r>
            <a:r>
              <a:rPr lang="en-US" sz="4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43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3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বি.এস-সি</a:t>
            </a:r>
            <a:r>
              <a:rPr lang="en-US" sz="4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3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4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4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3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ইটাখোলা</a:t>
            </a:r>
            <a:r>
              <a:rPr lang="en-US" sz="4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3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3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ক্ষেতলাল</a:t>
            </a:r>
            <a:r>
              <a:rPr lang="en-US" sz="4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3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জয়পুরহাট</a:t>
            </a:r>
            <a:r>
              <a:rPr lang="en-US" sz="4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300" b="1" dirty="0">
              <a:solidFill>
                <a:srgbClr val="002060"/>
              </a:solidFill>
            </a:endParaRPr>
          </a:p>
          <a:p>
            <a:endParaRPr lang="en-US" sz="3500" dirty="0"/>
          </a:p>
        </p:txBody>
      </p:sp>
      <p:sp>
        <p:nvSpPr>
          <p:cNvPr id="10" name="TextBox 9"/>
          <p:cNvSpPr txBox="1"/>
          <p:nvPr/>
        </p:nvSpPr>
        <p:spPr>
          <a:xfrm>
            <a:off x="4249620" y="32513"/>
            <a:ext cx="4565208" cy="984885"/>
          </a:xfrm>
          <a:prstGeom prst="rect">
            <a:avLst/>
          </a:prstGeom>
          <a:noFill/>
        </p:spPr>
        <p:txBody>
          <a:bodyPr wrap="square" lIns="98773" tIns="49387" rIns="98773" bIns="49387" rtlCol="0">
            <a:spAutoFit/>
          </a:bodyPr>
          <a:lstStyle/>
          <a:p>
            <a:r>
              <a:rPr lang="en-US" sz="5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6" y="0"/>
            <a:ext cx="11155363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6681" y="2065075"/>
            <a:ext cx="5519300" cy="3700724"/>
          </a:xfrm>
          <a:prstGeom prst="rect">
            <a:avLst/>
          </a:prstGeom>
          <a:noFill/>
        </p:spPr>
        <p:txBody>
          <a:bodyPr wrap="square" lIns="98773" tIns="49387" rIns="98773" bIns="49387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5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5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9ম</a:t>
            </a:r>
            <a:endParaRPr lang="bn-BD" sz="5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5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  <a:endParaRPr lang="en-US" sz="5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58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৩.১ </a:t>
            </a:r>
          </a:p>
          <a:p>
            <a:pPr algn="ctr">
              <a:spcBef>
                <a:spcPct val="0"/>
              </a:spcBef>
              <a:defRPr/>
            </a:pPr>
            <a:r>
              <a:rPr lang="bn-BD" sz="5400" dirty="0" smtClean="0">
                <a:solidFill>
                  <a:srgbClr val="B9096E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u="sng" dirty="0" err="1">
                <a:ln w="0"/>
                <a:solidFill>
                  <a:srgbClr val="B9096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5400" u="sng" dirty="0">
                <a:ln w="0"/>
                <a:solidFill>
                  <a:srgbClr val="B9096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>
                <a:ln w="0"/>
                <a:solidFill>
                  <a:srgbClr val="B9096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5400" u="sng" dirty="0">
                <a:ln w="0"/>
                <a:solidFill>
                  <a:srgbClr val="B9096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u="sng" dirty="0" err="1" smtClean="0">
                <a:ln w="0"/>
                <a:solidFill>
                  <a:srgbClr val="B9096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bn-BD" sz="5400" dirty="0">
                <a:solidFill>
                  <a:srgbClr val="B9096E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5400" dirty="0">
              <a:solidFill>
                <a:srgbClr val="B9096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2919" y="568961"/>
            <a:ext cx="4555107" cy="1346234"/>
          </a:xfrm>
          <a:prstGeom prst="rect">
            <a:avLst/>
          </a:prstGeom>
          <a:noFill/>
        </p:spPr>
        <p:txBody>
          <a:bodyPr wrap="square" lIns="98773" tIns="49387" rIns="98773" bIns="4938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681" y="1752600"/>
            <a:ext cx="2788841" cy="4013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707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 rot="10800000" flipV="1">
                <a:off x="4253616" y="4462997"/>
                <a:ext cx="4233193" cy="650467"/>
              </a:xfrm>
              <a:prstGeom prst="rect">
                <a:avLst/>
              </a:prstGeom>
              <a:noFill/>
            </p:spPr>
            <p:txBody>
              <a:bodyPr wrap="square" lIns="98773" tIns="49387" rIns="98773" bIns="49387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500" b="1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3500" b="1" i="1">
                        <a:solidFill>
                          <a:srgbClr val="7030A0"/>
                        </a:solidFill>
                        <a:latin typeface="Cambria Math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5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500" b="1" i="1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  <m:sup>
                        <m:r>
                          <a:rPr lang="en-US" sz="3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5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3500" b="1" i="1">
                        <a:solidFill>
                          <a:srgbClr val="7030A0"/>
                        </a:solidFill>
                        <a:latin typeface="Cambria Math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𝟏𝟔</m:t>
                    </m:r>
                  </m:oMath>
                </a14:m>
                <a:r>
                  <a:rPr lang="en-US" sz="35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টি ।</a:t>
                </a: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253616" y="4462997"/>
                <a:ext cx="4233193" cy="650467"/>
              </a:xfrm>
              <a:prstGeom prst="rect">
                <a:avLst/>
              </a:prstGeom>
              <a:blipFill rotWithShape="1">
                <a:blip r:embed="rId2"/>
                <a:stretch>
                  <a:fillRect t="-10280" r="-2161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554165" y="662152"/>
            <a:ext cx="3110474" cy="2906877"/>
            <a:chOff x="659337" y="304800"/>
            <a:chExt cx="2204988" cy="2148840"/>
          </a:xfrm>
          <a:solidFill>
            <a:srgbClr val="7030A0"/>
          </a:solidFill>
        </p:grpSpPr>
        <p:grpSp>
          <p:nvGrpSpPr>
            <p:cNvPr id="17" name="Group 16"/>
            <p:cNvGrpSpPr/>
            <p:nvPr/>
          </p:nvGrpSpPr>
          <p:grpSpPr>
            <a:xfrm>
              <a:off x="659337" y="1920240"/>
              <a:ext cx="2196255" cy="533400"/>
              <a:chOff x="668388" y="381000"/>
              <a:chExt cx="2196255" cy="533400"/>
            </a:xfrm>
            <a:grpFill/>
          </p:grpSpPr>
          <p:sp>
            <p:nvSpPr>
              <p:cNvPr id="16" name="Flowchart: Process 15"/>
              <p:cNvSpPr/>
              <p:nvPr/>
            </p:nvSpPr>
            <p:spPr>
              <a:xfrm>
                <a:off x="2331243" y="381000"/>
                <a:ext cx="533400" cy="533400"/>
              </a:xfrm>
              <a:prstGeom prst="flowChartProcess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668388" y="381000"/>
                <a:ext cx="533400" cy="533400"/>
              </a:xfrm>
              <a:prstGeom prst="flowChartProcess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lowchart: Process 84"/>
              <p:cNvSpPr/>
              <p:nvPr/>
            </p:nvSpPr>
            <p:spPr>
              <a:xfrm>
                <a:off x="1767522" y="381000"/>
                <a:ext cx="533400" cy="533400"/>
              </a:xfrm>
              <a:prstGeom prst="flowChartProcess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lowchart: Process 85"/>
              <p:cNvSpPr/>
              <p:nvPr/>
            </p:nvSpPr>
            <p:spPr>
              <a:xfrm>
                <a:off x="1211262" y="381000"/>
                <a:ext cx="533400" cy="533400"/>
              </a:xfrm>
              <a:prstGeom prst="flowChartProcess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668686" y="1371600"/>
              <a:ext cx="2187701" cy="548640"/>
              <a:chOff x="676942" y="381000"/>
              <a:chExt cx="2187701" cy="548640"/>
            </a:xfrm>
            <a:grpFill/>
          </p:grpSpPr>
          <p:sp>
            <p:nvSpPr>
              <p:cNvPr id="89" name="Flowchart: Process 88"/>
              <p:cNvSpPr/>
              <p:nvPr/>
            </p:nvSpPr>
            <p:spPr>
              <a:xfrm>
                <a:off x="2331243" y="381000"/>
                <a:ext cx="533400" cy="533400"/>
              </a:xfrm>
              <a:prstGeom prst="flowChartProcess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Process 89"/>
              <p:cNvSpPr/>
              <p:nvPr/>
            </p:nvSpPr>
            <p:spPr>
              <a:xfrm>
                <a:off x="676942" y="396240"/>
                <a:ext cx="533400" cy="533400"/>
              </a:xfrm>
              <a:prstGeom prst="flowChartProcess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lowchart: Process 90"/>
              <p:cNvSpPr/>
              <p:nvPr/>
            </p:nvSpPr>
            <p:spPr>
              <a:xfrm>
                <a:off x="1767522" y="381000"/>
                <a:ext cx="533400" cy="533400"/>
              </a:xfrm>
              <a:prstGeom prst="flowChartProcess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1211262" y="381000"/>
                <a:ext cx="533400" cy="533400"/>
              </a:xfrm>
              <a:prstGeom prst="flowChartProcess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668688" y="838200"/>
              <a:ext cx="2187699" cy="540807"/>
              <a:chOff x="676944" y="381000"/>
              <a:chExt cx="2187699" cy="540807"/>
            </a:xfrm>
            <a:grpFill/>
          </p:grpSpPr>
          <p:sp>
            <p:nvSpPr>
              <p:cNvPr id="94" name="Flowchart: Process 93"/>
              <p:cNvSpPr/>
              <p:nvPr/>
            </p:nvSpPr>
            <p:spPr>
              <a:xfrm>
                <a:off x="2331243" y="381000"/>
                <a:ext cx="533400" cy="533400"/>
              </a:xfrm>
              <a:prstGeom prst="flowChartProcess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lowchart: Process 94"/>
              <p:cNvSpPr/>
              <p:nvPr/>
            </p:nvSpPr>
            <p:spPr>
              <a:xfrm>
                <a:off x="676944" y="388407"/>
                <a:ext cx="533400" cy="533400"/>
              </a:xfrm>
              <a:prstGeom prst="flowChartProcess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lowchart: Process 95"/>
              <p:cNvSpPr/>
              <p:nvPr/>
            </p:nvSpPr>
            <p:spPr>
              <a:xfrm>
                <a:off x="1767522" y="381000"/>
                <a:ext cx="533400" cy="533400"/>
              </a:xfrm>
              <a:prstGeom prst="flowChartProcess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lowchart: Process 96"/>
              <p:cNvSpPr/>
              <p:nvPr/>
            </p:nvSpPr>
            <p:spPr>
              <a:xfrm>
                <a:off x="1211262" y="381000"/>
                <a:ext cx="533400" cy="533400"/>
              </a:xfrm>
              <a:prstGeom prst="flowChartProcess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194" y="304800"/>
              <a:ext cx="2194131" cy="533400"/>
              <a:chOff x="670512" y="381000"/>
              <a:chExt cx="2194131" cy="533400"/>
            </a:xfrm>
            <a:grpFill/>
          </p:grpSpPr>
          <p:sp>
            <p:nvSpPr>
              <p:cNvPr id="99" name="Flowchart: Process 98"/>
              <p:cNvSpPr/>
              <p:nvPr/>
            </p:nvSpPr>
            <p:spPr>
              <a:xfrm>
                <a:off x="2331243" y="381000"/>
                <a:ext cx="533400" cy="533400"/>
              </a:xfrm>
              <a:prstGeom prst="flowChartProcess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lowchart: Process 99"/>
              <p:cNvSpPr/>
              <p:nvPr/>
            </p:nvSpPr>
            <p:spPr>
              <a:xfrm>
                <a:off x="670512" y="381000"/>
                <a:ext cx="533400" cy="533400"/>
              </a:xfrm>
              <a:prstGeom prst="flowChartProcess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lowchart: Process 100"/>
              <p:cNvSpPr/>
              <p:nvPr/>
            </p:nvSpPr>
            <p:spPr>
              <a:xfrm>
                <a:off x="1767522" y="381000"/>
                <a:ext cx="533400" cy="533400"/>
              </a:xfrm>
              <a:prstGeom prst="flowChartProcess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lowchart: Process 101"/>
              <p:cNvSpPr/>
              <p:nvPr/>
            </p:nvSpPr>
            <p:spPr>
              <a:xfrm>
                <a:off x="1202529" y="381000"/>
                <a:ext cx="533400" cy="533400"/>
              </a:xfrm>
              <a:prstGeom prst="flowChartProcess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Up Arrow 22"/>
          <p:cNvSpPr/>
          <p:nvPr/>
        </p:nvSpPr>
        <p:spPr>
          <a:xfrm rot="16200000">
            <a:off x="7399661" y="-859665"/>
            <a:ext cx="1170262" cy="5478251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73" tIns="49387" rIns="98773" bIns="49387" spcCol="0" rtlCol="0" anchor="ctr"/>
          <a:lstStyle/>
          <a:p>
            <a:pPr algn="ctr"/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743689" y="1540181"/>
            <a:ext cx="4980228" cy="638348"/>
          </a:xfrm>
          <a:prstGeom prst="rect">
            <a:avLst/>
          </a:prstGeom>
          <a:noFill/>
        </p:spPr>
        <p:txBody>
          <a:bodyPr wrap="square" lIns="98773" tIns="49387" rIns="98773" bIns="49387" rtlCol="0">
            <a:spAutoFit/>
          </a:bodyPr>
          <a:lstStyle/>
          <a:p>
            <a:r>
              <a:rPr lang="bn-BD" sz="2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sz="35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5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ব্লক</a:t>
            </a:r>
            <a:r>
              <a:rPr lang="en-US" sz="35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5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7165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23" grpId="0" animBg="1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3735" y="769299"/>
            <a:ext cx="8366522" cy="5179024"/>
          </a:xfrm>
          <a:prstGeom prst="rect">
            <a:avLst/>
          </a:prstGeom>
          <a:noFill/>
        </p:spPr>
        <p:txBody>
          <a:bodyPr wrap="square" lIns="98773" tIns="49387" rIns="98773" bIns="49387" rtlCol="0">
            <a:prstTxWarp prst="textCanUp">
              <a:avLst/>
            </a:prstTxWarp>
            <a:spAutoFit/>
          </a:bodyPr>
          <a:lstStyle/>
          <a:p>
            <a:pPr algn="ctr" defTabSz="740801"/>
            <a:r>
              <a:rPr lang="bn-BD" sz="52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5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740801"/>
            <a:r>
              <a:rPr lang="en-US" sz="3900" b="1" dirty="0">
                <a:ln w="0"/>
                <a:solidFill>
                  <a:srgbClr val="B9096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বর্গ </a:t>
            </a:r>
            <a:r>
              <a:rPr lang="en-US" sz="3900" b="1" dirty="0" err="1">
                <a:ln w="0"/>
                <a:solidFill>
                  <a:srgbClr val="B9096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900" b="1" dirty="0">
                <a:ln w="0"/>
                <a:solidFill>
                  <a:srgbClr val="B9096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b="1" dirty="0" err="1">
                <a:ln w="0"/>
                <a:solidFill>
                  <a:srgbClr val="B9096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3900" b="1" dirty="0">
              <a:ln w="0"/>
              <a:solidFill>
                <a:srgbClr val="B9096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6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84669" y="507641"/>
                <a:ext cx="5715000" cy="1225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bn-BD" sz="36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bn-BD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669" y="507641"/>
                <a:ext cx="5715000" cy="1225464"/>
              </a:xfrm>
              <a:prstGeom prst="rect">
                <a:avLst/>
              </a:prstGeom>
              <a:blipFill rotWithShape="1">
                <a:blip r:embed="rId2"/>
                <a:stretch>
                  <a:fillRect t="-6965" r="-961" b="-18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84361" y="2323923"/>
            <a:ext cx="4725456" cy="595932"/>
            <a:chOff x="-114393" y="4470999"/>
            <a:chExt cx="4725456" cy="595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-114393" y="4531198"/>
                  <a:ext cx="2177263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∴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800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4393" y="4531198"/>
                  <a:ext cx="2177263" cy="53296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7955" r="-7003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739513" y="4470999"/>
                  <a:ext cx="1895712" cy="5959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513" y="4470999"/>
                  <a:ext cx="1895712" cy="5959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204" r="-10289" b="-336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342767" y="4540944"/>
                  <a:ext cx="126829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oMath>
                    </m:oMathPara>
                  </a14:m>
                  <a:endParaRPr lang="en-US" sz="2800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2767" y="4540944"/>
                  <a:ext cx="1268296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465" r="-12981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778197" y="3161867"/>
            <a:ext cx="4645570" cy="595932"/>
            <a:chOff x="4760265" y="169489"/>
            <a:chExt cx="4645570" cy="595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796794" y="200972"/>
                  <a:ext cx="1604606" cy="5329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800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6794" y="200972"/>
                  <a:ext cx="1604606" cy="53296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046" r="-9506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4760265" y="169489"/>
                  <a:ext cx="2201885" cy="5959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265" y="169489"/>
                  <a:ext cx="2201885" cy="5959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309" r="-10249" b="-350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8137539" y="226460"/>
                  <a:ext cx="126829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oMath>
                    </m:oMathPara>
                  </a14:m>
                  <a:endParaRPr lang="en-US" sz="2800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7539" y="226460"/>
                  <a:ext cx="126829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0465" r="-12500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2348038" y="5903446"/>
            <a:ext cx="4837009" cy="1125834"/>
            <a:chOff x="-128789" y="2452078"/>
            <a:chExt cx="4837009" cy="11258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676312" y="2465813"/>
                  <a:ext cx="2112821" cy="11120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312" y="2465813"/>
                  <a:ext cx="2112821" cy="111209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0375" b="-16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585716" y="2452078"/>
                  <a:ext cx="2122504" cy="1112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bn-BD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num>
                                  <m:den>
                                    <m:r>
                                      <a:rPr lang="en-US" sz="32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716" y="2452078"/>
                  <a:ext cx="2122504" cy="111209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8883" b="-10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-128789" y="2835238"/>
                  <a:ext cx="101220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oMath>
                    </m:oMathPara>
                  </a14:m>
                  <a:endParaRPr lang="en-US" sz="2800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28789" y="2835238"/>
                  <a:ext cx="1012200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0465" r="-15663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84361" y="4553579"/>
            <a:ext cx="4802510" cy="692876"/>
            <a:chOff x="254170" y="5836608"/>
            <a:chExt cx="4802510" cy="6928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54170" y="5836608"/>
                  <a:ext cx="2323958" cy="69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∴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16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70" y="5836608"/>
                  <a:ext cx="2323958" cy="69287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1754" r="-7087" b="-219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133253" y="5866463"/>
                  <a:ext cx="1805944" cy="5959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3200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253" y="5866463"/>
                  <a:ext cx="1805944" cy="5959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10204" r="-10473" b="-336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3634496" y="5880523"/>
                  <a:ext cx="142218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oMath>
                    </m:oMathPara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4496" y="5880523"/>
                  <a:ext cx="1422184" cy="58477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12500" r="-13734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684361" y="3889062"/>
            <a:ext cx="5089274" cy="694372"/>
            <a:chOff x="4986662" y="687969"/>
            <a:chExt cx="5089274" cy="6943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986662" y="689465"/>
                  <a:ext cx="2415318" cy="69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∴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16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6662" y="689465"/>
                  <a:ext cx="2415318" cy="69287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877" r="-6818" b="-2280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7238397" y="739300"/>
                  <a:ext cx="1805944" cy="5959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3200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8397" y="739300"/>
                  <a:ext cx="1805944" cy="5959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10204" r="-10473" b="-336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8653752" y="687969"/>
                  <a:ext cx="142218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oMath>
                    </m:oMathPara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752" y="687969"/>
                  <a:ext cx="1422184" cy="58477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12500" r="-13734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91637" y="5246455"/>
            <a:ext cx="6611057" cy="692876"/>
            <a:chOff x="4867069" y="3262186"/>
            <a:chExt cx="6611057" cy="6928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867069" y="3262186"/>
                  <a:ext cx="3130712" cy="69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∴</m:t>
                            </m:r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</m:oMath>
                    </m:oMathPara>
                  </a14:m>
                  <a:endParaRPr lang="en-US" sz="16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7069" y="3262186"/>
                  <a:ext cx="3130712" cy="692876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1770" r="-2918" b="-230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33"/>
            <p:cNvGrpSpPr/>
            <p:nvPr/>
          </p:nvGrpSpPr>
          <p:grpSpPr>
            <a:xfrm>
              <a:off x="7685054" y="3294004"/>
              <a:ext cx="3793072" cy="595932"/>
              <a:chOff x="7265690" y="4016337"/>
              <a:chExt cx="3793072" cy="5959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7265690" y="4016337"/>
                    <a:ext cx="1805944" cy="5959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oMath>
                      </m:oMathPara>
                    </a14:m>
                    <a:endParaRPr lang="en-US" sz="3200" i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5690" y="4016337"/>
                    <a:ext cx="1805944" cy="595932"/>
                  </a:xfrm>
                  <a:prstGeom prst="rect">
                    <a:avLst/>
                  </a:prstGeom>
                  <a:blipFill rotWithShape="0">
                    <a:blip r:embed="rId3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/>
                  <p:cNvSpPr/>
                  <p:nvPr/>
                </p:nvSpPr>
                <p:spPr>
                  <a:xfrm>
                    <a:off x="8856877" y="4016337"/>
                    <a:ext cx="2201885" cy="5959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3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oMath>
                      </m:oMathPara>
                    </a14:m>
                    <a:endParaRPr lang="en-US" sz="3200" i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6877" y="4016337"/>
                    <a:ext cx="2201885" cy="595932"/>
                  </a:xfrm>
                  <a:prstGeom prst="rect">
                    <a:avLst/>
                  </a:prstGeom>
                  <a:blipFill rotWithShape="0"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8" name="TextBox 37"/>
          <p:cNvSpPr txBox="1"/>
          <p:nvPr/>
        </p:nvSpPr>
        <p:spPr>
          <a:xfrm>
            <a:off x="8767656" y="502074"/>
            <a:ext cx="175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5507933" y="4371202"/>
            <a:ext cx="423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B9096E"/>
                </a:solidFill>
                <a:latin typeface="NikoshBAN" pitchFamily="2" charset="0"/>
                <a:cs typeface="NikoshBAN" pitchFamily="2" charset="0"/>
              </a:rPr>
              <a:t>অনুসিদ্ধান্ত </a:t>
            </a:r>
            <a:endParaRPr lang="en-US" sz="3600" b="1" dirty="0">
              <a:solidFill>
                <a:srgbClr val="B9096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1401</Words>
  <Application>Microsoft Office PowerPoint</Application>
  <PresentationFormat>Custom</PresentationFormat>
  <Paragraphs>185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 computer</dc:creator>
  <cp:lastModifiedBy>rc computer</cp:lastModifiedBy>
  <cp:revision>32</cp:revision>
  <dcterms:created xsi:type="dcterms:W3CDTF">2006-08-16T00:00:00Z</dcterms:created>
  <dcterms:modified xsi:type="dcterms:W3CDTF">2020-11-07T00:29:21Z</dcterms:modified>
</cp:coreProperties>
</file>