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75" r:id="rId2"/>
    <p:sldId id="276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3" r:id="rId15"/>
    <p:sldId id="274" r:id="rId16"/>
    <p:sldId id="278" r:id="rId17"/>
    <p:sldId id="27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723CF1-F2F4-4B4A-BA38-0B41E383F18C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3A2AC7-9690-448C-845D-A21CE0B9F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188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055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964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403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093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28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556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758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913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889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00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881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741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24" y="838200"/>
            <a:ext cx="8284951" cy="51816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757362" y="2631757"/>
            <a:ext cx="5340668" cy="13801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925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/>
              </a:rPr>
              <a:t>স্বাগতম</a:t>
            </a:r>
            <a:endParaRPr lang="en-US" sz="14925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/>
            </a:endParaRPr>
          </a:p>
        </p:txBody>
      </p:sp>
      <p:pic>
        <p:nvPicPr>
          <p:cNvPr id="5" name="Picture 4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61473" y="838199"/>
            <a:ext cx="4377441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732814" y="838200"/>
            <a:ext cx="3948162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4"/>
          <p:cNvSpPr txBox="1">
            <a:spLocks/>
          </p:cNvSpPr>
          <p:nvPr/>
        </p:nvSpPr>
        <p:spPr>
          <a:xfrm>
            <a:off x="-717947" y="-609600"/>
            <a:ext cx="10629900" cy="1904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4751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1143000" y="1524000"/>
            <a:ext cx="6781800" cy="2667000"/>
          </a:xfrm>
          <a:prstGeom prst="round2Diag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জোড়ায়                                 কাজ ৫মিঃ</a:t>
            </a:r>
          </a:p>
          <a:p>
            <a:pPr algn="ctr"/>
            <a:endParaRPr lang="bn-IN" sz="3600" dirty="0" smtClean="0">
              <a:solidFill>
                <a:schemeClr val="tx1"/>
              </a:solidFill>
            </a:endParaRPr>
          </a:p>
          <a:p>
            <a:pPr algn="ctr"/>
            <a:r>
              <a:rPr lang="bn-BD" sz="3600" dirty="0" smtClean="0">
                <a:solidFill>
                  <a:schemeClr val="tx1"/>
                </a:solidFill>
              </a:rPr>
              <a:t>“তড়িৎ মোটর ও জেনারেটরের মধ্যে পার্থক্য লিখ ।”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-717947" y="-609600"/>
            <a:ext cx="10629900" cy="1904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92271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819400" y="1295400"/>
            <a:ext cx="2438400" cy="533400"/>
          </a:xfrm>
          <a:prstGeom prst="round2Diag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মিলিয়ে নাও </a:t>
            </a:r>
            <a:endParaRPr lang="en-US" sz="3200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784773"/>
              </p:ext>
            </p:extLst>
          </p:nvPr>
        </p:nvGraphicFramePr>
        <p:xfrm>
          <a:off x="1371600" y="2209800"/>
          <a:ext cx="6248400" cy="3071781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753937"/>
                <a:gridCol w="2302042"/>
                <a:gridCol w="2192421"/>
              </a:tblGrid>
              <a:tr h="565794">
                <a:tc>
                  <a:txBody>
                    <a:bodyPr/>
                    <a:lstStyle/>
                    <a:p>
                      <a:r>
                        <a:rPr lang="bn-BD" sz="1800" dirty="0" smtClean="0"/>
                        <a:t>আলোচ্য বিষয়</a:t>
                      </a:r>
                      <a:r>
                        <a:rPr lang="bn-BD" sz="1800" baseline="0" dirty="0" smtClean="0"/>
                        <a:t> </a:t>
                      </a:r>
                      <a:endParaRPr lang="en-US" sz="1800" dirty="0"/>
                    </a:p>
                  </a:txBody>
                  <a:tcPr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bn-BD" sz="1800" dirty="0" smtClean="0"/>
                        <a:t>তড়িৎ</a:t>
                      </a:r>
                      <a:r>
                        <a:rPr lang="bn-BD" sz="1800" baseline="0" dirty="0" smtClean="0"/>
                        <a:t> মোটর</a:t>
                      </a:r>
                      <a:endParaRPr lang="en-US" sz="1800" dirty="0"/>
                    </a:p>
                  </a:txBody>
                  <a:tcPr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bn-BD" sz="1800" dirty="0" smtClean="0"/>
                        <a:t>জেনারেটর</a:t>
                      </a:r>
                      <a:endParaRPr lang="en-US" sz="1800" dirty="0"/>
                    </a:p>
                  </a:txBody>
                  <a:tcPr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881270">
                <a:tc>
                  <a:txBody>
                    <a:bodyPr/>
                    <a:lstStyle/>
                    <a:p>
                      <a:r>
                        <a:rPr lang="bn-BD" sz="1800" dirty="0" smtClean="0"/>
                        <a:t>সংজ্ঞা</a:t>
                      </a:r>
                      <a:r>
                        <a:rPr lang="bn-BD" sz="1800" baseline="0" dirty="0" smtClean="0"/>
                        <a:t>  </a:t>
                      </a:r>
                      <a:endParaRPr lang="en-US" sz="1800" dirty="0"/>
                    </a:p>
                  </a:txBody>
                  <a:tcPr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bn-BD" sz="1400" dirty="0" smtClean="0"/>
                        <a:t>যে ইলেকট্রিক</a:t>
                      </a:r>
                      <a:r>
                        <a:rPr lang="bn-BD" sz="1400" baseline="0" dirty="0" smtClean="0"/>
                        <a:t> যন্ত্র তড়িৎ শক্তিকে  যান্ত্রিক শক্তিতে রূপান্তর করে তাকে তড়িৎ মোটর বলে।  </a:t>
                      </a:r>
                      <a:endParaRPr lang="en-US" sz="1400" dirty="0"/>
                    </a:p>
                  </a:txBody>
                  <a:tcPr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bn-BD" sz="1400" dirty="0" smtClean="0"/>
                        <a:t>যে ইলেকট্রিক</a:t>
                      </a:r>
                      <a:r>
                        <a:rPr lang="bn-BD" sz="1400" baseline="0" dirty="0" smtClean="0"/>
                        <a:t> যন্ত্র  যান্ত্রিক শক্তিকে তড়িৎ শক্তিতে রূপান্তর করে তাকে জেনারেটর বলে।  </a:t>
                      </a:r>
                      <a:endParaRPr lang="en-US" sz="1400" dirty="0"/>
                    </a:p>
                  </a:txBody>
                  <a:tcPr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545548">
                <a:tc>
                  <a:txBody>
                    <a:bodyPr/>
                    <a:lstStyle/>
                    <a:p>
                      <a:r>
                        <a:rPr lang="bn-BD" sz="1800" dirty="0" smtClean="0"/>
                        <a:t>শক্তির</a:t>
                      </a:r>
                      <a:r>
                        <a:rPr lang="bn-BD" sz="1800" baseline="0" dirty="0" smtClean="0"/>
                        <a:t> রূপান্তর </a:t>
                      </a:r>
                      <a:endParaRPr lang="en-US" sz="1800" dirty="0"/>
                    </a:p>
                  </a:txBody>
                  <a:tcPr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bn-BD" sz="1400" dirty="0" smtClean="0"/>
                        <a:t>তড়িৎ</a:t>
                      </a:r>
                      <a:r>
                        <a:rPr lang="bn-BD" sz="1400" baseline="0" dirty="0" smtClean="0"/>
                        <a:t> শক্তি </a:t>
                      </a:r>
                      <a:r>
                        <a:rPr lang="en-US" sz="1400" baseline="0" dirty="0" smtClean="0">
                          <a:sym typeface="Wingdings"/>
                        </a:rPr>
                        <a:t></a:t>
                      </a:r>
                      <a:r>
                        <a:rPr lang="bn-BD" sz="1400" baseline="0" dirty="0" smtClean="0">
                          <a:sym typeface="Wingdings"/>
                        </a:rPr>
                        <a:t> যান্ত্রিক শক্তি</a:t>
                      </a:r>
                      <a:r>
                        <a:rPr lang="bn-BD" sz="1400" baseline="0" dirty="0" smtClean="0"/>
                        <a:t> </a:t>
                      </a:r>
                      <a:endParaRPr lang="en-US" sz="1400" dirty="0"/>
                    </a:p>
                  </a:txBody>
                  <a:tcPr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400" baseline="0" dirty="0" smtClean="0">
                          <a:sym typeface="Wingdings"/>
                        </a:rPr>
                        <a:t>যান্ত্রিক</a:t>
                      </a:r>
                      <a:r>
                        <a:rPr lang="bn-BD" sz="1400" baseline="0" dirty="0" smtClean="0"/>
                        <a:t> শক্তি </a:t>
                      </a:r>
                      <a:r>
                        <a:rPr lang="en-US" sz="1400" baseline="0" dirty="0" smtClean="0">
                          <a:sym typeface="Wingdings"/>
                        </a:rPr>
                        <a:t></a:t>
                      </a:r>
                      <a:r>
                        <a:rPr lang="bn-BD" sz="1400" baseline="0" dirty="0" smtClean="0">
                          <a:sym typeface="Wingdings"/>
                        </a:rPr>
                        <a:t> </a:t>
                      </a:r>
                      <a:r>
                        <a:rPr lang="bn-BD" sz="1400" dirty="0" smtClean="0"/>
                        <a:t>তড়িৎ</a:t>
                      </a:r>
                      <a:r>
                        <a:rPr lang="bn-BD" sz="1400" baseline="0" dirty="0" smtClean="0">
                          <a:sym typeface="Wingdings"/>
                        </a:rPr>
                        <a:t> শক্তি</a:t>
                      </a:r>
                      <a:r>
                        <a:rPr lang="bn-BD" sz="1400" baseline="0" dirty="0" smtClean="0"/>
                        <a:t> 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265780">
                <a:tc>
                  <a:txBody>
                    <a:bodyPr/>
                    <a:lstStyle/>
                    <a:p>
                      <a:r>
                        <a:rPr lang="bn-BD" sz="1800" dirty="0" smtClean="0"/>
                        <a:t>প্রকারভেদ</a:t>
                      </a:r>
                      <a:r>
                        <a:rPr lang="bn-BD" sz="1800" baseline="0" dirty="0" smtClean="0"/>
                        <a:t> </a:t>
                      </a:r>
                      <a:endParaRPr lang="en-US" sz="1800" dirty="0"/>
                    </a:p>
                  </a:txBody>
                  <a:tcPr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bn-BD" sz="1800" dirty="0" smtClean="0"/>
                        <a:t>২ প্রকার</a:t>
                      </a:r>
                      <a:r>
                        <a:rPr lang="bn-BD" sz="1800" baseline="0" dirty="0" smtClean="0"/>
                        <a:t> </a:t>
                      </a:r>
                      <a:endParaRPr lang="en-US" sz="1800" dirty="0"/>
                    </a:p>
                  </a:txBody>
                  <a:tcPr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bn-BD" sz="1800" dirty="0" smtClean="0"/>
                        <a:t>২ প্রকার</a:t>
                      </a:r>
                      <a:endParaRPr lang="en-US" sz="1800" dirty="0"/>
                    </a:p>
                  </a:txBody>
                  <a:tcPr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713409">
                <a:tc>
                  <a:txBody>
                    <a:bodyPr/>
                    <a:lstStyle/>
                    <a:p>
                      <a:r>
                        <a:rPr lang="bn-BD" sz="1800" dirty="0" smtClean="0"/>
                        <a:t>ব্যবহার</a:t>
                      </a:r>
                      <a:r>
                        <a:rPr lang="bn-BD" sz="1800" baseline="0" dirty="0" smtClean="0"/>
                        <a:t> </a:t>
                      </a:r>
                      <a:endParaRPr lang="en-US" sz="1800" dirty="0"/>
                    </a:p>
                  </a:txBody>
                  <a:tcPr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bn-BD" sz="1400" dirty="0" smtClean="0"/>
                        <a:t> বসত-বাড়িতে</a:t>
                      </a:r>
                      <a:r>
                        <a:rPr lang="bn-BD" sz="1400" baseline="0" dirty="0" smtClean="0"/>
                        <a:t> পানি উত্তলনে, যাতয়াত ব্যবস্থায়, ওয়ার্কসপে ইত্যাদি। </a:t>
                      </a:r>
                      <a:endParaRPr lang="en-US" sz="1400" dirty="0"/>
                    </a:p>
                  </a:txBody>
                  <a:tcPr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bn-BD" sz="1800" dirty="0" smtClean="0"/>
                        <a:t>বিদ্যুৎ</a:t>
                      </a:r>
                      <a:r>
                        <a:rPr lang="bn-BD" sz="1800" baseline="0" dirty="0" smtClean="0"/>
                        <a:t> উৎপাদনে </a:t>
                      </a:r>
                      <a:endParaRPr lang="en-US" sz="1800" dirty="0"/>
                    </a:p>
                  </a:txBody>
                  <a:tcPr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</a:tbl>
          </a:graphicData>
        </a:graphic>
      </p:graphicFrame>
      <p:sp>
        <p:nvSpPr>
          <p:cNvPr id="4" name="Subtitle 4"/>
          <p:cNvSpPr txBox="1">
            <a:spLocks/>
          </p:cNvSpPr>
          <p:nvPr/>
        </p:nvSpPr>
        <p:spPr>
          <a:xfrm>
            <a:off x="-717947" y="-609600"/>
            <a:ext cx="10629900" cy="1904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7086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709225"/>
            <a:ext cx="2590800" cy="236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073" y="1676400"/>
            <a:ext cx="3048000" cy="271194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47987" y="4495800"/>
            <a:ext cx="3552825" cy="762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জেনারেটরের ডায়াগ্রাম চিত্র</a:t>
            </a: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-717947" y="-609600"/>
            <a:ext cx="10629900" cy="1904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19514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1600200" y="1295400"/>
            <a:ext cx="6172200" cy="2289627"/>
          </a:xfrm>
          <a:prstGeom prst="round2Diag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002060"/>
                </a:solidFill>
              </a:rPr>
              <a:t>দলীয় কাজ                         ৫মিঃ</a:t>
            </a:r>
          </a:p>
          <a:p>
            <a:pPr algn="ctr"/>
            <a:endParaRPr lang="bn-IN" sz="4000" dirty="0" smtClean="0">
              <a:solidFill>
                <a:srgbClr val="002060"/>
              </a:solidFill>
            </a:endParaRPr>
          </a:p>
          <a:p>
            <a:pPr algn="ctr"/>
            <a:r>
              <a:rPr lang="bn-BD" sz="4000" dirty="0" smtClean="0">
                <a:solidFill>
                  <a:srgbClr val="002060"/>
                </a:solidFill>
              </a:rPr>
              <a:t>“জেনারেটরের গঠণ ও কার্যপ্রণালী বর্ণনা কর।”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-717947" y="-609600"/>
            <a:ext cx="10629900" cy="1904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70980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177555" y="1447800"/>
            <a:ext cx="4766045" cy="3468417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2">
                    <a:lumMod val="50000"/>
                  </a:schemeClr>
                </a:solidFill>
              </a:rPr>
              <a:t>সৃজনশীল প্রশ্ন</a:t>
            </a:r>
          </a:p>
          <a:p>
            <a:r>
              <a:rPr lang="bn-BD" sz="2400" dirty="0" smtClean="0">
                <a:solidFill>
                  <a:schemeClr val="tx2">
                    <a:lumMod val="50000"/>
                  </a:schemeClr>
                </a:solidFill>
              </a:rPr>
              <a:t>(ক) ট্রান্সফর্মার  কত প্রকার ? </a:t>
            </a:r>
          </a:p>
          <a:p>
            <a:r>
              <a:rPr lang="bn-BD" sz="2400" dirty="0" smtClean="0">
                <a:solidFill>
                  <a:schemeClr val="tx2">
                    <a:lumMod val="50000"/>
                  </a:schemeClr>
                </a:solidFill>
              </a:rPr>
              <a:t>(খ) জেনারেটর ও তড়িৎ মোটরের মধ্যে পার্থক্য লিখ । </a:t>
            </a:r>
          </a:p>
          <a:p>
            <a:r>
              <a:rPr lang="bn-BD" sz="2400" dirty="0" smtClean="0">
                <a:solidFill>
                  <a:schemeClr val="tx2">
                    <a:lumMod val="50000"/>
                  </a:schemeClr>
                </a:solidFill>
              </a:rPr>
              <a:t>(গ)চিত্র অনুসারে গৌণ কুন্ডলীর প্রবাহমাত্রা নির্ণয় কর। </a:t>
            </a:r>
          </a:p>
          <a:p>
            <a:r>
              <a:rPr lang="bn-BD" sz="2400" dirty="0" smtClean="0">
                <a:solidFill>
                  <a:schemeClr val="tx2">
                    <a:lumMod val="50000"/>
                  </a:schemeClr>
                </a:solidFill>
              </a:rPr>
              <a:t>(ঘ) </a:t>
            </a:r>
            <a:r>
              <a:rPr lang="bn-BD" sz="2400" dirty="0">
                <a:solidFill>
                  <a:schemeClr val="tx2">
                    <a:lumMod val="50000"/>
                  </a:schemeClr>
                </a:solidFill>
              </a:rPr>
              <a:t>চিত্র অনুসারে মুখ্য </a:t>
            </a:r>
            <a:r>
              <a:rPr lang="bn-BD" sz="2400" dirty="0" smtClean="0">
                <a:solidFill>
                  <a:schemeClr val="tx2">
                    <a:lumMod val="50000"/>
                  </a:schemeClr>
                </a:solidFill>
              </a:rPr>
              <a:t>কুন্ডলীর পাক সংখ্যা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bn-BD" sz="2400" dirty="0" smtClean="0">
                <a:solidFill>
                  <a:schemeClr val="tx2">
                    <a:lumMod val="50000"/>
                  </a:schemeClr>
                </a:solidFill>
              </a:rPr>
              <a:t> করলে গৌণ কুন্ডলীর প্রবাহমাত্রার কিরুপ পরিবর্তন হবে ব্যাখ্যা কর।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72200" y="1981200"/>
            <a:ext cx="1447800" cy="2057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bg2">
                    <a:lumMod val="25000"/>
                  </a:schemeClr>
                </a:solidFill>
              </a:rPr>
              <a:t>এখানে, </a:t>
            </a:r>
          </a:p>
          <a:p>
            <a:pPr algn="ctr"/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n</a:t>
            </a:r>
            <a:r>
              <a:rPr lang="en-US" sz="2800" baseline="-25000" dirty="0" smtClean="0">
                <a:solidFill>
                  <a:schemeClr val="bg2">
                    <a:lumMod val="25000"/>
                  </a:schemeClr>
                </a:solidFill>
              </a:rPr>
              <a:t>p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 = 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  <a:p>
            <a:pPr algn="ctr"/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n</a:t>
            </a:r>
            <a:r>
              <a:rPr lang="en-US" sz="2800" baseline="-25000" dirty="0" smtClean="0">
                <a:solidFill>
                  <a:schemeClr val="bg2">
                    <a:lumMod val="25000"/>
                  </a:schemeClr>
                </a:solidFill>
              </a:rPr>
              <a:t>s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 = 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  <a:p>
            <a:pPr algn="ctr"/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</a:rPr>
              <a:t>I</a:t>
            </a:r>
            <a:r>
              <a:rPr lang="en-US" sz="2800" baseline="-25000" dirty="0" err="1" smtClean="0">
                <a:solidFill>
                  <a:schemeClr val="bg2">
                    <a:lumMod val="25000"/>
                  </a:schemeClr>
                </a:solidFill>
              </a:rPr>
              <a:t>p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 = 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A</a:t>
            </a:r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-717947" y="-609600"/>
            <a:ext cx="10629900" cy="1904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70262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1600200" y="1371600"/>
            <a:ext cx="5943600" cy="2819400"/>
          </a:xfrm>
          <a:prstGeom prst="round2Diag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বাড়ির কাজ</a:t>
            </a:r>
          </a:p>
          <a:p>
            <a:pPr algn="ctr"/>
            <a:endParaRPr lang="bn-IN" sz="3600" dirty="0" smtClean="0">
              <a:solidFill>
                <a:schemeClr val="tx1"/>
              </a:solidFill>
            </a:endParaRPr>
          </a:p>
          <a:p>
            <a:pPr algn="ctr"/>
            <a:r>
              <a:rPr lang="bn-BD" sz="3600" dirty="0" smtClean="0">
                <a:solidFill>
                  <a:schemeClr val="tx1"/>
                </a:solidFill>
              </a:rPr>
              <a:t>“তোমার চারপাশে কি কি ক্ষেত্রে এবং কিভাবে তড়িৎ মোটর  ব্যবহার করা হয় তার একটি তালিকা তৈরী করো ।”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-717947" y="-609600"/>
            <a:ext cx="10629900" cy="1904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63251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/>
          <p:cNvSpPr/>
          <p:nvPr/>
        </p:nvSpPr>
        <p:spPr>
          <a:xfrm>
            <a:off x="653280" y="1782833"/>
            <a:ext cx="4593209" cy="3307089"/>
          </a:xfrm>
          <a:custGeom>
            <a:avLst/>
            <a:gdLst>
              <a:gd name="connsiteX0" fmla="*/ 15766 w 3578773"/>
              <a:gd name="connsiteY0" fmla="*/ 378372 h 5092262"/>
              <a:gd name="connsiteX1" fmla="*/ 1418897 w 3578773"/>
              <a:gd name="connsiteY1" fmla="*/ 0 h 5092262"/>
              <a:gd name="connsiteX2" fmla="*/ 3578773 w 3578773"/>
              <a:gd name="connsiteY2" fmla="*/ 567559 h 5092262"/>
              <a:gd name="connsiteX3" fmla="*/ 3578773 w 3578773"/>
              <a:gd name="connsiteY3" fmla="*/ 4114800 h 5092262"/>
              <a:gd name="connsiteX4" fmla="*/ 0 w 3578773"/>
              <a:gd name="connsiteY4" fmla="*/ 5092262 h 5092262"/>
              <a:gd name="connsiteX5" fmla="*/ 15766 w 3578773"/>
              <a:gd name="connsiteY5" fmla="*/ 378372 h 509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8773" h="5092262">
                <a:moveTo>
                  <a:pt x="15766" y="378372"/>
                </a:moveTo>
                <a:lnTo>
                  <a:pt x="1418897" y="0"/>
                </a:lnTo>
                <a:lnTo>
                  <a:pt x="3578773" y="567559"/>
                </a:lnTo>
                <a:lnTo>
                  <a:pt x="3578773" y="4114800"/>
                </a:lnTo>
                <a:lnTo>
                  <a:pt x="0" y="5092262"/>
                </a:lnTo>
                <a:cubicBezTo>
                  <a:pt x="5255" y="3515710"/>
                  <a:pt x="10511" y="1939159"/>
                  <a:pt x="15766" y="37837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100" dirty="0">
                <a:solidFill>
                  <a:schemeClr val="tx1"/>
                </a:solidFill>
              </a:rPr>
              <a:t>মোঃ নাজমুল হক (শামীম)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</a:p>
          <a:p>
            <a:r>
              <a:rPr lang="en-US" sz="2100" dirty="0">
                <a:solidFill>
                  <a:schemeClr val="tx1"/>
                </a:solidFill>
              </a:rPr>
              <a:t>                              </a:t>
            </a:r>
            <a:r>
              <a:rPr lang="bn-IN" dirty="0" smtClean="0">
                <a:solidFill>
                  <a:schemeClr val="tx1"/>
                </a:solidFill>
              </a:rPr>
              <a:t>বিএসসি,বিএড,এমএ,এমএড(শেষ পর্ব) </a:t>
            </a:r>
            <a:endParaRPr lang="bn-IN" dirty="0">
              <a:solidFill>
                <a:schemeClr val="tx1"/>
              </a:solidFill>
            </a:endParaRPr>
          </a:p>
          <a:p>
            <a:r>
              <a:rPr lang="bn-IN" sz="2100" dirty="0">
                <a:solidFill>
                  <a:schemeClr val="tx1"/>
                </a:solidFill>
              </a:rPr>
              <a:t>সহকারি শিক্ষক</a:t>
            </a:r>
          </a:p>
          <a:p>
            <a:r>
              <a:rPr lang="bn-IN" sz="2100" dirty="0">
                <a:solidFill>
                  <a:schemeClr val="tx1"/>
                </a:solidFill>
              </a:rPr>
              <a:t>থুপসারা সেলিমীয়া দাখিল মাদরাসা</a:t>
            </a:r>
            <a:r>
              <a:rPr lang="en-US" sz="2100" dirty="0">
                <a:solidFill>
                  <a:schemeClr val="tx1"/>
                </a:solidFill>
              </a:rPr>
              <a:t>, </a:t>
            </a:r>
            <a:r>
              <a:rPr lang="bn-IN" sz="2100" dirty="0">
                <a:solidFill>
                  <a:schemeClr val="tx1"/>
                </a:solidFill>
              </a:rPr>
              <a:t>কালাই, জয়পুরহাট।</a:t>
            </a:r>
          </a:p>
          <a:p>
            <a:r>
              <a:rPr lang="bn-IN" sz="2100" dirty="0">
                <a:solidFill>
                  <a:schemeClr val="tx1"/>
                </a:solidFill>
              </a:rPr>
              <a:t>মোবাইল নং ০১৭২১৭০৭৪৫৫, ০১৮৭১৭২১০৮৫ </a:t>
            </a:r>
          </a:p>
          <a:p>
            <a:r>
              <a:rPr lang="bn-IN" sz="2100" dirty="0">
                <a:solidFill>
                  <a:schemeClr val="tx1"/>
                </a:solidFill>
              </a:rPr>
              <a:t>ইমেইল- </a:t>
            </a:r>
            <a:r>
              <a:rPr lang="en-US" sz="2100" dirty="0">
                <a:solidFill>
                  <a:schemeClr val="tx1"/>
                </a:solidFill>
              </a:rPr>
              <a:t>atnazmul81@gmail.com</a:t>
            </a:r>
            <a:endParaRPr lang="en-US" sz="2100" u="sng" dirty="0">
              <a:solidFill>
                <a:schemeClr val="tx1"/>
              </a:solidFill>
            </a:endParaRPr>
          </a:p>
          <a:p>
            <a:r>
              <a:rPr lang="en-US" sz="2100" dirty="0">
                <a:solidFill>
                  <a:schemeClr val="tx1"/>
                </a:solidFill>
              </a:rPr>
              <a:t>Facebook- </a:t>
            </a:r>
            <a:r>
              <a:rPr lang="en-US" sz="2100" dirty="0" err="1">
                <a:solidFill>
                  <a:schemeClr val="tx1"/>
                </a:solidFill>
              </a:rPr>
              <a:t>Nazmul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Haque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Shamim</a:t>
            </a:r>
            <a:endParaRPr lang="en-US" sz="2100" dirty="0">
              <a:solidFill>
                <a:schemeClr val="tx1"/>
              </a:solidFill>
            </a:endParaRPr>
          </a:p>
          <a:p>
            <a:r>
              <a:rPr lang="en-US" sz="2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Youtube</a:t>
            </a:r>
            <a:r>
              <a:rPr lang="en-US" sz="2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channel: </a:t>
            </a:r>
            <a:r>
              <a:rPr lang="en-US" sz="2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Nazmul</a:t>
            </a:r>
            <a:r>
              <a:rPr lang="en-US" sz="2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Haque</a:t>
            </a:r>
            <a:endParaRPr lang="en-US" sz="21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-717947" y="-609600"/>
            <a:ext cx="10629900" cy="205710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-732235" y="5714075"/>
            <a:ext cx="10629900" cy="14792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-184938" y="-228599"/>
            <a:ext cx="574862" cy="7086598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>
            <a:off x="8674875" y="-228598"/>
            <a:ext cx="574862" cy="7086598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143000"/>
            <a:ext cx="3048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73826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1367" y="1290060"/>
            <a:ext cx="1616806" cy="384720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/>
              <a:t>সব্বাইকে </a:t>
            </a:r>
            <a:endParaRPr lang="bn-IN" sz="4800" dirty="0"/>
          </a:p>
          <a:p>
            <a:r>
              <a:rPr lang="bn-IN" sz="4800" dirty="0">
                <a:solidFill>
                  <a:srgbClr val="00B0F0"/>
                </a:solidFill>
              </a:rPr>
              <a:t>অনেক </a:t>
            </a:r>
          </a:p>
          <a:p>
            <a:r>
              <a:rPr lang="bn-IN" sz="4800" dirty="0">
                <a:solidFill>
                  <a:srgbClr val="FF0000"/>
                </a:solidFill>
              </a:rPr>
              <a:t>অনেক </a:t>
            </a:r>
          </a:p>
          <a:p>
            <a:r>
              <a:rPr lang="bn-IN" sz="4800" dirty="0">
                <a:solidFill>
                  <a:srgbClr val="0070C0"/>
                </a:solidFill>
              </a:rPr>
              <a:t>ধন্যবাদ</a:t>
            </a:r>
            <a:r>
              <a:rPr lang="en-US" sz="300" dirty="0">
                <a:solidFill>
                  <a:srgbClr val="0070C0"/>
                </a:solidFill>
              </a:rPr>
              <a:t>[</a:t>
            </a:r>
            <a:r>
              <a:rPr lang="bn-IN" sz="4800" dirty="0">
                <a:solidFill>
                  <a:srgbClr val="0070C0"/>
                </a:solidFill>
              </a:rPr>
              <a:t> </a:t>
            </a:r>
            <a:r>
              <a:rPr lang="en-US" sz="400" dirty="0">
                <a:solidFill>
                  <a:srgbClr val="0070C0"/>
                </a:solidFill>
              </a:rPr>
              <a:t>[</a:t>
            </a:r>
            <a:r>
              <a:rPr lang="en-US" sz="300" dirty="0">
                <a:solidFill>
                  <a:srgbClr val="0070C0"/>
                </a:solidFill>
              </a:rPr>
              <a:t>]</a:t>
            </a:r>
            <a:endParaRPr lang="en-US" sz="4800" dirty="0">
              <a:solidFill>
                <a:srgbClr val="0070C0"/>
              </a:solidFill>
            </a:endParaRPr>
          </a:p>
        </p:txBody>
      </p:sp>
      <p:pic>
        <p:nvPicPr>
          <p:cNvPr id="10" name="Picture 2" descr="F:\download net\Download picture\Annimation\agnature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575" y="1143001"/>
            <a:ext cx="5571898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4"/>
          <p:cNvSpPr txBox="1">
            <a:spLocks/>
          </p:cNvSpPr>
          <p:nvPr/>
        </p:nvSpPr>
        <p:spPr>
          <a:xfrm>
            <a:off x="-717947" y="-609600"/>
            <a:ext cx="10629900" cy="205710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4" name="Subtitle 4"/>
          <p:cNvSpPr txBox="1">
            <a:spLocks/>
          </p:cNvSpPr>
          <p:nvPr/>
        </p:nvSpPr>
        <p:spPr>
          <a:xfrm>
            <a:off x="-732235" y="5714075"/>
            <a:ext cx="10629900" cy="14792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5" name="Can 14"/>
          <p:cNvSpPr/>
          <p:nvPr/>
        </p:nvSpPr>
        <p:spPr>
          <a:xfrm>
            <a:off x="-184938" y="-228599"/>
            <a:ext cx="574862" cy="7086598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6" name="Can 15"/>
          <p:cNvSpPr/>
          <p:nvPr/>
        </p:nvSpPr>
        <p:spPr>
          <a:xfrm>
            <a:off x="8674875" y="-228598"/>
            <a:ext cx="574862" cy="7086598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52876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499075">
            <a:off x="981722" y="2423408"/>
            <a:ext cx="1758065" cy="2169825"/>
          </a:xfrm>
          <a:prstGeom prst="rect">
            <a:avLst/>
          </a:prstGeom>
          <a:ln w="76200"/>
        </p:spPr>
        <p:style>
          <a:lnRef idx="1">
            <a:schemeClr val="accent4"/>
          </a:lnRef>
          <a:fillRef idx="1001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700" dirty="0">
                <a:solidFill>
                  <a:srgbClr val="00B050"/>
                </a:solidFill>
              </a:rPr>
              <a:t>সব্বাইকে</a:t>
            </a:r>
            <a:r>
              <a:rPr lang="bn-IN" sz="2700" dirty="0"/>
              <a:t> </a:t>
            </a:r>
          </a:p>
          <a:p>
            <a:pPr algn="ctr"/>
            <a:r>
              <a:rPr lang="bn-IN" sz="2700" dirty="0">
                <a:solidFill>
                  <a:srgbClr val="FF0000"/>
                </a:solidFill>
              </a:rPr>
              <a:t>এক </a:t>
            </a:r>
            <a:r>
              <a:rPr lang="bn-IN" sz="2700" dirty="0"/>
              <a:t> </a:t>
            </a:r>
          </a:p>
          <a:p>
            <a:pPr algn="ctr"/>
            <a:r>
              <a:rPr lang="bn-IN" sz="2700" dirty="0">
                <a:solidFill>
                  <a:srgbClr val="002060"/>
                </a:solidFill>
              </a:rPr>
              <a:t>গুচ্ছ </a:t>
            </a:r>
            <a:endParaRPr lang="bn-IN" sz="2700" dirty="0"/>
          </a:p>
          <a:p>
            <a:pPr algn="ctr"/>
            <a:r>
              <a:rPr lang="bn-IN" sz="2700" dirty="0">
                <a:solidFill>
                  <a:srgbClr val="C00000"/>
                </a:solidFill>
              </a:rPr>
              <a:t>ফুলের</a:t>
            </a:r>
          </a:p>
          <a:p>
            <a:pPr algn="ctr"/>
            <a:r>
              <a:rPr lang="bn-IN" sz="2700" dirty="0"/>
              <a:t> </a:t>
            </a:r>
            <a:r>
              <a:rPr lang="bn-IN" sz="2700" dirty="0">
                <a:solidFill>
                  <a:srgbClr val="00B050"/>
                </a:solidFill>
              </a:rPr>
              <a:t>শুভেচ্ছা </a:t>
            </a:r>
            <a:endParaRPr lang="en-US" sz="2700" dirty="0">
              <a:solidFill>
                <a:srgbClr val="00B050"/>
              </a:solidFill>
            </a:endParaRPr>
          </a:p>
        </p:txBody>
      </p:sp>
      <p:pic>
        <p:nvPicPr>
          <p:cNvPr id="7" name="Picture 6" descr="Color 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1585" y="2537558"/>
            <a:ext cx="4800599" cy="24666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4990" y="1720582"/>
            <a:ext cx="4194020" cy="632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ubtitle 4"/>
          <p:cNvSpPr txBox="1">
            <a:spLocks/>
          </p:cNvSpPr>
          <p:nvPr/>
        </p:nvSpPr>
        <p:spPr>
          <a:xfrm>
            <a:off x="-717947" y="-609599"/>
            <a:ext cx="10629900" cy="176622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0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2" name="Can 11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31802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22933" y="1504656"/>
            <a:ext cx="4191000" cy="26863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BD" sz="40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পদার্থ বিজ্ঞান </a:t>
            </a:r>
          </a:p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একাদশ  </a:t>
            </a:r>
          </a:p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অধ্যয়ের নামঃ চল তড়িৎ   </a:t>
            </a: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-717947" y="-609600"/>
            <a:ext cx="10629900" cy="1904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314" y="1472472"/>
            <a:ext cx="2598354" cy="323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90183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tx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86243" y="990600"/>
            <a:ext cx="2018714" cy="21336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96329" y="990600"/>
            <a:ext cx="2057400" cy="21336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19600" y="3977052"/>
            <a:ext cx="2514600" cy="167991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672883" y="4512210"/>
            <a:ext cx="2514600" cy="60960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</a:rPr>
              <a:t>তড়িৎ মোটর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38300" y="3276600"/>
            <a:ext cx="2266657" cy="60960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3600" dirty="0" smtClean="0">
                <a:solidFill>
                  <a:schemeClr val="tx1"/>
                </a:solidFill>
              </a:rPr>
              <a:t>জেনারেটর 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5087258" y="3276600"/>
            <a:ext cx="2066471" cy="60960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</a:rPr>
              <a:t>ট্রান্সফর্মার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4" name="Subtitle 4"/>
          <p:cNvSpPr txBox="1">
            <a:spLocks/>
          </p:cNvSpPr>
          <p:nvPr/>
        </p:nvSpPr>
        <p:spPr>
          <a:xfrm>
            <a:off x="-717947" y="-609600"/>
            <a:ext cx="10629900" cy="1904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5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6" name="Can 15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7" name="Can 16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0880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00200" y="2057400"/>
            <a:ext cx="5791200" cy="1524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2">
                    <a:lumMod val="75000"/>
                  </a:schemeClr>
                </a:solidFill>
              </a:rPr>
              <a:t>আজকের পাঠ</a:t>
            </a:r>
          </a:p>
          <a:p>
            <a:pPr algn="ctr"/>
            <a:endParaRPr lang="bn-IN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“</a:t>
            </a:r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</a:rPr>
              <a:t>তড়িৎ মোটর, জেনারেটর এবং ট্রান্সফর্মার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”</a:t>
            </a:r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-717947" y="-609600"/>
            <a:ext cx="10629900" cy="1904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89351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ded Corner 2"/>
          <p:cNvSpPr/>
          <p:nvPr/>
        </p:nvSpPr>
        <p:spPr>
          <a:xfrm>
            <a:off x="1905000" y="1219200"/>
            <a:ext cx="5715000" cy="4343400"/>
          </a:xfrm>
          <a:prstGeom prst="foldedCorner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</a:rPr>
              <a:t>এই পাঠে তোমরা যা শিখবে-</a:t>
            </a:r>
          </a:p>
          <a:p>
            <a:endParaRPr lang="bn-IN" sz="2800" dirty="0" smtClean="0">
              <a:solidFill>
                <a:schemeClr val="tx1"/>
              </a:solidFill>
            </a:endParaRPr>
          </a:p>
          <a:p>
            <a:r>
              <a:rPr lang="bn-IN" sz="2800" dirty="0" smtClean="0">
                <a:solidFill>
                  <a:schemeClr val="tx1"/>
                </a:solidFill>
              </a:rPr>
              <a:t>*</a:t>
            </a:r>
            <a:r>
              <a:rPr lang="bn-BD" sz="2800" dirty="0" smtClean="0">
                <a:solidFill>
                  <a:schemeClr val="tx1"/>
                </a:solidFill>
              </a:rPr>
              <a:t>তড়িৎ মোটরের ধারণা সংজ্ঞায়িত করতে পারবে।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2800" dirty="0" smtClean="0">
                <a:solidFill>
                  <a:schemeClr val="tx1"/>
                </a:solidFill>
              </a:rPr>
              <a:t>জেনারেটর ও তড়িৎ মোটরের মধ্যে পার্থক্য লিখতে পারবে। </a:t>
            </a:r>
            <a:endParaRPr lang="bn-BD" sz="2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A.C </a:t>
            </a:r>
            <a:r>
              <a:rPr lang="bn-BD" sz="2800" dirty="0" smtClean="0">
                <a:solidFill>
                  <a:schemeClr val="tx1"/>
                </a:solidFill>
              </a:rPr>
              <a:t>জেনারেটরের গঠন বর্ণনা করতে </a:t>
            </a:r>
            <a:r>
              <a:rPr lang="bn-BD" sz="2800" dirty="0">
                <a:solidFill>
                  <a:schemeClr val="tx1"/>
                </a:solidFill>
              </a:rPr>
              <a:t>পারবে </a:t>
            </a:r>
            <a:r>
              <a:rPr lang="bn-BD" sz="2800" dirty="0" smtClean="0">
                <a:solidFill>
                  <a:schemeClr val="tx1"/>
                </a:solidFill>
              </a:rPr>
              <a:t>।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2800" dirty="0" smtClean="0">
                <a:solidFill>
                  <a:schemeClr val="tx1"/>
                </a:solidFill>
              </a:rPr>
              <a:t>ট্রান্সফর্মারের গঠন ও কার্যপ্রণালী ব্যাখ্যা করতে </a:t>
            </a:r>
            <a:r>
              <a:rPr lang="bn-BD" sz="2800" dirty="0">
                <a:solidFill>
                  <a:schemeClr val="tx1"/>
                </a:solidFill>
              </a:rPr>
              <a:t>পারবে </a:t>
            </a:r>
            <a:r>
              <a:rPr lang="bn-BD" sz="2800" dirty="0" smtClean="0">
                <a:solidFill>
                  <a:schemeClr val="tx1"/>
                </a:solidFill>
              </a:rPr>
              <a:t>।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-717947" y="-609600"/>
            <a:ext cx="10629900" cy="1904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84885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4800600" y="1981200"/>
            <a:ext cx="2743200" cy="2438400"/>
          </a:xfrm>
          <a:prstGeom prst="round2Diag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 Diagonal Corner Rectangle 2"/>
          <p:cNvSpPr/>
          <p:nvPr/>
        </p:nvSpPr>
        <p:spPr>
          <a:xfrm>
            <a:off x="1752600" y="2014025"/>
            <a:ext cx="2514600" cy="2514600"/>
          </a:xfrm>
          <a:prstGeom prst="round2Diag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362200" y="990600"/>
            <a:ext cx="4267200" cy="82731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</a:rPr>
              <a:t>নিচের চিত্রগুলো লক্ষ কর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-717947" y="-609600"/>
            <a:ext cx="10629900" cy="1904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40581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0800" y="1676400"/>
            <a:ext cx="4724400" cy="22098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002060"/>
                </a:solidFill>
              </a:rPr>
              <a:t>আজকের পাঠ</a:t>
            </a:r>
          </a:p>
          <a:p>
            <a:pPr algn="ctr"/>
            <a:endParaRPr lang="bn-IN" sz="4400" dirty="0" smtClean="0">
              <a:solidFill>
                <a:srgbClr val="002060"/>
              </a:solidFill>
            </a:endParaRPr>
          </a:p>
          <a:p>
            <a:pPr algn="ctr"/>
            <a:r>
              <a:rPr lang="bn-BD" sz="4400" dirty="0" smtClean="0">
                <a:solidFill>
                  <a:srgbClr val="002060"/>
                </a:solidFill>
              </a:rPr>
              <a:t>“তড়িৎ মোটর কি ?”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-717947" y="-609600"/>
            <a:ext cx="10629900" cy="1904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5457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94228" y="1066800"/>
            <a:ext cx="2896772" cy="2895600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724400" y="1075006"/>
            <a:ext cx="2590800" cy="2887394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 Diagonal Corner Rectangle 4"/>
          <p:cNvSpPr/>
          <p:nvPr/>
        </p:nvSpPr>
        <p:spPr>
          <a:xfrm>
            <a:off x="1294228" y="4267200"/>
            <a:ext cx="3048000" cy="609600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তড়িৎ মোটর দ্বারা সেঁচ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4882662" y="4267200"/>
            <a:ext cx="2663483" cy="762000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লোডশিডিং এ জেনারেটর ব্যবহার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-717947" y="-609600"/>
            <a:ext cx="10629900" cy="1904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66768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707</TotalTime>
  <Words>843</Words>
  <Application>Microsoft Office PowerPoint</Application>
  <PresentationFormat>On-screen Show (4:3)</PresentationFormat>
  <Paragraphs>463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NikoshBAN</vt:lpstr>
      <vt:lpstr>Times New Roman</vt:lpstr>
      <vt:lpstr>Tw Cen MT</vt:lpstr>
      <vt:lpstr>Tw Cen MT Condensed</vt:lpstr>
      <vt:lpstr>Vrinda</vt:lpstr>
      <vt:lpstr>Wingdings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BELAL</dc:creator>
  <cp:lastModifiedBy>User</cp:lastModifiedBy>
  <cp:revision>83</cp:revision>
  <dcterms:created xsi:type="dcterms:W3CDTF">2006-08-16T00:00:00Z</dcterms:created>
  <dcterms:modified xsi:type="dcterms:W3CDTF">2020-11-07T13:12:27Z</dcterms:modified>
</cp:coreProperties>
</file>