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68" r:id="rId3"/>
    <p:sldId id="271" r:id="rId4"/>
    <p:sldId id="270" r:id="rId5"/>
    <p:sldId id="267" r:id="rId6"/>
    <p:sldId id="266" r:id="rId7"/>
    <p:sldId id="265" r:id="rId8"/>
    <p:sldId id="263" r:id="rId9"/>
    <p:sldId id="264" r:id="rId10"/>
    <p:sldId id="272" r:id="rId11"/>
    <p:sldId id="262" r:id="rId12"/>
    <p:sldId id="273" r:id="rId13"/>
    <p:sldId id="260"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5DF0F-48D7-4629-AFC3-C9B87C04AFD1}" type="datetimeFigureOut">
              <a:rPr lang="en-US" smtClean="0"/>
              <a:t>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1965E-F031-4FDC-A263-AA671DCBC20A}" type="slidenum">
              <a:rPr lang="en-US" smtClean="0"/>
              <a:t>‹#›</a:t>
            </a:fld>
            <a:endParaRPr lang="en-US"/>
          </a:p>
        </p:txBody>
      </p:sp>
    </p:spTree>
    <p:extLst>
      <p:ext uri="{BB962C8B-B14F-4D97-AF65-F5344CB8AC3E}">
        <p14:creationId xmlns:p14="http://schemas.microsoft.com/office/powerpoint/2010/main" val="254451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1965E-F031-4FDC-A263-AA671DCBC20A}" type="slidenum">
              <a:rPr lang="en-US" smtClean="0"/>
              <a:t>10</a:t>
            </a:fld>
            <a:endParaRPr lang="en-US"/>
          </a:p>
        </p:txBody>
      </p:sp>
    </p:spTree>
    <p:extLst>
      <p:ext uri="{BB962C8B-B14F-4D97-AF65-F5344CB8AC3E}">
        <p14:creationId xmlns:p14="http://schemas.microsoft.com/office/powerpoint/2010/main" val="313810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3A1E3A-D897-4306-9FFC-C32BF4F8378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348052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A1E3A-D897-4306-9FFC-C32BF4F8378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393536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A1E3A-D897-4306-9FFC-C32BF4F8378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383036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A1E3A-D897-4306-9FFC-C32BF4F8378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23403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3A1E3A-D897-4306-9FFC-C32BF4F8378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397804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3A1E3A-D897-4306-9FFC-C32BF4F83787}"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358229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3A1E3A-D897-4306-9FFC-C32BF4F83787}"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234918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3A1E3A-D897-4306-9FFC-C32BF4F83787}"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173823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1"/>
            <a:ext cx="9156700" cy="6858000"/>
          </a:xfrm>
          <a:prstGeom prst="rect">
            <a:avLst/>
          </a:prstGeom>
        </p:spPr>
      </p:pic>
      <p:sp>
        <p:nvSpPr>
          <p:cNvPr id="6" name="Frame 5"/>
          <p:cNvSpPr/>
          <p:nvPr userDrawn="1"/>
        </p:nvSpPr>
        <p:spPr>
          <a:xfrm>
            <a:off x="-12700" y="0"/>
            <a:ext cx="9156700" cy="6858000"/>
          </a:xfrm>
          <a:prstGeom prst="frame">
            <a:avLst>
              <a:gd name="adj1" fmla="val 2500"/>
            </a:avLst>
          </a:prstGeom>
          <a:ln>
            <a:solidFill>
              <a:schemeClr val="accent5">
                <a:lumMod val="40000"/>
                <a:lumOff val="6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userDrawn="1"/>
        </p:nvSpPr>
        <p:spPr>
          <a:xfrm>
            <a:off x="76200" y="6629400"/>
            <a:ext cx="1633781" cy="369332"/>
          </a:xfrm>
          <a:prstGeom prst="rect">
            <a:avLst/>
          </a:prstGeom>
          <a:noFill/>
        </p:spPr>
        <p:txBody>
          <a:bodyPr wrap="none" rtlCol="0">
            <a:spAutoFit/>
          </a:bodyPr>
          <a:lstStyle/>
          <a:p>
            <a:r>
              <a:rPr lang="en-US" b="1" dirty="0" err="1" smtClean="0">
                <a:ln>
                  <a:solidFill>
                    <a:schemeClr val="tx1"/>
                  </a:solidFill>
                </a:ln>
                <a:solidFill>
                  <a:srgbClr val="002060"/>
                </a:solidFill>
              </a:rPr>
              <a:t>সাঈদা</a:t>
            </a:r>
            <a:r>
              <a:rPr lang="en-US" b="1" baseline="0" dirty="0" smtClean="0">
                <a:ln>
                  <a:solidFill>
                    <a:schemeClr val="tx1"/>
                  </a:solidFill>
                </a:ln>
                <a:solidFill>
                  <a:srgbClr val="002060"/>
                </a:solidFill>
              </a:rPr>
              <a:t> </a:t>
            </a:r>
            <a:r>
              <a:rPr lang="en-US" b="1" baseline="0" dirty="0" err="1" smtClean="0">
                <a:ln>
                  <a:solidFill>
                    <a:schemeClr val="tx1"/>
                  </a:solidFill>
                </a:ln>
                <a:solidFill>
                  <a:srgbClr val="002060"/>
                </a:solidFill>
              </a:rPr>
              <a:t>হাসমা</a:t>
            </a:r>
            <a:r>
              <a:rPr lang="en-US" b="1" baseline="0" dirty="0" smtClean="0">
                <a:ln>
                  <a:solidFill>
                    <a:schemeClr val="tx1"/>
                  </a:solidFill>
                </a:ln>
                <a:solidFill>
                  <a:srgbClr val="002060"/>
                </a:solidFill>
              </a:rPr>
              <a:t> </a:t>
            </a:r>
            <a:endParaRPr lang="en-US" b="1" dirty="0">
              <a:ln>
                <a:solidFill>
                  <a:schemeClr val="tx1"/>
                </a:solidFill>
              </a:ln>
              <a:solidFill>
                <a:srgbClr val="002060"/>
              </a:solidFill>
            </a:endParaRPr>
          </a:p>
        </p:txBody>
      </p:sp>
    </p:spTree>
    <p:extLst>
      <p:ext uri="{BB962C8B-B14F-4D97-AF65-F5344CB8AC3E}">
        <p14:creationId xmlns:p14="http://schemas.microsoft.com/office/powerpoint/2010/main" val="231633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A1E3A-D897-4306-9FFC-C32BF4F83787}"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316079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A1E3A-D897-4306-9FFC-C32BF4F83787}"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CD24-DA56-4AAF-8764-B9471343BE46}" type="slidenum">
              <a:rPr lang="en-US" smtClean="0"/>
              <a:t>‹#›</a:t>
            </a:fld>
            <a:endParaRPr lang="en-US"/>
          </a:p>
        </p:txBody>
      </p:sp>
    </p:spTree>
    <p:extLst>
      <p:ext uri="{BB962C8B-B14F-4D97-AF65-F5344CB8AC3E}">
        <p14:creationId xmlns:p14="http://schemas.microsoft.com/office/powerpoint/2010/main" val="235177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A1E3A-D897-4306-9FFC-C32BF4F83787}" type="datetimeFigureOut">
              <a:rPr lang="en-US" smtClean="0"/>
              <a:t>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CD24-DA56-4AAF-8764-B9471343BE46}" type="slidenum">
              <a:rPr lang="en-US" smtClean="0"/>
              <a:t>‹#›</a:t>
            </a:fld>
            <a:endParaRPr lang="en-US"/>
          </a:p>
        </p:txBody>
      </p:sp>
    </p:spTree>
    <p:extLst>
      <p:ext uri="{BB962C8B-B14F-4D97-AF65-F5344CB8AC3E}">
        <p14:creationId xmlns:p14="http://schemas.microsoft.com/office/powerpoint/2010/main" val="42479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n.wikipedia.org/wiki/%E0%A6%9F%E0%A6%B0%E0%A7%8D%E0%A6%A8%E0%A7%87%E0%A6%A1%E0%A7%8B" TargetMode="External"/><Relationship Id="rId7" Type="http://schemas.openxmlformats.org/officeDocument/2006/relationships/image" Target="../media/image8.tmp"/><Relationship Id="rId2" Type="http://schemas.openxmlformats.org/officeDocument/2006/relationships/hyperlink" Target="https://bn.wikipedia.org/wiki/%E0%A6%98%E0%A7%82%E0%A6%B0%E0%A7%8D%E0%A6%A3%E0%A6%BF%E0%A6%9D%E0%A6%A1%E0%A6%BC" TargetMode="Externa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bn.wikipedia.org/wiki/%E0%A6%9C%E0%A6%B2%E0%A7%8B%E0%A6%9A%E0%A7%8D%E0%A6%9B%E0%A6%BE%E0%A6%B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n.wikipedia.org/wiki/%E0%A6%9C%E0%A6%B2%E0%A6%AC%E0%A6%BE%E0%A6%AF%E0%A6%BC%E0%A7%81_%E0%A6%AA%E0%A6%B0%E0%A6%BF%E0%A6%AC%E0%A6%B0%E0%A7%8D%E0%A6%A4%E0%A6%A8" TargetMode="External"/><Relationship Id="rId2" Type="http://schemas.openxmlformats.org/officeDocument/2006/relationships/hyperlink" Target="https://bn.wikipedia.org/wiki/%E0%A6%B9%E0%A6%BF%E0%A6%AE%E0%A6%BE%E0%A6%B2%E0%A6%AF%E0%A6%BC" TargetMode="External"/><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hyperlink" Target="https://bn.wikipedia.org/wiki/%E0%A6%AC%E0%A6%BE%E0%A6%82%E0%A6%B2%E0%A6%BE%E0%A6%A6%E0%A7%87%E0%A6%B6" TargetMode="External"/><Relationship Id="rId2" Type="http://schemas.openxmlformats.org/officeDocument/2006/relationships/hyperlink" Target="https://bn.wikipedia.org/wiki/%E0%A6%AD%E0%A7%82%E0%A6%AE%E0%A6%A3%E0%A7%8D%E0%A6%A1%E0%A6%B2%E0%A7%80%E0%A6%AF%E0%A6%BC_%E0%A6%89%E0%A6%B7%E0%A7%8D%E0%A6%A3%E0%A6%A4%E0%A6%BE_%E0%A6%AC%E0%A7%83%E0%A6%A6%E0%A7%8D%E0%A6%A7%E0%A6%BF" TargetMode="External"/><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hyperlink" Target="https://bn.wikipedia.org/wiki/%E0%A6%9C%E0%A6%B2%E0%A6%AC%E0%A6%BE%E0%A6%AF%E0%A6%BC%E0%A7%81_%E0%A6%AA%E0%A6%B0%E0%A6%BF%E0%A6%AC%E0%A6%B0%E0%A7%8D%E0%A6%A4%E0%A6%A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1340" y="457200"/>
            <a:ext cx="3182281" cy="1107996"/>
          </a:xfrm>
          <a:prstGeom prst="rect">
            <a:avLst/>
          </a:prstGeom>
          <a:noFill/>
        </p:spPr>
        <p:txBody>
          <a:bodyPr wrap="none" rtlCol="0">
            <a:spAutoFit/>
          </a:bodyPr>
          <a:lstStyle/>
          <a:p>
            <a:r>
              <a:rPr lang="en-US" sz="6600" b="1" dirty="0" err="1" smtClean="0">
                <a:ln>
                  <a:solidFill>
                    <a:srgbClr val="0070C0"/>
                  </a:solidFill>
                </a:ln>
              </a:rPr>
              <a:t>স্বাগতম</a:t>
            </a:r>
            <a:endParaRPr lang="en-US" sz="6600" b="1" dirty="0">
              <a:ln>
                <a:solidFill>
                  <a:srgbClr val="0070C0"/>
                </a:solidFill>
              </a:l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391" y="1461655"/>
            <a:ext cx="6477000" cy="4731695"/>
          </a:xfrm>
          <a:prstGeom prst="ellipse">
            <a:avLst/>
          </a:prstGeom>
          <a:ln>
            <a:noFill/>
          </a:ln>
          <a:effectLst>
            <a:softEdge rad="112500"/>
          </a:effectLst>
        </p:spPr>
      </p:pic>
    </p:spTree>
    <p:extLst>
      <p:ext uri="{BB962C8B-B14F-4D97-AF65-F5344CB8AC3E}">
        <p14:creationId xmlns:p14="http://schemas.microsoft.com/office/powerpoint/2010/main" val="10467890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352800"/>
            <a:ext cx="8839200" cy="3170099"/>
          </a:xfrm>
          <a:prstGeom prst="rect">
            <a:avLst/>
          </a:prstGeom>
        </p:spPr>
        <p:txBody>
          <a:bodyPr wrap="square">
            <a:spAutoFit/>
          </a:bodyPr>
          <a:lstStyle/>
          <a:p>
            <a:pPr algn="just"/>
            <a:r>
              <a:rPr lang="as-IN" sz="2000" b="1" dirty="0"/>
              <a:t>বিশ্বব্যাপী জলবায়ু পরিবর্তনে বাংলাদেশে </a:t>
            </a:r>
            <a:r>
              <a:rPr lang="as-IN" sz="2000" b="1" dirty="0" smtClean="0"/>
              <a:t> </a:t>
            </a:r>
            <a:r>
              <a:rPr lang="as-IN" sz="2000" b="1" dirty="0"/>
              <a:t>বিবিধ নেতিবাচক প্রভাব </a:t>
            </a:r>
            <a:r>
              <a:rPr lang="as-IN" sz="2000" b="1" dirty="0" smtClean="0"/>
              <a:t>পড়ছে</a:t>
            </a:r>
            <a:r>
              <a:rPr lang="en-US" sz="2000" b="1" dirty="0" smtClean="0"/>
              <a:t>। </a:t>
            </a:r>
            <a:r>
              <a:rPr lang="as-IN" sz="2000" b="1" dirty="0" smtClean="0"/>
              <a:t>তাপমাত্রা</a:t>
            </a:r>
            <a:r>
              <a:rPr lang="as-IN" sz="2000" b="1" dirty="0"/>
              <a:t>, বৃষ্টিপাত, বায়ুপ্রবাহ, সমুদ্রস্তর -সর্বদিক দিয়ে সংঘটিত এসকল পরিবর্তন বাংলাদেশে, জলবায়ুগত স্থূল পরিবর্তন সৃষ্টি করেছে</a:t>
            </a:r>
            <a:r>
              <a:rPr lang="as-IN" sz="2000" b="1" dirty="0" smtClean="0"/>
              <a:t>।</a:t>
            </a:r>
            <a:r>
              <a:rPr lang="as-IN" sz="2000" b="1" dirty="0"/>
              <a:t> বাংলাদেশের আর্দ্রতার মাত্রা দিন দিন বৃদ্ধি পাচ্ছে</a:t>
            </a:r>
            <a:r>
              <a:rPr lang="as-IN" sz="2000" b="1" dirty="0" smtClean="0"/>
              <a:t>।</a:t>
            </a:r>
            <a:r>
              <a:rPr lang="as-IN" sz="2000" b="1" dirty="0"/>
              <a:t>বিভিন্ন স্থানে ভূগর্ভস্থ পানির স্তর হ্রাস পেয়ে দেখা দিচ্ছে স্থায়ী মরুকরণ</a:t>
            </a:r>
            <a:r>
              <a:rPr lang="as-IN" sz="2000" b="1" dirty="0" smtClean="0"/>
              <a:t>।বৃষ্টিপাত </a:t>
            </a:r>
            <a:r>
              <a:rPr lang="as-IN" sz="2000" b="1" dirty="0"/>
              <a:t>কমে যাওয়ায় নদ-নদীর পানিপ্রবাহ শুকনো মৌসুমে স্বাভাবিক মাত্রায় থাকে না। ফলে নদীর পানির বিপুল চাপের কারণে সমুদ্রের লোনাপানি যতটুকু এলাকাজুড়ে আটকে থাকার কথা ততটুকু থাকে না, পানির প্রবাহ কম থাকার কারণে সমুদ্রের লোনাপানি স্থলভাগের কাছাকাছি চলে আসে। ফলে লবণাক্ততা বেড়ে যায় দেশের উপকূলীয় অঞ্চলের বিপুল এলাকায়</a:t>
            </a:r>
            <a:r>
              <a:rPr lang="as-IN" sz="2000" b="1" dirty="0" smtClean="0"/>
              <a:t>।</a:t>
            </a:r>
            <a:endParaRPr lang="as-IN" sz="2000" b="1"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28600"/>
            <a:ext cx="5867399" cy="2971800"/>
          </a:xfrm>
          <a:prstGeom prst="rect">
            <a:avLst/>
          </a:prstGeom>
        </p:spPr>
      </p:pic>
    </p:spTree>
    <p:extLst>
      <p:ext uri="{BB962C8B-B14F-4D97-AF65-F5344CB8AC3E}">
        <p14:creationId xmlns:p14="http://schemas.microsoft.com/office/powerpoint/2010/main" val="49259805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016" y="838200"/>
            <a:ext cx="2666114"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solidFill>
                    <a:srgbClr val="00B050"/>
                  </a:solidFill>
                </a:ln>
                <a:solidFill>
                  <a:prstClr val="black"/>
                </a:solidFill>
                <a:effectLst/>
                <a:uLnTx/>
                <a:uFillTx/>
              </a:rPr>
              <a:t>দলীয়</a:t>
            </a:r>
            <a:r>
              <a:rPr kumimoji="0" lang="en-US" sz="3600" b="1" i="0" u="none" strike="noStrike" kern="0" cap="none" spc="0" normalizeH="0" baseline="0" noProof="0" dirty="0" smtClean="0">
                <a:ln>
                  <a:solidFill>
                    <a:srgbClr val="00B050"/>
                  </a:solidFill>
                </a:ln>
                <a:solidFill>
                  <a:prstClr val="black"/>
                </a:solidFill>
                <a:effectLst/>
                <a:uLnTx/>
                <a:uFillTx/>
              </a:rPr>
              <a:t> </a:t>
            </a:r>
            <a:r>
              <a:rPr kumimoji="0" lang="en-US" sz="3600" b="1" i="0" u="none" strike="noStrike" kern="0" cap="none" spc="0" normalizeH="0" baseline="0" noProof="0" dirty="0" err="1" smtClean="0">
                <a:ln>
                  <a:solidFill>
                    <a:srgbClr val="00B050"/>
                  </a:solidFill>
                </a:ln>
                <a:solidFill>
                  <a:prstClr val="black"/>
                </a:solidFill>
                <a:effectLst/>
                <a:uLnTx/>
                <a:uFillTx/>
              </a:rPr>
              <a:t>কাজ</a:t>
            </a:r>
            <a:r>
              <a:rPr kumimoji="0" lang="en-US" sz="3600" b="1" i="0" u="none" strike="noStrike" kern="0" cap="none" spc="0" normalizeH="0" baseline="0" noProof="0" dirty="0" smtClean="0">
                <a:ln>
                  <a:solidFill>
                    <a:srgbClr val="00B050"/>
                  </a:solidFill>
                </a:ln>
                <a:solidFill>
                  <a:prstClr val="black"/>
                </a:solidFill>
                <a:effectLst/>
                <a:uLnTx/>
                <a:uFillTx/>
              </a:rPr>
              <a:t> </a:t>
            </a:r>
            <a:endParaRPr kumimoji="0" lang="en-US" sz="3600" b="1" i="0" u="none" strike="noStrike" kern="0" cap="none" spc="0" normalizeH="0" baseline="0" noProof="0" dirty="0">
              <a:ln>
                <a:solidFill>
                  <a:srgbClr val="00B050"/>
                </a:solidFill>
              </a:ln>
              <a:solidFill>
                <a:prstClr val="black"/>
              </a:solidFill>
              <a:effectLst/>
              <a:uLnTx/>
              <a:uFillTx/>
            </a:endParaRPr>
          </a:p>
        </p:txBody>
      </p:sp>
      <p:sp>
        <p:nvSpPr>
          <p:cNvPr id="4" name="Rectangle 3"/>
          <p:cNvSpPr/>
          <p:nvPr/>
        </p:nvSpPr>
        <p:spPr>
          <a:xfrm>
            <a:off x="183573" y="3429000"/>
            <a:ext cx="8762999" cy="1329082"/>
          </a:xfrm>
          <a:prstGeom prst="rect">
            <a:avLst/>
          </a:prstGeom>
        </p:spPr>
        <p:txBody>
          <a:bodyPr wrap="square">
            <a:spAutoFit/>
          </a:bodyPr>
          <a:lstStyle/>
          <a:p>
            <a:pPr marL="457200" indent="-457200">
              <a:lnSpc>
                <a:spcPct val="150000"/>
              </a:lnSpc>
              <a:buFont typeface="Wingdings" pitchFamily="2" charset="2"/>
              <a:buChar char="ü"/>
            </a:pPr>
            <a:r>
              <a:rPr lang="as-IN" sz="2800" b="1" dirty="0"/>
              <a:t>দুর্যোগের </a:t>
            </a:r>
            <a:r>
              <a:rPr lang="en-US" sz="2800" b="1" dirty="0" err="1"/>
              <a:t>তিন</a:t>
            </a:r>
            <a:r>
              <a:rPr lang="as-IN" sz="2800" b="1" dirty="0"/>
              <a:t>টি প্রাকৃতিক ও </a:t>
            </a:r>
            <a:r>
              <a:rPr lang="en-US" sz="2800" b="1" dirty="0" err="1"/>
              <a:t>তিন</a:t>
            </a:r>
            <a:r>
              <a:rPr lang="as-IN" sz="2800" b="1" dirty="0"/>
              <a:t>টি মানবসৃষ্ট কারণ উল্লেখ কর</a:t>
            </a:r>
            <a:r>
              <a:rPr lang="en-US" sz="2800" b="1" dirty="0"/>
              <a:t> । </a:t>
            </a:r>
          </a:p>
        </p:txBody>
      </p:sp>
    </p:spTree>
    <p:extLst>
      <p:ext uri="{BB962C8B-B14F-4D97-AF65-F5344CB8AC3E}">
        <p14:creationId xmlns:p14="http://schemas.microsoft.com/office/powerpoint/2010/main" val="1788419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008965"/>
            <a:ext cx="8763000" cy="5355312"/>
          </a:xfrm>
          <a:prstGeom prst="rect">
            <a:avLst/>
          </a:prstGeom>
        </p:spPr>
        <p:txBody>
          <a:bodyPr wrap="square">
            <a:spAutoFit/>
          </a:bodyPr>
          <a:lstStyle/>
          <a:p>
            <a:pPr>
              <a:lnSpc>
                <a:spcPct val="150000"/>
              </a:lnSpc>
            </a:pPr>
            <a:r>
              <a:rPr lang="en-US" sz="2000" b="1" dirty="0">
                <a:solidFill>
                  <a:srgbClr val="FF0000"/>
                </a:solidFill>
              </a:rPr>
              <a:t>১। </a:t>
            </a:r>
            <a:r>
              <a:rPr lang="en-US" sz="2000" b="1" dirty="0" err="1">
                <a:solidFill>
                  <a:srgbClr val="FF0000"/>
                </a:solidFill>
              </a:rPr>
              <a:t>নদী</a:t>
            </a:r>
            <a:r>
              <a:rPr lang="en-US" sz="2000" b="1" dirty="0">
                <a:solidFill>
                  <a:srgbClr val="FF0000"/>
                </a:solidFill>
              </a:rPr>
              <a:t> </a:t>
            </a:r>
            <a:r>
              <a:rPr lang="en-US" sz="2000" b="1" dirty="0" err="1">
                <a:solidFill>
                  <a:srgbClr val="FF0000"/>
                </a:solidFill>
              </a:rPr>
              <a:t>ভাঙনের</a:t>
            </a:r>
            <a:r>
              <a:rPr lang="en-US" sz="2000" b="1" dirty="0">
                <a:solidFill>
                  <a:srgbClr val="FF0000"/>
                </a:solidFill>
              </a:rPr>
              <a:t> </a:t>
            </a:r>
            <a:r>
              <a:rPr lang="en-US" sz="2000" b="1" dirty="0" err="1">
                <a:solidFill>
                  <a:srgbClr val="FF0000"/>
                </a:solidFill>
              </a:rPr>
              <a:t>অন্যতম</a:t>
            </a:r>
            <a:r>
              <a:rPr lang="en-US" sz="2000" b="1" dirty="0">
                <a:solidFill>
                  <a:srgbClr val="FF0000"/>
                </a:solidFill>
              </a:rPr>
              <a:t> </a:t>
            </a:r>
            <a:r>
              <a:rPr lang="en-US" sz="2000" b="1" dirty="0" err="1">
                <a:solidFill>
                  <a:srgbClr val="FF0000"/>
                </a:solidFill>
              </a:rPr>
              <a:t>একটি</a:t>
            </a:r>
            <a:r>
              <a:rPr lang="en-US" sz="2000" b="1" dirty="0">
                <a:solidFill>
                  <a:srgbClr val="FF0000"/>
                </a:solidFill>
              </a:rPr>
              <a:t> </a:t>
            </a:r>
            <a:r>
              <a:rPr lang="en-US" sz="2000" b="1" dirty="0" err="1">
                <a:solidFill>
                  <a:srgbClr val="FF0000"/>
                </a:solidFill>
              </a:rPr>
              <a:t>কারণ</a:t>
            </a:r>
            <a:r>
              <a:rPr lang="en-US" sz="2000" b="1" dirty="0">
                <a:solidFill>
                  <a:srgbClr val="FF0000"/>
                </a:solidFill>
              </a:rPr>
              <a:t> </a:t>
            </a:r>
            <a:r>
              <a:rPr lang="en-US" sz="2000" b="1" dirty="0" err="1">
                <a:solidFill>
                  <a:srgbClr val="FF0000"/>
                </a:solidFill>
              </a:rPr>
              <a:t>হচ্ছে</a:t>
            </a:r>
            <a:r>
              <a:rPr lang="en-US" sz="2000" b="1" dirty="0">
                <a:solidFill>
                  <a:srgbClr val="FF0000"/>
                </a:solidFill>
              </a:rPr>
              <a:t> –</a:t>
            </a:r>
            <a:endParaRPr lang="en-US" sz="2000" dirty="0">
              <a:solidFill>
                <a:srgbClr val="FF0000"/>
              </a:solidFill>
            </a:endParaRPr>
          </a:p>
          <a:p>
            <a:pPr>
              <a:lnSpc>
                <a:spcPct val="150000"/>
              </a:lnSpc>
            </a:pPr>
            <a:r>
              <a:rPr lang="en-US" b="1" dirty="0"/>
              <a:t>ক) </a:t>
            </a:r>
            <a:r>
              <a:rPr lang="en-US" b="1" dirty="0" smtClean="0"/>
              <a:t>  </a:t>
            </a:r>
            <a:r>
              <a:rPr lang="en-US" b="1" dirty="0" err="1" smtClean="0"/>
              <a:t>বন্যা</a:t>
            </a:r>
            <a:r>
              <a:rPr lang="en-US" b="1" dirty="0" smtClean="0"/>
              <a:t>                  </a:t>
            </a:r>
            <a:r>
              <a:rPr lang="en-US" b="1" dirty="0"/>
              <a:t>খ) </a:t>
            </a:r>
            <a:r>
              <a:rPr lang="en-US" b="1" dirty="0" smtClean="0"/>
              <a:t> </a:t>
            </a:r>
            <a:r>
              <a:rPr lang="en-US" b="1" dirty="0" err="1" smtClean="0"/>
              <a:t>খরা</a:t>
            </a:r>
            <a:r>
              <a:rPr lang="en-US" b="1" dirty="0" smtClean="0"/>
              <a:t>                গ)   </a:t>
            </a:r>
            <a:r>
              <a:rPr lang="en-US" b="1" dirty="0" err="1" smtClean="0"/>
              <a:t>দাবানল</a:t>
            </a:r>
            <a:r>
              <a:rPr lang="en-US" b="1" dirty="0" smtClean="0"/>
              <a:t>           ঘ</a:t>
            </a:r>
            <a:r>
              <a:rPr lang="en-US" b="1" dirty="0"/>
              <a:t>) </a:t>
            </a:r>
            <a:r>
              <a:rPr lang="en-US" b="1" dirty="0" smtClean="0"/>
              <a:t> </a:t>
            </a:r>
            <a:r>
              <a:rPr lang="en-US" b="1" dirty="0" err="1" smtClean="0"/>
              <a:t>ভূমিধস</a:t>
            </a:r>
            <a:r>
              <a:rPr lang="en-US" b="1" dirty="0" smtClean="0"/>
              <a:t> </a:t>
            </a:r>
            <a:endParaRPr lang="en-US" dirty="0"/>
          </a:p>
          <a:p>
            <a:endParaRPr lang="en-US" sz="2000" b="1" dirty="0" smtClean="0">
              <a:solidFill>
                <a:srgbClr val="FF0000"/>
              </a:solidFill>
            </a:endParaRPr>
          </a:p>
          <a:p>
            <a:pPr>
              <a:lnSpc>
                <a:spcPct val="150000"/>
              </a:lnSpc>
            </a:pPr>
            <a:r>
              <a:rPr lang="en-US" sz="2000" b="1" dirty="0" smtClean="0">
                <a:solidFill>
                  <a:srgbClr val="FF0000"/>
                </a:solidFill>
              </a:rPr>
              <a:t>২। </a:t>
            </a:r>
            <a:r>
              <a:rPr lang="en-US" sz="2000" b="1" dirty="0" err="1" smtClean="0">
                <a:solidFill>
                  <a:srgbClr val="FF0000"/>
                </a:solidFill>
              </a:rPr>
              <a:t>কোন</a:t>
            </a:r>
            <a:r>
              <a:rPr lang="en-US" sz="2000" b="1" dirty="0" smtClean="0">
                <a:solidFill>
                  <a:srgbClr val="FF0000"/>
                </a:solidFill>
              </a:rPr>
              <a:t> </a:t>
            </a:r>
            <a:r>
              <a:rPr lang="en-US" sz="2000" b="1" dirty="0" err="1">
                <a:solidFill>
                  <a:srgbClr val="FF0000"/>
                </a:solidFill>
              </a:rPr>
              <a:t>স্থানের</a:t>
            </a:r>
            <a:r>
              <a:rPr lang="en-US" sz="2000" b="1" dirty="0">
                <a:solidFill>
                  <a:srgbClr val="FF0000"/>
                </a:solidFill>
              </a:rPr>
              <a:t> </a:t>
            </a:r>
            <a:r>
              <a:rPr lang="en-US" sz="2000" b="1" dirty="0" err="1">
                <a:solidFill>
                  <a:srgbClr val="FF0000"/>
                </a:solidFill>
              </a:rPr>
              <a:t>আবহাওয়া</a:t>
            </a:r>
            <a:r>
              <a:rPr lang="en-US" sz="2000" b="1" dirty="0">
                <a:solidFill>
                  <a:srgbClr val="FF0000"/>
                </a:solidFill>
              </a:rPr>
              <a:t> </a:t>
            </a:r>
            <a:r>
              <a:rPr lang="en-US" sz="2000" b="1" dirty="0" err="1">
                <a:solidFill>
                  <a:srgbClr val="FF0000"/>
                </a:solidFill>
              </a:rPr>
              <a:t>পরিবর্তের</a:t>
            </a:r>
            <a:r>
              <a:rPr lang="en-US" sz="2000" b="1" dirty="0">
                <a:solidFill>
                  <a:srgbClr val="FF0000"/>
                </a:solidFill>
              </a:rPr>
              <a:t> </a:t>
            </a:r>
            <a:r>
              <a:rPr lang="en-US" sz="2000" b="1" dirty="0" err="1">
                <a:solidFill>
                  <a:srgbClr val="FF0000"/>
                </a:solidFill>
              </a:rPr>
              <a:t>নির্দিষ্ট</a:t>
            </a:r>
            <a:r>
              <a:rPr lang="en-US" sz="2000" b="1" dirty="0">
                <a:solidFill>
                  <a:srgbClr val="FF0000"/>
                </a:solidFill>
              </a:rPr>
              <a:t> </a:t>
            </a:r>
            <a:r>
              <a:rPr lang="en-US" sz="2000" b="1" dirty="0" err="1">
                <a:solidFill>
                  <a:srgbClr val="FF0000"/>
                </a:solidFill>
              </a:rPr>
              <a:t>ধারাই</a:t>
            </a:r>
            <a:r>
              <a:rPr lang="en-US" sz="2000" b="1" dirty="0">
                <a:solidFill>
                  <a:srgbClr val="FF0000"/>
                </a:solidFill>
              </a:rPr>
              <a:t> </a:t>
            </a:r>
            <a:r>
              <a:rPr lang="en-US" sz="2000" b="1" dirty="0" err="1">
                <a:solidFill>
                  <a:srgbClr val="FF0000"/>
                </a:solidFill>
              </a:rPr>
              <a:t>হচ্ছে</a:t>
            </a:r>
            <a:r>
              <a:rPr lang="en-US" sz="2000" b="1" dirty="0">
                <a:solidFill>
                  <a:srgbClr val="FF0000"/>
                </a:solidFill>
              </a:rPr>
              <a:t> ---	</a:t>
            </a:r>
            <a:endParaRPr lang="en-US" sz="2000" dirty="0">
              <a:solidFill>
                <a:srgbClr val="FF0000"/>
              </a:solidFill>
            </a:endParaRPr>
          </a:p>
          <a:p>
            <a:pPr>
              <a:lnSpc>
                <a:spcPct val="150000"/>
              </a:lnSpc>
            </a:pPr>
            <a:r>
              <a:rPr lang="en-US" b="1" dirty="0"/>
              <a:t>ক</a:t>
            </a:r>
            <a:r>
              <a:rPr lang="en-US" b="1" dirty="0" smtClean="0"/>
              <a:t>)  </a:t>
            </a:r>
            <a:r>
              <a:rPr lang="en-US" b="1" dirty="0" err="1"/>
              <a:t>খরা</a:t>
            </a:r>
            <a:r>
              <a:rPr lang="en-US" b="1" dirty="0"/>
              <a:t> </a:t>
            </a:r>
            <a:r>
              <a:rPr lang="en-US" b="1" dirty="0" smtClean="0"/>
              <a:t>                খ)  </a:t>
            </a:r>
            <a:r>
              <a:rPr lang="en-US" b="1" dirty="0" err="1"/>
              <a:t>বৃষ্টি</a:t>
            </a:r>
            <a:r>
              <a:rPr lang="en-US" b="1" dirty="0"/>
              <a:t> </a:t>
            </a:r>
            <a:r>
              <a:rPr lang="en-US" b="1" dirty="0" smtClean="0"/>
              <a:t>           গ</a:t>
            </a:r>
            <a:r>
              <a:rPr lang="en-US" b="1" dirty="0"/>
              <a:t>) </a:t>
            </a:r>
            <a:r>
              <a:rPr lang="en-US" b="1" dirty="0" smtClean="0"/>
              <a:t> </a:t>
            </a:r>
            <a:r>
              <a:rPr lang="en-US" b="1" dirty="0" err="1" smtClean="0"/>
              <a:t>জলবায়ু</a:t>
            </a:r>
            <a:r>
              <a:rPr lang="en-US" b="1" dirty="0" smtClean="0"/>
              <a:t>                ঘ)  </a:t>
            </a:r>
            <a:r>
              <a:rPr lang="en-US" b="1" dirty="0" err="1"/>
              <a:t>সুনামি</a:t>
            </a:r>
            <a:r>
              <a:rPr lang="en-US" b="1" dirty="0"/>
              <a:t> </a:t>
            </a:r>
            <a:endParaRPr lang="en-US" dirty="0"/>
          </a:p>
          <a:p>
            <a:endParaRPr lang="en-US" sz="2000" b="1" dirty="0" smtClean="0">
              <a:solidFill>
                <a:srgbClr val="FF0000"/>
              </a:solidFill>
            </a:endParaRPr>
          </a:p>
          <a:p>
            <a:pPr>
              <a:lnSpc>
                <a:spcPct val="150000"/>
              </a:lnSpc>
            </a:pPr>
            <a:r>
              <a:rPr lang="en-US" sz="2000" b="1" dirty="0" smtClean="0">
                <a:solidFill>
                  <a:srgbClr val="FF0000"/>
                </a:solidFill>
              </a:rPr>
              <a:t>৩। </a:t>
            </a:r>
            <a:r>
              <a:rPr lang="en-US" sz="2000" b="1" dirty="0" err="1" smtClean="0">
                <a:solidFill>
                  <a:srgbClr val="FF0000"/>
                </a:solidFill>
              </a:rPr>
              <a:t>বিশ্বের</a:t>
            </a:r>
            <a:r>
              <a:rPr lang="en-US" sz="2000" b="1" dirty="0" smtClean="0">
                <a:solidFill>
                  <a:srgbClr val="FF0000"/>
                </a:solidFill>
              </a:rPr>
              <a:t> </a:t>
            </a:r>
            <a:r>
              <a:rPr lang="en-US" sz="2000" b="1" dirty="0" err="1">
                <a:solidFill>
                  <a:srgbClr val="FF0000"/>
                </a:solidFill>
              </a:rPr>
              <a:t>জলবায়ু</a:t>
            </a:r>
            <a:r>
              <a:rPr lang="en-US" sz="2000" b="1" dirty="0">
                <a:solidFill>
                  <a:srgbClr val="FF0000"/>
                </a:solidFill>
              </a:rPr>
              <a:t> </a:t>
            </a:r>
            <a:r>
              <a:rPr lang="en-US" sz="2000" b="1" dirty="0" err="1">
                <a:solidFill>
                  <a:srgbClr val="FF0000"/>
                </a:solidFill>
              </a:rPr>
              <a:t>পরিবর্তের</a:t>
            </a:r>
            <a:r>
              <a:rPr lang="en-US" sz="2000" b="1" dirty="0">
                <a:solidFill>
                  <a:srgbClr val="FF0000"/>
                </a:solidFill>
              </a:rPr>
              <a:t> </a:t>
            </a:r>
            <a:r>
              <a:rPr lang="en-US" sz="2000" b="1" dirty="0" err="1">
                <a:solidFill>
                  <a:srgbClr val="FF0000"/>
                </a:solidFill>
              </a:rPr>
              <a:t>অন্যতম</a:t>
            </a:r>
            <a:r>
              <a:rPr lang="en-US" sz="2000" b="1" dirty="0">
                <a:solidFill>
                  <a:srgbClr val="FF0000"/>
                </a:solidFill>
              </a:rPr>
              <a:t> </a:t>
            </a:r>
            <a:r>
              <a:rPr lang="en-US" sz="2000" b="1" dirty="0" err="1">
                <a:solidFill>
                  <a:srgbClr val="FF0000"/>
                </a:solidFill>
              </a:rPr>
              <a:t>কারণ</a:t>
            </a:r>
            <a:r>
              <a:rPr lang="en-US" sz="2000" b="1" dirty="0">
                <a:solidFill>
                  <a:srgbClr val="FF0000"/>
                </a:solidFill>
              </a:rPr>
              <a:t> </a:t>
            </a:r>
            <a:endParaRPr lang="en-US" sz="2000" dirty="0">
              <a:solidFill>
                <a:srgbClr val="FF0000"/>
              </a:solidFill>
            </a:endParaRPr>
          </a:p>
          <a:p>
            <a:pPr>
              <a:lnSpc>
                <a:spcPct val="150000"/>
              </a:lnSpc>
            </a:pPr>
            <a:r>
              <a:rPr lang="en-US" b="1" dirty="0"/>
              <a:t>ক) </a:t>
            </a:r>
            <a:r>
              <a:rPr lang="en-US" b="1" dirty="0" smtClean="0"/>
              <a:t> </a:t>
            </a:r>
            <a:r>
              <a:rPr lang="en-US" b="1" dirty="0" err="1" smtClean="0"/>
              <a:t>গাছ</a:t>
            </a:r>
            <a:r>
              <a:rPr lang="en-US" b="1" dirty="0" smtClean="0"/>
              <a:t> </a:t>
            </a:r>
            <a:r>
              <a:rPr lang="en-US" b="1" dirty="0" err="1"/>
              <a:t>লাগানো</a:t>
            </a:r>
            <a:r>
              <a:rPr lang="en-US" b="1" dirty="0"/>
              <a:t> </a:t>
            </a:r>
            <a:r>
              <a:rPr lang="en-US" b="1" dirty="0" smtClean="0"/>
              <a:t> 			 খ</a:t>
            </a:r>
            <a:r>
              <a:rPr lang="en-US" b="1" dirty="0"/>
              <a:t>) </a:t>
            </a:r>
            <a:r>
              <a:rPr lang="en-US" b="1" dirty="0" smtClean="0"/>
              <a:t> </a:t>
            </a:r>
            <a:r>
              <a:rPr lang="en-US" b="1" dirty="0" err="1" smtClean="0"/>
              <a:t>মানবসৃষ্ট</a:t>
            </a:r>
            <a:r>
              <a:rPr lang="en-US" b="1" dirty="0" smtClean="0"/>
              <a:t> </a:t>
            </a:r>
            <a:r>
              <a:rPr lang="en-US" b="1" dirty="0" err="1"/>
              <a:t>দূষণ</a:t>
            </a:r>
            <a:r>
              <a:rPr lang="en-US" b="1" dirty="0"/>
              <a:t>  </a:t>
            </a:r>
            <a:endParaRPr lang="en-US" b="1" dirty="0" smtClean="0"/>
          </a:p>
          <a:p>
            <a:pPr>
              <a:lnSpc>
                <a:spcPct val="150000"/>
              </a:lnSpc>
            </a:pPr>
            <a:r>
              <a:rPr lang="en-US" b="1" dirty="0" smtClean="0"/>
              <a:t>গ</a:t>
            </a:r>
            <a:r>
              <a:rPr lang="en-US" b="1" dirty="0"/>
              <a:t>)  </a:t>
            </a:r>
            <a:r>
              <a:rPr lang="en-US" b="1" dirty="0" err="1"/>
              <a:t>পশুদের</a:t>
            </a:r>
            <a:r>
              <a:rPr lang="en-US" b="1" dirty="0"/>
              <a:t> </a:t>
            </a:r>
            <a:r>
              <a:rPr lang="en-US" b="1" dirty="0" err="1"/>
              <a:t>দ্বারা</a:t>
            </a:r>
            <a:r>
              <a:rPr lang="en-US" b="1" dirty="0"/>
              <a:t> </a:t>
            </a:r>
            <a:r>
              <a:rPr lang="en-US" b="1" dirty="0" err="1"/>
              <a:t>দূষণ</a:t>
            </a:r>
            <a:r>
              <a:rPr lang="en-US" b="1" dirty="0"/>
              <a:t> </a:t>
            </a:r>
            <a:r>
              <a:rPr lang="en-US" b="1" dirty="0" smtClean="0"/>
              <a:t>		 	 ঘ</a:t>
            </a:r>
            <a:r>
              <a:rPr lang="en-US" b="1" dirty="0"/>
              <a:t>) </a:t>
            </a:r>
            <a:r>
              <a:rPr lang="en-US" b="1" dirty="0" smtClean="0"/>
              <a:t> </a:t>
            </a:r>
            <a:r>
              <a:rPr lang="en-US" b="1" dirty="0" err="1" smtClean="0"/>
              <a:t>পাখি</a:t>
            </a:r>
            <a:r>
              <a:rPr lang="en-US" b="1" dirty="0" smtClean="0"/>
              <a:t> </a:t>
            </a:r>
            <a:r>
              <a:rPr lang="en-US" b="1" dirty="0" err="1"/>
              <a:t>দ্বারা</a:t>
            </a:r>
            <a:r>
              <a:rPr lang="en-US" b="1" dirty="0"/>
              <a:t> </a:t>
            </a:r>
            <a:r>
              <a:rPr lang="en-US" b="1" dirty="0" err="1"/>
              <a:t>দূষণ</a:t>
            </a:r>
            <a:r>
              <a:rPr lang="en-US" b="1" dirty="0"/>
              <a:t> </a:t>
            </a:r>
            <a:endParaRPr lang="en-US" dirty="0"/>
          </a:p>
          <a:p>
            <a:endParaRPr lang="en-US" sz="2000" b="1" dirty="0" smtClean="0">
              <a:solidFill>
                <a:srgbClr val="FF0000"/>
              </a:solidFill>
            </a:endParaRPr>
          </a:p>
          <a:p>
            <a:pPr>
              <a:lnSpc>
                <a:spcPct val="150000"/>
              </a:lnSpc>
            </a:pPr>
            <a:r>
              <a:rPr lang="en-US" sz="2000" b="1" dirty="0" err="1" smtClean="0">
                <a:solidFill>
                  <a:srgbClr val="FF0000"/>
                </a:solidFill>
              </a:rPr>
              <a:t>৪</a:t>
            </a:r>
            <a:r>
              <a:rPr lang="en-US" sz="2000" b="1" dirty="0" err="1">
                <a:solidFill>
                  <a:srgbClr val="FF0000"/>
                </a:solidFill>
              </a:rPr>
              <a:t>।আমাদের</a:t>
            </a:r>
            <a:r>
              <a:rPr lang="en-US" sz="2000" b="1" dirty="0">
                <a:solidFill>
                  <a:srgbClr val="FF0000"/>
                </a:solidFill>
              </a:rPr>
              <a:t> </a:t>
            </a:r>
            <a:r>
              <a:rPr lang="en-US" sz="2000" b="1" dirty="0" err="1">
                <a:solidFill>
                  <a:srgbClr val="FF0000"/>
                </a:solidFill>
              </a:rPr>
              <a:t>প্রাকৃতিক</a:t>
            </a:r>
            <a:r>
              <a:rPr lang="en-US" sz="2000" b="1" dirty="0">
                <a:solidFill>
                  <a:srgbClr val="FF0000"/>
                </a:solidFill>
              </a:rPr>
              <a:t> </a:t>
            </a:r>
            <a:r>
              <a:rPr lang="en-US" sz="2000" b="1" dirty="0" err="1">
                <a:solidFill>
                  <a:srgbClr val="FF0000"/>
                </a:solidFill>
              </a:rPr>
              <a:t>দূর্যোগের</a:t>
            </a:r>
            <a:r>
              <a:rPr lang="en-US" sz="2000" b="1" dirty="0">
                <a:solidFill>
                  <a:srgbClr val="FF0000"/>
                </a:solidFill>
              </a:rPr>
              <a:t> </a:t>
            </a:r>
            <a:r>
              <a:rPr lang="en-US" sz="2000" b="1" dirty="0" err="1">
                <a:solidFill>
                  <a:srgbClr val="FF0000"/>
                </a:solidFill>
              </a:rPr>
              <a:t>অন্যতম</a:t>
            </a:r>
            <a:r>
              <a:rPr lang="en-US" sz="2000" b="1" dirty="0">
                <a:solidFill>
                  <a:srgbClr val="FF0000"/>
                </a:solidFill>
              </a:rPr>
              <a:t> </a:t>
            </a:r>
            <a:r>
              <a:rPr lang="en-US" sz="2000" b="1" dirty="0" err="1">
                <a:solidFill>
                  <a:srgbClr val="FF0000"/>
                </a:solidFill>
              </a:rPr>
              <a:t>কারণ</a:t>
            </a:r>
            <a:r>
              <a:rPr lang="en-US" sz="2000" b="1" dirty="0">
                <a:solidFill>
                  <a:srgbClr val="FF0000"/>
                </a:solidFill>
              </a:rPr>
              <a:t> </a:t>
            </a:r>
            <a:endParaRPr lang="en-US" sz="2000" dirty="0">
              <a:solidFill>
                <a:srgbClr val="FF0000"/>
              </a:solidFill>
            </a:endParaRPr>
          </a:p>
          <a:p>
            <a:pPr>
              <a:lnSpc>
                <a:spcPct val="150000"/>
              </a:lnSpc>
            </a:pPr>
            <a:r>
              <a:rPr lang="en-US" b="1" dirty="0"/>
              <a:t>ক) </a:t>
            </a:r>
            <a:r>
              <a:rPr lang="en-US" b="1" dirty="0" smtClean="0"/>
              <a:t> </a:t>
            </a:r>
            <a:r>
              <a:rPr lang="en-US" b="1" dirty="0" err="1" smtClean="0"/>
              <a:t>ভৌগোলিক</a:t>
            </a:r>
            <a:r>
              <a:rPr lang="en-US" b="1" dirty="0" smtClean="0"/>
              <a:t> </a:t>
            </a:r>
            <a:r>
              <a:rPr lang="en-US" b="1" dirty="0" err="1"/>
              <a:t>অবস্থান</a:t>
            </a:r>
            <a:r>
              <a:rPr lang="en-US" b="1" dirty="0"/>
              <a:t> </a:t>
            </a:r>
            <a:r>
              <a:rPr lang="en-US" b="1" dirty="0" smtClean="0"/>
              <a:t> 			খ)  </a:t>
            </a:r>
            <a:r>
              <a:rPr lang="en-US" b="1" dirty="0" err="1"/>
              <a:t>পরিবেশগত</a:t>
            </a:r>
            <a:r>
              <a:rPr lang="en-US" b="1" dirty="0"/>
              <a:t>  </a:t>
            </a:r>
            <a:r>
              <a:rPr lang="en-US" b="1" dirty="0" err="1"/>
              <a:t>অবস্থান</a:t>
            </a:r>
            <a:r>
              <a:rPr lang="en-US" b="1" dirty="0"/>
              <a:t> </a:t>
            </a:r>
            <a:endParaRPr lang="en-US" b="1" dirty="0" smtClean="0"/>
          </a:p>
          <a:p>
            <a:pPr>
              <a:lnSpc>
                <a:spcPct val="150000"/>
              </a:lnSpc>
            </a:pPr>
            <a:r>
              <a:rPr lang="en-US" b="1" dirty="0" smtClean="0"/>
              <a:t>গ)  </a:t>
            </a:r>
            <a:r>
              <a:rPr lang="en-US" b="1" dirty="0" err="1"/>
              <a:t>ঐতিহাসিক</a:t>
            </a:r>
            <a:r>
              <a:rPr lang="en-US" b="1" dirty="0"/>
              <a:t> </a:t>
            </a:r>
            <a:r>
              <a:rPr lang="en-US" b="1" dirty="0" err="1" smtClean="0"/>
              <a:t>অবস্থান</a:t>
            </a:r>
            <a:r>
              <a:rPr lang="en-US" b="1" dirty="0" smtClean="0"/>
              <a:t>			 </a:t>
            </a:r>
            <a:r>
              <a:rPr lang="en-US" b="1" dirty="0"/>
              <a:t>ঘ</a:t>
            </a:r>
            <a:r>
              <a:rPr lang="en-US" b="1" dirty="0" smtClean="0"/>
              <a:t>)  </a:t>
            </a:r>
            <a:r>
              <a:rPr lang="en-US" b="1" dirty="0" err="1"/>
              <a:t>বনের</a:t>
            </a:r>
            <a:r>
              <a:rPr lang="en-US" b="1" dirty="0"/>
              <a:t> </a:t>
            </a:r>
            <a:r>
              <a:rPr lang="en-US" b="1" dirty="0" err="1"/>
              <a:t>অবস্থান</a:t>
            </a:r>
            <a:r>
              <a:rPr lang="en-US" b="1" dirty="0"/>
              <a:t> </a:t>
            </a:r>
            <a:endParaRPr lang="en-US" dirty="0"/>
          </a:p>
        </p:txBody>
      </p:sp>
      <p:sp>
        <p:nvSpPr>
          <p:cNvPr id="10" name="Rectangle 9"/>
          <p:cNvSpPr/>
          <p:nvPr/>
        </p:nvSpPr>
        <p:spPr>
          <a:xfrm>
            <a:off x="3484718" y="362634"/>
            <a:ext cx="2015295" cy="646331"/>
          </a:xfrm>
          <a:prstGeom prst="rect">
            <a:avLst/>
          </a:prstGeom>
        </p:spPr>
        <p:txBody>
          <a:bodyPr wrap="none">
            <a:spAutoFit/>
          </a:bodyPr>
          <a:lstStyle/>
          <a:p>
            <a:r>
              <a:rPr lang="en-US" sz="3600" b="1" dirty="0" err="1">
                <a:ln>
                  <a:solidFill>
                    <a:srgbClr val="FFFF00"/>
                  </a:solidFill>
                </a:ln>
              </a:rPr>
              <a:t>মূল্যায়ন</a:t>
            </a:r>
            <a:r>
              <a:rPr lang="en-US" sz="3600" b="1" dirty="0">
                <a:ln>
                  <a:solidFill>
                    <a:srgbClr val="FFFF00"/>
                  </a:solidFill>
                </a:ln>
              </a:rPr>
              <a:t> </a:t>
            </a:r>
            <a:endParaRPr lang="en-US" sz="3600" dirty="0">
              <a:ln>
                <a:solidFill>
                  <a:srgbClr val="FFFF00"/>
                </a:solidFill>
              </a:ln>
            </a:endParaRPr>
          </a:p>
        </p:txBody>
      </p:sp>
      <p:sp>
        <p:nvSpPr>
          <p:cNvPr id="11" name="Oval 10"/>
          <p:cNvSpPr/>
          <p:nvPr/>
        </p:nvSpPr>
        <p:spPr>
          <a:xfrm>
            <a:off x="152400" y="1524000"/>
            <a:ext cx="4572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52800" y="2667000"/>
            <a:ext cx="3810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24400" y="3886200"/>
            <a:ext cx="4572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52400" y="5486400"/>
            <a:ext cx="4572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36508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 calcmode="lin" valueType="num">
                                      <p:cBhvr additive="base">
                                        <p:cTn id="3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 calcmode="lin" valueType="num">
                                      <p:cBhvr additive="base">
                                        <p:cTn id="4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 calcmode="lin" valueType="num">
                                      <p:cBhvr additive="base">
                                        <p:cTn id="5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circle(in)">
                                      <p:cBhvr>
                                        <p:cTn id="59" dur="2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7">
                                            <p:txEl>
                                              <p:pRg st="10" end="10"/>
                                            </p:txEl>
                                          </p:spTgt>
                                        </p:tgtEl>
                                        <p:attrNameLst>
                                          <p:attrName>style.visibility</p:attrName>
                                        </p:attrNameLst>
                                      </p:cBhvr>
                                      <p:to>
                                        <p:strVal val="visible"/>
                                      </p:to>
                                    </p:set>
                                    <p:animEffect transition="in" filter="barn(inVertical)">
                                      <p:cBhvr>
                                        <p:cTn id="64" dur="500"/>
                                        <p:tgtEl>
                                          <p:spTgt spid="7">
                                            <p:txEl>
                                              <p:pRg st="10" end="10"/>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barn(inVertical)">
                                      <p:cBhvr>
                                        <p:cTn id="67" dur="500"/>
                                        <p:tgtEl>
                                          <p:spTgt spid="7">
                                            <p:txEl>
                                              <p:pRg st="11" end="11"/>
                                            </p:txEl>
                                          </p:spTgt>
                                        </p:tgtEl>
                                      </p:cBhvr>
                                    </p:animEffect>
                                  </p:childTnLst>
                                </p:cTn>
                              </p:par>
                              <p:par>
                                <p:cTn id="68" presetID="16" presetClass="entr" presetSubtype="21" fill="hold" nodeType="with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barn(inVertical)">
                                      <p:cBhvr>
                                        <p:cTn id="70" dur="500"/>
                                        <p:tgtEl>
                                          <p:spTgt spid="7">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circle(in)">
                                      <p:cBhvr>
                                        <p:cTn id="7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609" y="762000"/>
            <a:ext cx="280878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w="18000">
                  <a:solidFill>
                    <a:srgbClr val="C0504D">
                      <a:satMod val="140000"/>
                    </a:srgbClr>
                  </a:solidFill>
                  <a:prstDash val="solid"/>
                  <a:miter lim="800000"/>
                </a:ln>
                <a:solidFill>
                  <a:srgbClr val="92D050"/>
                </a:solidFill>
                <a:effectLst>
                  <a:outerShdw blurRad="25500" dist="23000" dir="7020000" algn="tl">
                    <a:srgbClr val="000000">
                      <a:alpha val="50000"/>
                    </a:srgbClr>
                  </a:outerShdw>
                </a:effectLst>
                <a:uLnTx/>
                <a:uFillTx/>
              </a:rPr>
              <a:t>বাড়ির</a:t>
            </a:r>
            <a:r>
              <a:rPr kumimoji="0" lang="en-US" sz="3600" b="1" i="0" u="none" strike="noStrike" kern="0" cap="none" spc="0" normalizeH="0" baseline="0" noProof="0" dirty="0" smtClean="0">
                <a:ln w="18000">
                  <a:solidFill>
                    <a:srgbClr val="C0504D">
                      <a:satMod val="140000"/>
                    </a:srgbClr>
                  </a:solidFill>
                  <a:prstDash val="solid"/>
                  <a:miter lim="800000"/>
                </a:ln>
                <a:solidFill>
                  <a:srgbClr val="92D050"/>
                </a:solidFill>
                <a:effectLst>
                  <a:outerShdw blurRad="25500" dist="23000" dir="7020000" algn="tl">
                    <a:srgbClr val="000000">
                      <a:alpha val="50000"/>
                    </a:srgbClr>
                  </a:outerShdw>
                </a:effectLst>
                <a:uLnTx/>
                <a:uFillTx/>
              </a:rPr>
              <a:t> </a:t>
            </a:r>
            <a:r>
              <a:rPr kumimoji="0" lang="en-US" sz="3600" b="1" i="0" u="none" strike="noStrike" kern="0" cap="none" spc="0" normalizeH="0" baseline="0" noProof="0" dirty="0" err="1" smtClean="0">
                <a:ln w="18000">
                  <a:solidFill>
                    <a:srgbClr val="C0504D">
                      <a:satMod val="140000"/>
                    </a:srgbClr>
                  </a:solidFill>
                  <a:prstDash val="solid"/>
                  <a:miter lim="800000"/>
                </a:ln>
                <a:solidFill>
                  <a:srgbClr val="92D050"/>
                </a:solidFill>
                <a:effectLst>
                  <a:outerShdw blurRad="25500" dist="23000" dir="7020000" algn="tl">
                    <a:srgbClr val="000000">
                      <a:alpha val="50000"/>
                    </a:srgbClr>
                  </a:outerShdw>
                </a:effectLst>
                <a:uLnTx/>
                <a:uFillTx/>
              </a:rPr>
              <a:t>কাজ</a:t>
            </a:r>
            <a:r>
              <a:rPr kumimoji="0" lang="en-US" sz="3600" b="1" i="0" u="none" strike="noStrike" kern="0" cap="none" spc="0" normalizeH="0" baseline="0" noProof="0" dirty="0" smtClean="0">
                <a:ln w="18000">
                  <a:solidFill>
                    <a:srgbClr val="C0504D">
                      <a:satMod val="140000"/>
                    </a:srgbClr>
                  </a:solidFill>
                  <a:prstDash val="solid"/>
                  <a:miter lim="800000"/>
                </a:ln>
                <a:solidFill>
                  <a:srgbClr val="92D050"/>
                </a:solidFill>
                <a:effectLst>
                  <a:outerShdw blurRad="25500" dist="23000" dir="7020000" algn="tl">
                    <a:srgbClr val="000000">
                      <a:alpha val="50000"/>
                    </a:srgbClr>
                  </a:outerShdw>
                </a:effectLst>
                <a:uLnTx/>
                <a:uFillTx/>
              </a:rPr>
              <a:t> </a:t>
            </a:r>
            <a:endParaRPr kumimoji="0" lang="en-US" sz="3600" b="1" i="0" u="none" strike="noStrike" kern="0" cap="none" spc="0" normalizeH="0" baseline="0" noProof="0" dirty="0">
              <a:ln w="18000">
                <a:solidFill>
                  <a:srgbClr val="C0504D">
                    <a:satMod val="140000"/>
                  </a:srgbClr>
                </a:solidFill>
                <a:prstDash val="solid"/>
                <a:miter lim="800000"/>
              </a:ln>
              <a:solidFill>
                <a:srgbClr val="92D050"/>
              </a:solidFill>
              <a:effectLst>
                <a:outerShdw blurRad="25500" dist="23000" dir="7020000" algn="tl">
                  <a:srgbClr val="000000">
                    <a:alpha val="50000"/>
                  </a:srgbClr>
                </a:outerShdw>
              </a:effectLst>
              <a:uLnTx/>
              <a:uFillTx/>
            </a:endParaRPr>
          </a:p>
        </p:txBody>
      </p:sp>
      <p:sp>
        <p:nvSpPr>
          <p:cNvPr id="5" name="Rectangle 4"/>
          <p:cNvSpPr/>
          <p:nvPr/>
        </p:nvSpPr>
        <p:spPr>
          <a:xfrm>
            <a:off x="202736" y="4267200"/>
            <a:ext cx="8839200" cy="1329082"/>
          </a:xfrm>
          <a:prstGeom prst="rect">
            <a:avLst/>
          </a:prstGeom>
        </p:spPr>
        <p:txBody>
          <a:bodyPr wrap="square">
            <a:spAutoFit/>
          </a:bodyPr>
          <a:lstStyle/>
          <a:p>
            <a:pPr marL="285750" indent="-285750">
              <a:lnSpc>
                <a:spcPct val="150000"/>
              </a:lnSpc>
              <a:buFont typeface="Wingdings" pitchFamily="2" charset="2"/>
              <a:buChar char="Ø"/>
            </a:pPr>
            <a:r>
              <a:rPr lang="en-US" sz="2800" b="1" dirty="0" err="1" smtClean="0"/>
              <a:t>ভৌগলিক</a:t>
            </a:r>
            <a:r>
              <a:rPr lang="en-US" sz="2800" b="1" dirty="0" smtClean="0"/>
              <a:t> </a:t>
            </a:r>
            <a:r>
              <a:rPr lang="en-US" sz="2800" b="1" dirty="0" err="1" smtClean="0"/>
              <a:t>অবস্থানই</a:t>
            </a:r>
            <a:r>
              <a:rPr lang="en-US" sz="2800" b="1" dirty="0" smtClean="0"/>
              <a:t> </a:t>
            </a:r>
            <a:r>
              <a:rPr lang="en-US" sz="2800" b="1" dirty="0" err="1" smtClean="0"/>
              <a:t>আমাদের</a:t>
            </a:r>
            <a:r>
              <a:rPr lang="en-US" sz="2800" b="1" dirty="0" smtClean="0"/>
              <a:t> </a:t>
            </a:r>
            <a:r>
              <a:rPr lang="en-US" sz="2800" b="1" dirty="0" err="1" smtClean="0"/>
              <a:t>প্রাকৃতিক</a:t>
            </a:r>
            <a:r>
              <a:rPr lang="en-US" sz="2800" b="1" dirty="0" smtClean="0"/>
              <a:t> </a:t>
            </a:r>
            <a:r>
              <a:rPr lang="en-US" sz="2800" b="1" dirty="0" err="1" smtClean="0"/>
              <a:t>দূর্যোগের</a:t>
            </a:r>
            <a:r>
              <a:rPr lang="en-US" sz="2800" b="1" dirty="0" smtClean="0"/>
              <a:t> </a:t>
            </a:r>
            <a:r>
              <a:rPr lang="en-US" sz="2800" b="1" dirty="0" err="1" smtClean="0"/>
              <a:t>অন্যতম</a:t>
            </a:r>
            <a:r>
              <a:rPr lang="en-US" sz="2800" b="1" dirty="0" smtClean="0"/>
              <a:t> </a:t>
            </a:r>
            <a:r>
              <a:rPr lang="en-US" sz="2800" b="1" dirty="0" err="1" smtClean="0"/>
              <a:t>কারণ।কয়েকটি</a:t>
            </a:r>
            <a:r>
              <a:rPr lang="en-US" sz="2800" b="1" dirty="0" smtClean="0"/>
              <a:t> </a:t>
            </a:r>
            <a:r>
              <a:rPr lang="en-US" sz="2800" b="1" dirty="0" err="1" smtClean="0"/>
              <a:t>বাক্যে</a:t>
            </a:r>
            <a:r>
              <a:rPr lang="en-US" sz="2800" b="1" dirty="0" smtClean="0"/>
              <a:t> </a:t>
            </a:r>
            <a:r>
              <a:rPr lang="en-US" sz="2800" b="1" dirty="0" err="1" smtClean="0"/>
              <a:t>লেখ</a:t>
            </a:r>
            <a:r>
              <a:rPr lang="en-US" sz="2800" b="1" dirty="0" smtClean="0"/>
              <a:t>। </a:t>
            </a:r>
            <a:endParaRPr lang="en-US" sz="2800" b="1" dirty="0"/>
          </a:p>
        </p:txBody>
      </p:sp>
    </p:spTree>
    <p:extLst>
      <p:ext uri="{BB962C8B-B14F-4D97-AF65-F5344CB8AC3E}">
        <p14:creationId xmlns:p14="http://schemas.microsoft.com/office/powerpoint/2010/main" val="255373097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3757" t="12770" b="8441"/>
          <a:stretch/>
        </p:blipFill>
        <p:spPr>
          <a:xfrm>
            <a:off x="4202370" y="297873"/>
            <a:ext cx="4137540" cy="2394381"/>
          </a:xfrm>
          <a:prstGeom prst="roundRect">
            <a:avLst>
              <a:gd name="adj" fmla="val 47473"/>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71781">
            <a:off x="4099975" y="2691864"/>
            <a:ext cx="3362325" cy="30956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4163" y="1295400"/>
            <a:ext cx="3921995" cy="4897952"/>
          </a:xfrm>
          <a:prstGeom prst="ellipse">
            <a:avLst/>
          </a:prstGeom>
          <a:ln>
            <a:noFill/>
          </a:ln>
          <a:effectLst>
            <a:softEdge rad="112500"/>
          </a:effectLst>
        </p:spPr>
      </p:pic>
    </p:spTree>
    <p:extLst>
      <p:ext uri="{BB962C8B-B14F-4D97-AF65-F5344CB8AC3E}">
        <p14:creationId xmlns:p14="http://schemas.microsoft.com/office/powerpoint/2010/main" val="20299824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9713" y="720804"/>
            <a:ext cx="3765774" cy="1107996"/>
          </a:xfrm>
          <a:prstGeom prst="rect">
            <a:avLst/>
          </a:prstGeom>
          <a:noFill/>
        </p:spPr>
        <p:txBody>
          <a:bodyPr wrap="none" rtlCol="0">
            <a:spAutoFit/>
          </a:bodyPr>
          <a:lstStyle/>
          <a:p>
            <a:r>
              <a:rPr lang="en-US" sz="6600" b="1" dirty="0" err="1" smtClean="0">
                <a:ln>
                  <a:solidFill>
                    <a:schemeClr val="bg1"/>
                  </a:solidFill>
                </a:ln>
                <a:solidFill>
                  <a:srgbClr val="0070C0"/>
                </a:solidFill>
              </a:rPr>
              <a:t>পরিচিতি</a:t>
            </a:r>
            <a:r>
              <a:rPr lang="en-US" sz="6600" b="1" dirty="0" smtClean="0">
                <a:ln>
                  <a:solidFill>
                    <a:schemeClr val="bg1"/>
                  </a:solidFill>
                </a:ln>
                <a:solidFill>
                  <a:srgbClr val="0070C0"/>
                </a:solidFill>
              </a:rPr>
              <a:t> </a:t>
            </a:r>
            <a:endParaRPr lang="en-US" sz="6600" b="1" dirty="0">
              <a:ln>
                <a:solidFill>
                  <a:schemeClr val="bg1"/>
                </a:solidFill>
              </a:ln>
              <a:solidFill>
                <a:srgbClr val="0070C0"/>
              </a:solidFill>
            </a:endParaRPr>
          </a:p>
        </p:txBody>
      </p:sp>
      <p:sp>
        <p:nvSpPr>
          <p:cNvPr id="3" name="TextBox 2"/>
          <p:cNvSpPr txBox="1"/>
          <p:nvPr/>
        </p:nvSpPr>
        <p:spPr>
          <a:xfrm>
            <a:off x="215819" y="3810000"/>
            <a:ext cx="2938625" cy="523220"/>
          </a:xfrm>
          <a:prstGeom prst="rect">
            <a:avLst/>
          </a:prstGeom>
          <a:noFill/>
        </p:spPr>
        <p:txBody>
          <a:bodyPr wrap="none" rtlCol="0">
            <a:spAutoFit/>
          </a:bodyPr>
          <a:lstStyle/>
          <a:p>
            <a:r>
              <a:rPr lang="en-US" sz="2800" b="1" dirty="0" err="1" smtClean="0">
                <a:ln>
                  <a:solidFill>
                    <a:schemeClr val="tx2">
                      <a:lumMod val="60000"/>
                      <a:lumOff val="40000"/>
                    </a:schemeClr>
                  </a:solidFill>
                </a:ln>
              </a:rPr>
              <a:t>শিক্ষক</a:t>
            </a:r>
            <a:r>
              <a:rPr lang="en-US" sz="2800" b="1" dirty="0" smtClean="0">
                <a:ln>
                  <a:solidFill>
                    <a:schemeClr val="tx2">
                      <a:lumMod val="60000"/>
                      <a:lumOff val="40000"/>
                    </a:schemeClr>
                  </a:solidFill>
                </a:ln>
              </a:rPr>
              <a:t> </a:t>
            </a:r>
            <a:r>
              <a:rPr lang="en-US" sz="2800" b="1" dirty="0" err="1" smtClean="0">
                <a:ln>
                  <a:solidFill>
                    <a:schemeClr val="tx2">
                      <a:lumMod val="60000"/>
                      <a:lumOff val="40000"/>
                    </a:schemeClr>
                  </a:solidFill>
                </a:ln>
              </a:rPr>
              <a:t>পরিচিতি</a:t>
            </a:r>
            <a:r>
              <a:rPr lang="en-US" sz="2800" b="1" dirty="0" smtClean="0">
                <a:ln>
                  <a:solidFill>
                    <a:schemeClr val="tx2">
                      <a:lumMod val="60000"/>
                      <a:lumOff val="40000"/>
                    </a:schemeClr>
                  </a:solidFill>
                </a:ln>
              </a:rPr>
              <a:t> </a:t>
            </a:r>
            <a:endParaRPr lang="en-US" sz="2800" b="1" dirty="0">
              <a:ln>
                <a:solidFill>
                  <a:schemeClr val="tx2">
                    <a:lumMod val="60000"/>
                    <a:lumOff val="40000"/>
                  </a:schemeClr>
                </a:solidFill>
              </a:ln>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3" t="16077" r="26042" b="12922"/>
          <a:stretch/>
        </p:blipFill>
        <p:spPr>
          <a:xfrm>
            <a:off x="27710" y="207818"/>
            <a:ext cx="2791690" cy="3602182"/>
          </a:xfrm>
          <a:prstGeom prst="ellipse">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sp>
        <p:nvSpPr>
          <p:cNvPr id="5" name="TextBox 4"/>
          <p:cNvSpPr txBox="1"/>
          <p:nvPr/>
        </p:nvSpPr>
        <p:spPr>
          <a:xfrm>
            <a:off x="229674" y="4316113"/>
            <a:ext cx="5028941" cy="2308324"/>
          </a:xfrm>
          <a:prstGeom prst="rect">
            <a:avLst/>
          </a:prstGeom>
          <a:noFill/>
        </p:spPr>
        <p:txBody>
          <a:bodyPr wrap="none" rtlCol="0">
            <a:spAutoFit/>
          </a:bodyPr>
          <a:lstStyle/>
          <a:p>
            <a:pPr>
              <a:lnSpc>
                <a:spcPct val="150000"/>
              </a:lnSpc>
            </a:pPr>
            <a:r>
              <a:rPr lang="en-US" sz="2400" b="1" dirty="0" err="1" smtClean="0">
                <a:ln>
                  <a:solidFill>
                    <a:srgbClr val="FF0000"/>
                  </a:solidFill>
                </a:ln>
              </a:rPr>
              <a:t>সাঈদা</a:t>
            </a:r>
            <a:r>
              <a:rPr lang="en-US" sz="2400" b="1" dirty="0" smtClean="0">
                <a:ln>
                  <a:solidFill>
                    <a:srgbClr val="FF0000"/>
                  </a:solidFill>
                </a:ln>
              </a:rPr>
              <a:t> </a:t>
            </a:r>
            <a:r>
              <a:rPr lang="en-US" sz="2400" b="1" dirty="0" err="1" smtClean="0">
                <a:ln>
                  <a:solidFill>
                    <a:srgbClr val="FF0000"/>
                  </a:solidFill>
                </a:ln>
              </a:rPr>
              <a:t>হাসমা</a:t>
            </a:r>
            <a:endParaRPr lang="en-US" sz="2400" b="1" dirty="0" smtClean="0">
              <a:ln>
                <a:solidFill>
                  <a:srgbClr val="FF0000"/>
                </a:solidFill>
              </a:ln>
            </a:endParaRPr>
          </a:p>
          <a:p>
            <a:pPr>
              <a:lnSpc>
                <a:spcPct val="150000"/>
              </a:lnSpc>
            </a:pPr>
            <a:r>
              <a:rPr lang="en-US" sz="2400" b="1" dirty="0" err="1" smtClean="0">
                <a:ln>
                  <a:solidFill>
                    <a:srgbClr val="FF0000"/>
                  </a:solidFill>
                </a:ln>
              </a:rPr>
              <a:t>সহকারি</a:t>
            </a:r>
            <a:r>
              <a:rPr lang="en-US" sz="2400" b="1" dirty="0" smtClean="0">
                <a:ln>
                  <a:solidFill>
                    <a:srgbClr val="FF0000"/>
                  </a:solidFill>
                </a:ln>
              </a:rPr>
              <a:t> </a:t>
            </a:r>
            <a:r>
              <a:rPr lang="en-US" sz="2400" b="1" dirty="0" err="1" smtClean="0">
                <a:ln>
                  <a:solidFill>
                    <a:srgbClr val="FF0000"/>
                  </a:solidFill>
                </a:ln>
              </a:rPr>
              <a:t>শিক্ষক</a:t>
            </a:r>
            <a:r>
              <a:rPr lang="en-US" sz="2400" b="1" dirty="0" smtClean="0">
                <a:ln>
                  <a:solidFill>
                    <a:srgbClr val="FF0000"/>
                  </a:solidFill>
                </a:ln>
              </a:rPr>
              <a:t> ( </a:t>
            </a:r>
            <a:r>
              <a:rPr lang="en-US" sz="2400" b="1" dirty="0" err="1" smtClean="0">
                <a:ln>
                  <a:solidFill>
                    <a:srgbClr val="FF0000"/>
                  </a:solidFill>
                </a:ln>
              </a:rPr>
              <a:t>আইসিটি</a:t>
            </a:r>
            <a:r>
              <a:rPr lang="en-US" sz="2400" b="1" dirty="0" smtClean="0">
                <a:ln>
                  <a:solidFill>
                    <a:srgbClr val="FF0000"/>
                  </a:solidFill>
                </a:ln>
              </a:rPr>
              <a:t> ) </a:t>
            </a:r>
          </a:p>
          <a:p>
            <a:pPr>
              <a:lnSpc>
                <a:spcPct val="150000"/>
              </a:lnSpc>
            </a:pPr>
            <a:r>
              <a:rPr lang="en-US" sz="2400" b="1" dirty="0" err="1" smtClean="0">
                <a:ln>
                  <a:solidFill>
                    <a:srgbClr val="FF0000"/>
                  </a:solidFill>
                </a:ln>
              </a:rPr>
              <a:t>বড়চালা</a:t>
            </a:r>
            <a:r>
              <a:rPr lang="en-US" sz="2400" b="1" dirty="0" smtClean="0">
                <a:ln>
                  <a:solidFill>
                    <a:srgbClr val="FF0000"/>
                  </a:solidFill>
                </a:ln>
              </a:rPr>
              <a:t> </a:t>
            </a:r>
            <a:r>
              <a:rPr lang="en-US" sz="2400" b="1" dirty="0" err="1" smtClean="0">
                <a:ln>
                  <a:solidFill>
                    <a:srgbClr val="FF0000"/>
                  </a:solidFill>
                </a:ln>
              </a:rPr>
              <a:t>হুসাইনিয়া</a:t>
            </a:r>
            <a:r>
              <a:rPr lang="en-US" sz="2400" b="1" dirty="0" smtClean="0">
                <a:ln>
                  <a:solidFill>
                    <a:srgbClr val="FF0000"/>
                  </a:solidFill>
                </a:ln>
              </a:rPr>
              <a:t> </a:t>
            </a:r>
            <a:r>
              <a:rPr lang="en-US" sz="2400" b="1" dirty="0" err="1" smtClean="0">
                <a:ln>
                  <a:solidFill>
                    <a:srgbClr val="FF0000"/>
                  </a:solidFill>
                </a:ln>
              </a:rPr>
              <a:t>দাখিল</a:t>
            </a:r>
            <a:r>
              <a:rPr lang="en-US" sz="2400" b="1" dirty="0" smtClean="0">
                <a:ln>
                  <a:solidFill>
                    <a:srgbClr val="FF0000"/>
                  </a:solidFill>
                </a:ln>
              </a:rPr>
              <a:t> </a:t>
            </a:r>
            <a:r>
              <a:rPr lang="en-US" sz="2400" b="1" dirty="0" err="1" smtClean="0">
                <a:ln>
                  <a:solidFill>
                    <a:srgbClr val="FF0000"/>
                  </a:solidFill>
                </a:ln>
              </a:rPr>
              <a:t>মাদরাসা</a:t>
            </a:r>
            <a:r>
              <a:rPr lang="en-US" sz="2400" b="1" dirty="0" smtClean="0">
                <a:ln>
                  <a:solidFill>
                    <a:srgbClr val="FF0000"/>
                  </a:solidFill>
                </a:ln>
              </a:rPr>
              <a:t> </a:t>
            </a:r>
          </a:p>
          <a:p>
            <a:pPr>
              <a:lnSpc>
                <a:spcPct val="150000"/>
              </a:lnSpc>
            </a:pPr>
            <a:r>
              <a:rPr lang="en-US" sz="2400" b="1" dirty="0" err="1" smtClean="0">
                <a:ln>
                  <a:solidFill>
                    <a:srgbClr val="FF0000"/>
                  </a:solidFill>
                </a:ln>
              </a:rPr>
              <a:t>ভালুকা</a:t>
            </a:r>
            <a:r>
              <a:rPr lang="en-US" sz="2400" b="1" dirty="0" smtClean="0">
                <a:ln>
                  <a:solidFill>
                    <a:srgbClr val="FF0000"/>
                  </a:solidFill>
                </a:ln>
              </a:rPr>
              <a:t>, </a:t>
            </a:r>
            <a:r>
              <a:rPr lang="en-US" sz="2400" b="1" dirty="0" err="1" smtClean="0">
                <a:ln>
                  <a:solidFill>
                    <a:srgbClr val="FF0000"/>
                  </a:solidFill>
                </a:ln>
              </a:rPr>
              <a:t>ময়মনসিংহ</a:t>
            </a:r>
            <a:r>
              <a:rPr lang="en-US" sz="2400" b="1" dirty="0" smtClean="0">
                <a:ln>
                  <a:solidFill>
                    <a:srgbClr val="FF0000"/>
                  </a:solidFill>
                </a:ln>
              </a:rPr>
              <a:t>।  </a:t>
            </a:r>
            <a:endParaRPr lang="en-US" sz="2400" b="1" dirty="0">
              <a:ln>
                <a:solidFill>
                  <a:srgbClr val="FF0000"/>
                </a:solidFill>
              </a:ln>
            </a:endParaRPr>
          </a:p>
        </p:txBody>
      </p:sp>
      <p:sp>
        <p:nvSpPr>
          <p:cNvPr id="6" name="TextBox 5"/>
          <p:cNvSpPr txBox="1"/>
          <p:nvPr/>
        </p:nvSpPr>
        <p:spPr>
          <a:xfrm>
            <a:off x="5562600" y="3690610"/>
            <a:ext cx="2529860" cy="523220"/>
          </a:xfrm>
          <a:prstGeom prst="rect">
            <a:avLst/>
          </a:prstGeom>
          <a:noFill/>
        </p:spPr>
        <p:txBody>
          <a:bodyPr wrap="none" rtlCol="0">
            <a:spAutoFit/>
          </a:bodyPr>
          <a:lstStyle/>
          <a:p>
            <a:r>
              <a:rPr lang="en-US" sz="2800" b="1" dirty="0" err="1" smtClean="0">
                <a:ln>
                  <a:solidFill>
                    <a:srgbClr val="00B050"/>
                  </a:solidFill>
                </a:ln>
              </a:rPr>
              <a:t>পাঠ</a:t>
            </a:r>
            <a:r>
              <a:rPr lang="en-US" sz="2800" b="1" dirty="0" smtClean="0">
                <a:ln>
                  <a:solidFill>
                    <a:srgbClr val="00B050"/>
                  </a:solidFill>
                </a:ln>
              </a:rPr>
              <a:t>  </a:t>
            </a:r>
            <a:r>
              <a:rPr lang="en-US" sz="2800" b="1" dirty="0" err="1" smtClean="0">
                <a:ln>
                  <a:solidFill>
                    <a:srgbClr val="00B050"/>
                  </a:solidFill>
                </a:ln>
              </a:rPr>
              <a:t>পরিচিতি</a:t>
            </a:r>
            <a:r>
              <a:rPr lang="en-US" sz="2800" b="1" dirty="0" smtClean="0">
                <a:ln>
                  <a:solidFill>
                    <a:srgbClr val="00B050"/>
                  </a:solidFill>
                </a:ln>
              </a:rPr>
              <a:t> </a:t>
            </a:r>
            <a:endParaRPr lang="en-US" sz="2800" b="1" dirty="0">
              <a:ln>
                <a:solidFill>
                  <a:srgbClr val="00B050"/>
                </a:solidFill>
              </a:ln>
            </a:endParaRPr>
          </a:p>
        </p:txBody>
      </p:sp>
      <p:sp>
        <p:nvSpPr>
          <p:cNvPr id="7" name="TextBox 6"/>
          <p:cNvSpPr txBox="1"/>
          <p:nvPr/>
        </p:nvSpPr>
        <p:spPr>
          <a:xfrm>
            <a:off x="5283648" y="4316113"/>
            <a:ext cx="3860352" cy="1938992"/>
          </a:xfrm>
          <a:prstGeom prst="rect">
            <a:avLst/>
          </a:prstGeom>
          <a:noFill/>
        </p:spPr>
        <p:txBody>
          <a:bodyPr wrap="none" rtlCol="0">
            <a:spAutoFit/>
          </a:bodyPr>
          <a:lstStyle/>
          <a:p>
            <a:pPr>
              <a:lnSpc>
                <a:spcPct val="150000"/>
              </a:lnSpc>
            </a:pPr>
            <a:r>
              <a:rPr lang="en-US" sz="2000" b="1" dirty="0" err="1" smtClean="0">
                <a:ln>
                  <a:solidFill>
                    <a:srgbClr val="002060"/>
                  </a:solidFill>
                </a:ln>
              </a:rPr>
              <a:t>শ্রেণিঃ</a:t>
            </a:r>
            <a:r>
              <a:rPr lang="en-US" sz="2000" b="1" dirty="0" smtClean="0">
                <a:ln>
                  <a:solidFill>
                    <a:srgbClr val="002060"/>
                  </a:solidFill>
                </a:ln>
              </a:rPr>
              <a:t> </a:t>
            </a:r>
            <a:r>
              <a:rPr lang="en-US" sz="2000" b="1" dirty="0" err="1" smtClean="0">
                <a:ln>
                  <a:solidFill>
                    <a:srgbClr val="002060"/>
                  </a:solidFill>
                </a:ln>
              </a:rPr>
              <a:t>অষ্টম</a:t>
            </a:r>
            <a:r>
              <a:rPr lang="en-US" sz="2000" b="1" dirty="0" smtClean="0">
                <a:ln>
                  <a:solidFill>
                    <a:srgbClr val="002060"/>
                  </a:solidFill>
                </a:ln>
              </a:rPr>
              <a:t> </a:t>
            </a:r>
          </a:p>
          <a:p>
            <a:pPr>
              <a:lnSpc>
                <a:spcPct val="150000"/>
              </a:lnSpc>
            </a:pPr>
            <a:r>
              <a:rPr lang="en-US" sz="2000" b="1" dirty="0" err="1" smtClean="0">
                <a:ln>
                  <a:solidFill>
                    <a:srgbClr val="002060"/>
                  </a:solidFill>
                </a:ln>
              </a:rPr>
              <a:t>বিষয়ঃ</a:t>
            </a:r>
            <a:r>
              <a:rPr lang="en-US" sz="2000" b="1" dirty="0" smtClean="0">
                <a:ln>
                  <a:solidFill>
                    <a:srgbClr val="002060"/>
                  </a:solidFill>
                </a:ln>
              </a:rPr>
              <a:t> </a:t>
            </a:r>
            <a:r>
              <a:rPr lang="en-US" sz="2000" b="1" dirty="0" err="1" smtClean="0">
                <a:ln>
                  <a:solidFill>
                    <a:srgbClr val="002060"/>
                  </a:solidFill>
                </a:ln>
              </a:rPr>
              <a:t>বাংলাদেশ</a:t>
            </a:r>
            <a:r>
              <a:rPr lang="en-US" sz="2000" b="1" dirty="0" smtClean="0">
                <a:ln>
                  <a:solidFill>
                    <a:srgbClr val="002060"/>
                  </a:solidFill>
                </a:ln>
              </a:rPr>
              <a:t> ও </a:t>
            </a:r>
            <a:r>
              <a:rPr lang="en-US" sz="2000" b="1" dirty="0" err="1" smtClean="0">
                <a:ln>
                  <a:solidFill>
                    <a:srgbClr val="002060"/>
                  </a:solidFill>
                </a:ln>
              </a:rPr>
              <a:t>বিশ্বপরিচয়</a:t>
            </a:r>
            <a:r>
              <a:rPr lang="en-US" sz="2000" b="1" dirty="0" smtClean="0">
                <a:ln>
                  <a:solidFill>
                    <a:srgbClr val="002060"/>
                  </a:solidFill>
                </a:ln>
              </a:rPr>
              <a:t> </a:t>
            </a:r>
          </a:p>
          <a:p>
            <a:pPr>
              <a:lnSpc>
                <a:spcPct val="150000"/>
              </a:lnSpc>
            </a:pPr>
            <a:r>
              <a:rPr lang="en-US" sz="2000" b="1" dirty="0" err="1" smtClean="0">
                <a:ln>
                  <a:solidFill>
                    <a:srgbClr val="002060"/>
                  </a:solidFill>
                </a:ln>
              </a:rPr>
              <a:t>অধ্যায়ঃ</a:t>
            </a:r>
            <a:r>
              <a:rPr lang="en-US" sz="2000" b="1" dirty="0" smtClean="0">
                <a:ln>
                  <a:solidFill>
                    <a:srgbClr val="002060"/>
                  </a:solidFill>
                </a:ln>
              </a:rPr>
              <a:t> </a:t>
            </a:r>
            <a:r>
              <a:rPr lang="en-US" sz="2000" b="1" dirty="0" err="1" smtClean="0">
                <a:ln>
                  <a:solidFill>
                    <a:srgbClr val="002060"/>
                  </a:solidFill>
                </a:ln>
              </a:rPr>
              <a:t>অষ্টম</a:t>
            </a:r>
            <a:r>
              <a:rPr lang="en-US" sz="2000" b="1" dirty="0" smtClean="0">
                <a:ln>
                  <a:solidFill>
                    <a:srgbClr val="002060"/>
                  </a:solidFill>
                </a:ln>
              </a:rPr>
              <a:t> </a:t>
            </a:r>
          </a:p>
          <a:p>
            <a:pPr>
              <a:lnSpc>
                <a:spcPct val="150000"/>
              </a:lnSpc>
            </a:pPr>
            <a:r>
              <a:rPr lang="en-US" sz="2000" b="1" dirty="0" err="1" smtClean="0">
                <a:ln>
                  <a:solidFill>
                    <a:srgbClr val="002060"/>
                  </a:solidFill>
                </a:ln>
              </a:rPr>
              <a:t>পাঠঃ</a:t>
            </a:r>
            <a:r>
              <a:rPr lang="en-US" sz="2000" b="1" dirty="0" smtClean="0">
                <a:ln>
                  <a:solidFill>
                    <a:srgbClr val="002060"/>
                  </a:solidFill>
                </a:ln>
              </a:rPr>
              <a:t> ৬ </a:t>
            </a:r>
            <a:endParaRPr lang="en-US" sz="2000" b="1" dirty="0">
              <a:ln>
                <a:solidFill>
                  <a:srgbClr val="002060"/>
                </a:solidFill>
              </a:ln>
            </a:endParaRPr>
          </a:p>
        </p:txBody>
      </p:sp>
    </p:spTree>
    <p:extLst>
      <p:ext uri="{BB962C8B-B14F-4D97-AF65-F5344CB8AC3E}">
        <p14:creationId xmlns:p14="http://schemas.microsoft.com/office/powerpoint/2010/main" val="10047448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7620000" cy="5139281"/>
          </a:xfrm>
          <a:prstGeom prst="rect">
            <a:avLst/>
          </a:prstGeom>
        </p:spPr>
      </p:pic>
      <p:sp>
        <p:nvSpPr>
          <p:cNvPr id="3" name="Rectangle 2"/>
          <p:cNvSpPr/>
          <p:nvPr/>
        </p:nvSpPr>
        <p:spPr>
          <a:xfrm>
            <a:off x="-20782" y="228600"/>
            <a:ext cx="9448800" cy="523220"/>
          </a:xfrm>
          <a:prstGeom prst="rect">
            <a:avLst/>
          </a:prstGeom>
        </p:spPr>
        <p:txBody>
          <a:bodyPr wrap="square">
            <a:spAutoFit/>
          </a:bodyPr>
          <a:lstStyle/>
          <a:p>
            <a:r>
              <a:rPr lang="en-US" sz="2800" b="1" dirty="0" err="1">
                <a:ln>
                  <a:solidFill>
                    <a:schemeClr val="bg1"/>
                  </a:solidFill>
                </a:ln>
                <a:solidFill>
                  <a:srgbClr val="FF0000"/>
                </a:solidFill>
              </a:rPr>
              <a:t>আমরা</a:t>
            </a:r>
            <a:r>
              <a:rPr lang="en-US" sz="2800" b="1" dirty="0">
                <a:ln>
                  <a:solidFill>
                    <a:schemeClr val="bg1"/>
                  </a:solidFill>
                </a:ln>
                <a:solidFill>
                  <a:srgbClr val="FF0000"/>
                </a:solidFill>
              </a:rPr>
              <a:t> </a:t>
            </a:r>
            <a:r>
              <a:rPr lang="en-US" sz="2800" b="1" dirty="0" err="1" smtClean="0">
                <a:ln>
                  <a:solidFill>
                    <a:schemeClr val="bg1"/>
                  </a:solidFill>
                </a:ln>
                <a:solidFill>
                  <a:srgbClr val="FF0000"/>
                </a:solidFill>
              </a:rPr>
              <a:t>কি</a:t>
            </a:r>
            <a:r>
              <a:rPr lang="en-US" sz="2800" b="1" dirty="0" smtClean="0">
                <a:ln>
                  <a:solidFill>
                    <a:schemeClr val="bg1"/>
                  </a:solidFill>
                </a:ln>
                <a:solidFill>
                  <a:srgbClr val="FF0000"/>
                </a:solidFill>
              </a:rPr>
              <a:t> </a:t>
            </a:r>
            <a:r>
              <a:rPr lang="en-US" sz="2800" b="1" dirty="0" err="1" smtClean="0">
                <a:ln>
                  <a:solidFill>
                    <a:schemeClr val="bg1"/>
                  </a:solidFill>
                </a:ln>
                <a:solidFill>
                  <a:srgbClr val="FF0000"/>
                </a:solidFill>
              </a:rPr>
              <a:t>ছবিগুলো</a:t>
            </a:r>
            <a:r>
              <a:rPr lang="en-US" sz="2800" b="1" dirty="0" smtClean="0">
                <a:ln>
                  <a:solidFill>
                    <a:schemeClr val="bg1"/>
                  </a:solidFill>
                </a:ln>
                <a:solidFill>
                  <a:srgbClr val="FF0000"/>
                </a:solidFill>
              </a:rPr>
              <a:t> </a:t>
            </a:r>
            <a:r>
              <a:rPr lang="en-US" sz="2800" b="1" dirty="0" err="1">
                <a:ln>
                  <a:solidFill>
                    <a:schemeClr val="bg1"/>
                  </a:solidFill>
                </a:ln>
                <a:solidFill>
                  <a:srgbClr val="FF0000"/>
                </a:solidFill>
              </a:rPr>
              <a:t>দেখে</a:t>
            </a:r>
            <a:r>
              <a:rPr lang="en-US" sz="2800" b="1" dirty="0">
                <a:ln>
                  <a:solidFill>
                    <a:schemeClr val="bg1"/>
                  </a:solidFill>
                </a:ln>
                <a:solidFill>
                  <a:srgbClr val="FF0000"/>
                </a:solidFill>
              </a:rPr>
              <a:t> </a:t>
            </a:r>
            <a:r>
              <a:rPr lang="en-US" sz="2800" b="1" dirty="0" err="1" smtClean="0">
                <a:ln>
                  <a:solidFill>
                    <a:schemeClr val="bg1"/>
                  </a:solidFill>
                </a:ln>
                <a:solidFill>
                  <a:srgbClr val="FF0000"/>
                </a:solidFill>
              </a:rPr>
              <a:t>দূর্যোগের</a:t>
            </a:r>
            <a:r>
              <a:rPr lang="en-US" sz="2800" b="1" dirty="0" smtClean="0">
                <a:ln>
                  <a:solidFill>
                    <a:schemeClr val="bg1"/>
                  </a:solidFill>
                </a:ln>
                <a:solidFill>
                  <a:srgbClr val="FF0000"/>
                </a:solidFill>
              </a:rPr>
              <a:t> </a:t>
            </a:r>
            <a:r>
              <a:rPr lang="en-US" sz="2800" b="1" dirty="0" err="1" smtClean="0">
                <a:ln>
                  <a:solidFill>
                    <a:schemeClr val="bg1"/>
                  </a:solidFill>
                </a:ln>
                <a:solidFill>
                  <a:srgbClr val="FF0000"/>
                </a:solidFill>
              </a:rPr>
              <a:t>নাম</a:t>
            </a:r>
            <a:r>
              <a:rPr lang="en-US" sz="2800" b="1" dirty="0" smtClean="0">
                <a:ln>
                  <a:solidFill>
                    <a:schemeClr val="bg1"/>
                  </a:solidFill>
                </a:ln>
                <a:solidFill>
                  <a:srgbClr val="FF0000"/>
                </a:solidFill>
              </a:rPr>
              <a:t> </a:t>
            </a:r>
            <a:r>
              <a:rPr lang="en-US" sz="2800" b="1" dirty="0" err="1">
                <a:ln>
                  <a:solidFill>
                    <a:schemeClr val="bg1"/>
                  </a:solidFill>
                </a:ln>
                <a:solidFill>
                  <a:srgbClr val="FF0000"/>
                </a:solidFill>
              </a:rPr>
              <a:t>বলতে</a:t>
            </a:r>
            <a:r>
              <a:rPr lang="en-US" sz="2800" b="1" dirty="0">
                <a:ln>
                  <a:solidFill>
                    <a:schemeClr val="bg1"/>
                  </a:solidFill>
                </a:ln>
                <a:solidFill>
                  <a:srgbClr val="FF0000"/>
                </a:solidFill>
              </a:rPr>
              <a:t> </a:t>
            </a:r>
            <a:r>
              <a:rPr lang="en-US" sz="2800" b="1" dirty="0" err="1">
                <a:ln>
                  <a:solidFill>
                    <a:schemeClr val="bg1"/>
                  </a:solidFill>
                </a:ln>
                <a:solidFill>
                  <a:srgbClr val="FF0000"/>
                </a:solidFill>
              </a:rPr>
              <a:t>পারবো</a:t>
            </a:r>
            <a:r>
              <a:rPr lang="en-US" sz="2800" b="1" dirty="0">
                <a:ln>
                  <a:solidFill>
                    <a:schemeClr val="bg1"/>
                  </a:solidFill>
                </a:ln>
                <a:solidFill>
                  <a:srgbClr val="FF0000"/>
                </a:solidFill>
              </a:rPr>
              <a:t> </a:t>
            </a:r>
          </a:p>
        </p:txBody>
      </p:sp>
      <p:sp>
        <p:nvSpPr>
          <p:cNvPr id="4" name="Rectangle 3"/>
          <p:cNvSpPr/>
          <p:nvPr/>
        </p:nvSpPr>
        <p:spPr>
          <a:xfrm>
            <a:off x="2407499" y="6172200"/>
            <a:ext cx="5442516" cy="523220"/>
          </a:xfrm>
          <a:prstGeom prst="rect">
            <a:avLst/>
          </a:prstGeom>
        </p:spPr>
        <p:txBody>
          <a:bodyPr wrap="none">
            <a:spAutoFit/>
          </a:bodyPr>
          <a:lstStyle/>
          <a:p>
            <a:r>
              <a:rPr lang="en-US" sz="2800" b="1" dirty="0" err="1">
                <a:ln>
                  <a:solidFill>
                    <a:srgbClr val="FF0000"/>
                  </a:solidFill>
                </a:ln>
                <a:solidFill>
                  <a:srgbClr val="002060"/>
                </a:solidFill>
              </a:rPr>
              <a:t>বিভিন্ন</a:t>
            </a:r>
            <a:r>
              <a:rPr lang="en-US" sz="2800" b="1" dirty="0">
                <a:ln>
                  <a:solidFill>
                    <a:srgbClr val="FF0000"/>
                  </a:solidFill>
                </a:ln>
                <a:solidFill>
                  <a:srgbClr val="002060"/>
                </a:solidFill>
              </a:rPr>
              <a:t> </a:t>
            </a:r>
            <a:r>
              <a:rPr lang="en-US" sz="2800" b="1" dirty="0" err="1">
                <a:ln>
                  <a:solidFill>
                    <a:srgbClr val="FF0000"/>
                  </a:solidFill>
                </a:ln>
                <a:solidFill>
                  <a:srgbClr val="002060"/>
                </a:solidFill>
              </a:rPr>
              <a:t>রকমের</a:t>
            </a:r>
            <a:r>
              <a:rPr lang="en-US" sz="2800" b="1" dirty="0">
                <a:ln>
                  <a:solidFill>
                    <a:srgbClr val="FF0000"/>
                  </a:solidFill>
                </a:ln>
                <a:solidFill>
                  <a:srgbClr val="002060"/>
                </a:solidFill>
              </a:rPr>
              <a:t> </a:t>
            </a:r>
            <a:r>
              <a:rPr lang="en-US" sz="2800" b="1" dirty="0" err="1">
                <a:ln>
                  <a:solidFill>
                    <a:srgbClr val="FF0000"/>
                  </a:solidFill>
                </a:ln>
                <a:solidFill>
                  <a:srgbClr val="002060"/>
                </a:solidFill>
              </a:rPr>
              <a:t>প্রাকৃতিক</a:t>
            </a:r>
            <a:r>
              <a:rPr lang="en-US" sz="2800" b="1" dirty="0">
                <a:ln>
                  <a:solidFill>
                    <a:srgbClr val="FF0000"/>
                  </a:solidFill>
                </a:ln>
                <a:solidFill>
                  <a:srgbClr val="002060"/>
                </a:solidFill>
              </a:rPr>
              <a:t> </a:t>
            </a:r>
            <a:r>
              <a:rPr lang="en-US" sz="2800" b="1" dirty="0" err="1">
                <a:ln>
                  <a:solidFill>
                    <a:srgbClr val="FF0000"/>
                  </a:solidFill>
                </a:ln>
                <a:solidFill>
                  <a:srgbClr val="002060"/>
                </a:solidFill>
              </a:rPr>
              <a:t>দূর্যোগ</a:t>
            </a:r>
            <a:r>
              <a:rPr lang="en-US" sz="2800" b="1" dirty="0">
                <a:ln>
                  <a:solidFill>
                    <a:srgbClr val="FF0000"/>
                  </a:solidFill>
                </a:ln>
                <a:solidFill>
                  <a:srgbClr val="002060"/>
                </a:solidFill>
              </a:rPr>
              <a:t> </a:t>
            </a:r>
          </a:p>
        </p:txBody>
      </p:sp>
    </p:spTree>
    <p:extLst>
      <p:ext uri="{BB962C8B-B14F-4D97-AF65-F5344CB8AC3E}">
        <p14:creationId xmlns:p14="http://schemas.microsoft.com/office/powerpoint/2010/main" val="5570167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685800"/>
            <a:ext cx="54102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solidFill>
                    <a:srgbClr val="92D050"/>
                  </a:solidFill>
                </a:ln>
                <a:solidFill>
                  <a:srgbClr val="FF0000"/>
                </a:solidFill>
                <a:effectLst/>
                <a:uLnTx/>
                <a:uFillTx/>
              </a:rPr>
              <a:t>আজকের</a:t>
            </a:r>
            <a:r>
              <a:rPr kumimoji="0" lang="en-US" sz="3600" b="1" i="0" u="none" strike="noStrike" kern="0" cap="none" spc="0" normalizeH="0" baseline="0" noProof="0" dirty="0" smtClean="0">
                <a:ln>
                  <a:solidFill>
                    <a:srgbClr val="92D050"/>
                  </a:solidFill>
                </a:ln>
                <a:solidFill>
                  <a:srgbClr val="FF0000"/>
                </a:solidFill>
                <a:effectLst/>
                <a:uLnTx/>
                <a:uFillTx/>
              </a:rPr>
              <a:t> </a:t>
            </a:r>
            <a:r>
              <a:rPr kumimoji="0" lang="en-US" sz="3600" b="1" i="0" u="none" strike="noStrike" kern="0" cap="none" spc="0" normalizeH="0" baseline="0" noProof="0" dirty="0" err="1" smtClean="0">
                <a:ln>
                  <a:solidFill>
                    <a:srgbClr val="92D050"/>
                  </a:solidFill>
                </a:ln>
                <a:solidFill>
                  <a:srgbClr val="FF0000"/>
                </a:solidFill>
                <a:effectLst/>
                <a:uLnTx/>
                <a:uFillTx/>
              </a:rPr>
              <a:t>পাঠের</a:t>
            </a:r>
            <a:r>
              <a:rPr kumimoji="0" lang="en-US" sz="3600" b="1" i="0" u="none" strike="noStrike" kern="0" cap="none" spc="0" normalizeH="0" baseline="0" noProof="0" dirty="0" smtClean="0">
                <a:ln>
                  <a:solidFill>
                    <a:srgbClr val="92D050"/>
                  </a:solidFill>
                </a:ln>
                <a:solidFill>
                  <a:srgbClr val="FF0000"/>
                </a:solidFill>
                <a:effectLst/>
                <a:uLnTx/>
                <a:uFillTx/>
              </a:rPr>
              <a:t> </a:t>
            </a:r>
            <a:r>
              <a:rPr kumimoji="0" lang="en-US" sz="3600" b="1" i="0" u="none" strike="noStrike" kern="0" cap="none" spc="0" normalizeH="0" baseline="0" noProof="0" dirty="0" err="1" smtClean="0">
                <a:ln>
                  <a:solidFill>
                    <a:srgbClr val="92D050"/>
                  </a:solidFill>
                </a:ln>
                <a:solidFill>
                  <a:srgbClr val="FF0000"/>
                </a:solidFill>
                <a:effectLst/>
                <a:uLnTx/>
                <a:uFillTx/>
              </a:rPr>
              <a:t>বিষয়</a:t>
            </a:r>
            <a:r>
              <a:rPr kumimoji="0" lang="en-US" sz="3600" b="1" i="0" u="none" strike="noStrike" kern="0" cap="none" spc="0" normalizeH="0" baseline="0" noProof="0" dirty="0" smtClean="0">
                <a:ln>
                  <a:solidFill>
                    <a:srgbClr val="92D050"/>
                  </a:solidFill>
                </a:ln>
                <a:solidFill>
                  <a:srgbClr val="FF0000"/>
                </a:solidFill>
                <a:effectLst/>
                <a:uLnTx/>
                <a:uFillTx/>
              </a:rPr>
              <a:t> </a:t>
            </a:r>
            <a:endParaRPr kumimoji="0" lang="en-US" sz="3600" b="1" i="0" u="none" strike="noStrike" kern="0" cap="none" spc="0" normalizeH="0" baseline="0" noProof="0" dirty="0">
              <a:ln>
                <a:solidFill>
                  <a:srgbClr val="92D050"/>
                </a:solidFill>
              </a:ln>
              <a:solidFill>
                <a:srgbClr val="FF0000"/>
              </a:solidFill>
              <a:effectLst/>
              <a:uLnTx/>
              <a:uFillTx/>
            </a:endParaRPr>
          </a:p>
        </p:txBody>
      </p:sp>
      <p:sp>
        <p:nvSpPr>
          <p:cNvPr id="3" name="Rectangle 2"/>
          <p:cNvSpPr/>
          <p:nvPr/>
        </p:nvSpPr>
        <p:spPr>
          <a:xfrm>
            <a:off x="2133600" y="5931187"/>
            <a:ext cx="525780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solidFill>
                    <a:srgbClr val="FF0000"/>
                  </a:solidFill>
                </a:ln>
                <a:solidFill>
                  <a:srgbClr val="002060"/>
                </a:solidFill>
                <a:effectLst/>
                <a:uLnTx/>
                <a:uFillTx/>
              </a:rPr>
              <a:t>প্রাকৃতিক</a:t>
            </a:r>
            <a:r>
              <a:rPr kumimoji="0" lang="en-US" sz="3200" b="1" i="0" u="none" strike="noStrike" kern="0" cap="none" spc="0" normalizeH="0" baseline="0" noProof="0" dirty="0" smtClean="0">
                <a:ln>
                  <a:solidFill>
                    <a:srgbClr val="FF0000"/>
                  </a:solidFill>
                </a:ln>
                <a:solidFill>
                  <a:srgbClr val="002060"/>
                </a:solidFill>
                <a:effectLst/>
                <a:uLnTx/>
                <a:uFillTx/>
              </a:rPr>
              <a:t> </a:t>
            </a:r>
            <a:r>
              <a:rPr kumimoji="0" lang="en-US" sz="3200" b="1" i="0" u="none" strike="noStrike" kern="0" cap="none" spc="0" normalizeH="0" baseline="0" noProof="0" dirty="0" err="1" smtClean="0">
                <a:ln>
                  <a:solidFill>
                    <a:srgbClr val="FF0000"/>
                  </a:solidFill>
                </a:ln>
                <a:solidFill>
                  <a:srgbClr val="002060"/>
                </a:solidFill>
                <a:effectLst/>
                <a:uLnTx/>
                <a:uFillTx/>
              </a:rPr>
              <a:t>দূর্যোগের</a:t>
            </a:r>
            <a:r>
              <a:rPr kumimoji="0" lang="en-US" sz="3200" b="1" i="0" u="none" strike="noStrike" kern="0" cap="none" spc="0" normalizeH="0" noProof="0" dirty="0" smtClean="0">
                <a:ln>
                  <a:solidFill>
                    <a:srgbClr val="FF0000"/>
                  </a:solidFill>
                </a:ln>
                <a:solidFill>
                  <a:srgbClr val="002060"/>
                </a:solidFill>
                <a:effectLst/>
                <a:uLnTx/>
                <a:uFillTx/>
              </a:rPr>
              <a:t> </a:t>
            </a:r>
            <a:r>
              <a:rPr kumimoji="0" lang="en-US" sz="3200" b="1" i="0" u="none" strike="noStrike" kern="0" cap="none" spc="0" normalizeH="0" noProof="0" dirty="0" err="1" smtClean="0">
                <a:ln>
                  <a:solidFill>
                    <a:srgbClr val="FF0000"/>
                  </a:solidFill>
                </a:ln>
                <a:solidFill>
                  <a:srgbClr val="002060"/>
                </a:solidFill>
                <a:effectLst/>
                <a:uLnTx/>
                <a:uFillTx/>
              </a:rPr>
              <a:t>কারণ</a:t>
            </a:r>
            <a:r>
              <a:rPr kumimoji="0" lang="en-US" sz="3200" b="1" i="0" u="none" strike="noStrike" kern="0" cap="none" spc="0" normalizeH="0" noProof="0" dirty="0" smtClean="0">
                <a:ln>
                  <a:solidFill>
                    <a:srgbClr val="FF0000"/>
                  </a:solidFill>
                </a:ln>
                <a:solidFill>
                  <a:srgbClr val="002060"/>
                </a:solidFill>
                <a:effectLst/>
                <a:uLnTx/>
                <a:uFillTx/>
              </a:rPr>
              <a:t> </a:t>
            </a:r>
            <a:endParaRPr kumimoji="0" lang="en-US" sz="3200" b="1" i="0" u="none" strike="noStrike" kern="0" cap="none" spc="0" normalizeH="0" baseline="0" noProof="0" dirty="0">
              <a:ln>
                <a:solidFill>
                  <a:srgbClr val="FF0000"/>
                </a:solidFill>
              </a:ln>
              <a:solidFill>
                <a:srgbClr val="002060"/>
              </a:solidFill>
              <a:effectLst/>
              <a:uLnTx/>
              <a:uFillTx/>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1366818"/>
            <a:ext cx="6629400" cy="4564369"/>
          </a:xfrm>
          <a:prstGeom prst="rect">
            <a:avLst/>
          </a:prstGeom>
        </p:spPr>
      </p:pic>
    </p:spTree>
    <p:extLst>
      <p:ext uri="{BB962C8B-B14F-4D97-AF65-F5344CB8AC3E}">
        <p14:creationId xmlns:p14="http://schemas.microsoft.com/office/powerpoint/2010/main" val="12711865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764" y="337295"/>
            <a:ext cx="2408032" cy="1015663"/>
          </a:xfrm>
          <a:prstGeom prst="rect">
            <a:avLst/>
          </a:prstGeom>
        </p:spPr>
        <p:txBody>
          <a:bodyPr wrap="none">
            <a:spAutoFit/>
          </a:bodyPr>
          <a:lstStyle/>
          <a:p>
            <a:pPr lvl="0" algn="ctr">
              <a:defRPr/>
            </a:pPr>
            <a:r>
              <a:rPr lang="bn-BD" sz="6000" b="1" kern="1900" spc="100" dirty="0">
                <a:solidFill>
                  <a:prstClr val="black"/>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6000" b="1" kern="1900" spc="1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1447800" y="1524000"/>
            <a:ext cx="5410200" cy="707886"/>
          </a:xfrm>
          <a:prstGeom prst="rect">
            <a:avLst/>
          </a:prstGeom>
        </p:spPr>
        <p:txBody>
          <a:bodyPr wrap="square">
            <a:spAutoFit/>
          </a:bodyPr>
          <a:lstStyle/>
          <a:p>
            <a:pPr lvl="0"/>
            <a:r>
              <a:rPr lang="bn-BD" sz="4000" b="1" dirty="0">
                <a:solidFill>
                  <a:srgbClr val="0498A8"/>
                </a:solidFill>
                <a:effectLst>
                  <a:outerShdw blurRad="38100" dist="38100" dir="2700000" algn="tl">
                    <a:srgbClr val="000000">
                      <a:alpha val="43137"/>
                    </a:srgbClr>
                  </a:outerShdw>
                </a:effectLst>
                <a:latin typeface="NikoshBAN" pitchFamily="2" charset="0"/>
                <a:cs typeface="NikoshBAN" pitchFamily="2" charset="0"/>
              </a:rPr>
              <a:t>এই পাঠ শেষে শিক্ষার্থীরা ......</a:t>
            </a:r>
          </a:p>
        </p:txBody>
      </p:sp>
      <p:sp>
        <p:nvSpPr>
          <p:cNvPr id="4" name="TextBox 3"/>
          <p:cNvSpPr txBox="1"/>
          <p:nvPr/>
        </p:nvSpPr>
        <p:spPr>
          <a:xfrm>
            <a:off x="1143001" y="2743199"/>
            <a:ext cx="7238999" cy="523220"/>
          </a:xfrm>
          <a:prstGeom prst="rect">
            <a:avLst/>
          </a:prstGeom>
          <a:noFill/>
        </p:spPr>
        <p:txBody>
          <a:bodyPr wrap="square" rtlCol="0">
            <a:spAutoFit/>
          </a:bodyPr>
          <a:lstStyle/>
          <a:p>
            <a:pPr marL="457200" indent="-457200">
              <a:buFont typeface="Wingdings" pitchFamily="2" charset="2"/>
              <a:buChar char="v"/>
            </a:pPr>
            <a:r>
              <a:rPr lang="en-US" sz="2800" b="1" dirty="0" err="1" smtClean="0"/>
              <a:t>প্রাকৃতিক</a:t>
            </a:r>
            <a:r>
              <a:rPr lang="en-US" sz="2800" b="1" dirty="0" smtClean="0"/>
              <a:t> </a:t>
            </a:r>
            <a:r>
              <a:rPr lang="en-US" sz="2800" b="1" dirty="0" err="1" smtClean="0"/>
              <a:t>দুর্যোগ</a:t>
            </a:r>
            <a:r>
              <a:rPr lang="en-US" sz="2800" b="1" dirty="0" smtClean="0"/>
              <a:t> </a:t>
            </a:r>
            <a:r>
              <a:rPr lang="en-US" sz="2800" b="1" dirty="0" err="1" smtClean="0"/>
              <a:t>সম্পর্কে</a:t>
            </a:r>
            <a:r>
              <a:rPr lang="en-US" sz="2800" b="1" dirty="0" smtClean="0"/>
              <a:t> </a:t>
            </a:r>
            <a:r>
              <a:rPr lang="en-US" sz="2800" b="1" dirty="0" err="1" smtClean="0"/>
              <a:t>বলতে</a:t>
            </a:r>
            <a:r>
              <a:rPr lang="en-US" sz="2800" b="1" dirty="0" smtClean="0"/>
              <a:t> </a:t>
            </a:r>
            <a:r>
              <a:rPr lang="en-US" sz="2800" b="1" dirty="0" err="1" smtClean="0"/>
              <a:t>পারবে</a:t>
            </a:r>
            <a:r>
              <a:rPr lang="en-US" sz="2800" b="1" dirty="0" smtClean="0"/>
              <a:t> ।  </a:t>
            </a:r>
            <a:endParaRPr lang="en-US" sz="2800" b="1" dirty="0"/>
          </a:p>
        </p:txBody>
      </p:sp>
      <p:sp>
        <p:nvSpPr>
          <p:cNvPr id="5" name="TextBox 4"/>
          <p:cNvSpPr txBox="1"/>
          <p:nvPr/>
        </p:nvSpPr>
        <p:spPr>
          <a:xfrm>
            <a:off x="-381000" y="3570007"/>
            <a:ext cx="9269877" cy="954107"/>
          </a:xfrm>
          <a:prstGeom prst="rect">
            <a:avLst/>
          </a:prstGeom>
          <a:noFill/>
        </p:spPr>
        <p:txBody>
          <a:bodyPr wrap="square" rtlCol="0">
            <a:spAutoFit/>
          </a:bodyPr>
          <a:lstStyle/>
          <a:p>
            <a:pPr marL="1371600" lvl="2" indent="-457200">
              <a:buFont typeface="Wingdings" pitchFamily="2" charset="2"/>
              <a:buChar char="v"/>
            </a:pPr>
            <a:r>
              <a:rPr lang="en-US" sz="2800" b="1" dirty="0" err="1" smtClean="0"/>
              <a:t>প্রাকৃতিক</a:t>
            </a:r>
            <a:r>
              <a:rPr lang="en-US" sz="2800" b="1" dirty="0" smtClean="0"/>
              <a:t> </a:t>
            </a:r>
            <a:r>
              <a:rPr lang="en-US" sz="2800" b="1" dirty="0" err="1" smtClean="0"/>
              <a:t>দূর্যোগ</a:t>
            </a:r>
            <a:r>
              <a:rPr lang="en-US" sz="2800" b="1" dirty="0" smtClean="0"/>
              <a:t> </a:t>
            </a:r>
            <a:r>
              <a:rPr lang="en-US" sz="2800" b="1" dirty="0" err="1" smtClean="0"/>
              <a:t>কেন</a:t>
            </a:r>
            <a:r>
              <a:rPr lang="en-US" sz="2800" b="1" dirty="0" smtClean="0"/>
              <a:t> </a:t>
            </a:r>
            <a:r>
              <a:rPr lang="en-US" sz="2800" b="1" dirty="0" err="1" smtClean="0"/>
              <a:t>সংঘঠিত</a:t>
            </a:r>
            <a:r>
              <a:rPr lang="en-US" sz="2800" b="1" dirty="0" smtClean="0"/>
              <a:t> </a:t>
            </a:r>
            <a:r>
              <a:rPr lang="en-US" sz="2800" b="1" dirty="0" err="1" smtClean="0"/>
              <a:t>হয়</a:t>
            </a:r>
            <a:r>
              <a:rPr lang="en-US" sz="2800" b="1" dirty="0" smtClean="0"/>
              <a:t> </a:t>
            </a:r>
            <a:r>
              <a:rPr lang="en-US" sz="2800" b="1" dirty="0" err="1" smtClean="0"/>
              <a:t>ব্যাখ্যা</a:t>
            </a:r>
            <a:r>
              <a:rPr lang="en-US" sz="2800" b="1" dirty="0" smtClean="0"/>
              <a:t> </a:t>
            </a:r>
            <a:r>
              <a:rPr lang="en-US" sz="2800" b="1" dirty="0" err="1" smtClean="0"/>
              <a:t>করতে</a:t>
            </a:r>
            <a:r>
              <a:rPr lang="en-US" sz="2800" b="1" dirty="0" smtClean="0"/>
              <a:t> </a:t>
            </a:r>
            <a:r>
              <a:rPr lang="en-US" sz="2800" b="1" dirty="0" err="1" smtClean="0"/>
              <a:t>পারবে</a:t>
            </a:r>
            <a:r>
              <a:rPr lang="en-US" sz="2800" b="1" dirty="0" smtClean="0"/>
              <a:t> । </a:t>
            </a:r>
            <a:endParaRPr lang="en-US" sz="2800" b="1" dirty="0"/>
          </a:p>
        </p:txBody>
      </p:sp>
      <p:sp>
        <p:nvSpPr>
          <p:cNvPr id="6" name="TextBox 5"/>
          <p:cNvSpPr txBox="1"/>
          <p:nvPr/>
        </p:nvSpPr>
        <p:spPr>
          <a:xfrm>
            <a:off x="152400" y="4766101"/>
            <a:ext cx="8736477" cy="954107"/>
          </a:xfrm>
          <a:prstGeom prst="rect">
            <a:avLst/>
          </a:prstGeom>
          <a:noFill/>
        </p:spPr>
        <p:txBody>
          <a:bodyPr wrap="square" rtlCol="0">
            <a:spAutoFit/>
          </a:bodyPr>
          <a:lstStyle/>
          <a:p>
            <a:pPr marL="342900" indent="-342900">
              <a:buFont typeface="Wingdings" pitchFamily="2" charset="2"/>
              <a:buChar char="v"/>
            </a:pPr>
            <a:r>
              <a:rPr lang="en-US" sz="2800" b="1" dirty="0" err="1" smtClean="0"/>
              <a:t>জলবায়ু</a:t>
            </a:r>
            <a:r>
              <a:rPr lang="en-US" sz="2800" b="1" dirty="0" smtClean="0"/>
              <a:t> </a:t>
            </a:r>
            <a:r>
              <a:rPr lang="en-US" sz="2800" b="1" dirty="0" err="1" smtClean="0"/>
              <a:t>পরিবর্তনের</a:t>
            </a:r>
            <a:r>
              <a:rPr lang="en-US" sz="2800" b="1" dirty="0" smtClean="0"/>
              <a:t> </a:t>
            </a:r>
            <a:r>
              <a:rPr lang="en-US" sz="2800" b="1" dirty="0" err="1" smtClean="0"/>
              <a:t>নেতিবাচক</a:t>
            </a:r>
            <a:r>
              <a:rPr lang="en-US" sz="2800" b="1" dirty="0" smtClean="0"/>
              <a:t> </a:t>
            </a:r>
            <a:r>
              <a:rPr lang="en-US" sz="2800" b="1" dirty="0" err="1" smtClean="0"/>
              <a:t>প্রভাব</a:t>
            </a:r>
            <a:r>
              <a:rPr lang="en-US" sz="2800" b="1" dirty="0" smtClean="0"/>
              <a:t> </a:t>
            </a:r>
            <a:r>
              <a:rPr lang="en-US" sz="2800" b="1" dirty="0" err="1" smtClean="0"/>
              <a:t>বিশ্লেষণ</a:t>
            </a:r>
            <a:r>
              <a:rPr lang="en-US" sz="2800" b="1" dirty="0" smtClean="0"/>
              <a:t> </a:t>
            </a:r>
            <a:r>
              <a:rPr lang="en-US" sz="2800" b="1" dirty="0" err="1" smtClean="0"/>
              <a:t>করতে</a:t>
            </a:r>
            <a:r>
              <a:rPr lang="en-US" sz="2800" b="1" dirty="0" smtClean="0"/>
              <a:t> </a:t>
            </a:r>
            <a:r>
              <a:rPr lang="en-US" sz="2800" b="1" dirty="0" err="1" smtClean="0"/>
              <a:t>পারবে</a:t>
            </a:r>
            <a:r>
              <a:rPr lang="en-US" sz="2800" b="1" dirty="0" smtClean="0"/>
              <a:t> । </a:t>
            </a:r>
            <a:endParaRPr lang="en-US" sz="2800" b="1" dirty="0"/>
          </a:p>
        </p:txBody>
      </p:sp>
    </p:spTree>
    <p:extLst>
      <p:ext uri="{BB962C8B-B14F-4D97-AF65-F5344CB8AC3E}">
        <p14:creationId xmlns:p14="http://schemas.microsoft.com/office/powerpoint/2010/main" val="73405645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ircle(in)">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45" y="3131127"/>
            <a:ext cx="8763000" cy="3785652"/>
          </a:xfrm>
          <a:prstGeom prst="rect">
            <a:avLst/>
          </a:prstGeom>
        </p:spPr>
        <p:txBody>
          <a:bodyPr wrap="square">
            <a:spAutoFit/>
          </a:bodyPr>
          <a:lstStyle/>
          <a:p>
            <a:pPr algn="just"/>
            <a:r>
              <a:rPr lang="as-IN" sz="2400" b="1" dirty="0"/>
              <a:t>প্রাকৃতিক দুর্যোগ হলো একপ্রকারের প্রাকৃতিক ঘটনা</a:t>
            </a:r>
            <a:r>
              <a:rPr lang="as-IN" sz="2400" b="1" dirty="0" smtClean="0"/>
              <a:t>,</a:t>
            </a:r>
            <a:r>
              <a:rPr lang="as-IN" sz="2400" b="1" dirty="0"/>
              <a:t> প্রাকৃতিক দুর্যোগ বলতে আমরা বুঝি ঘূর্ণিঝড়, শিলাবৃষ্টি, অনাবৃষ্টি, প্রবল বাতাস, ভূমিকম্প, সাগরের পানি বিপদসীমায় পৌঁছে যাওয়া, খাদ্যের অভাবে মানুষ মারা যাওয়া ইত্যাদি।</a:t>
            </a:r>
            <a:r>
              <a:rPr lang="as-IN" sz="2400" b="1" dirty="0" smtClean="0"/>
              <a:t> যাতে </a:t>
            </a:r>
            <a:r>
              <a:rPr lang="as-IN" sz="2400" b="1" dirty="0"/>
              <a:t>মানুষের আর্থ-সামাজিক ক্ষতি হয়ে থাকে। যদিও তা স্বাভাবিক প্রাকৃতিক ঘটনা হিসেবেই ঘটে থাকে, </a:t>
            </a:r>
            <a:r>
              <a:rPr lang="as-IN" sz="2400" b="1" dirty="0" smtClean="0"/>
              <a:t>সাধারণ </a:t>
            </a:r>
            <a:r>
              <a:rPr lang="as-IN" sz="2400" b="1" dirty="0"/>
              <a:t>ভাষ্যে, প্রাকৃতিক দুর্যোগ হলো স্বাভাবিক প্রাকৃতিক নিয়মের ব্যতিক্রম</a:t>
            </a:r>
            <a:r>
              <a:rPr lang="as-IN" sz="2400" b="1" dirty="0" smtClean="0"/>
              <a:t>।</a:t>
            </a:r>
            <a:r>
              <a:rPr lang="as-IN" sz="2400" b="1" dirty="0"/>
              <a:t>জলবায়ুর পরিবর্তনের প্রভাবে বাংলাদেশে বৃদ্ধি পেয়েছে নানা রকম প্রাকৃতিক দুর্যোগ। তন্মধ্যে ঘুর্ণিঝড়, জলোচ্ছাস, বন্যা, নদীভাঙন এবং ভূমিধ্বসের মাত্রাবৃদ্ধি উল্লেখযোগ্য।</a:t>
            </a:r>
            <a:endParaRPr lang="en-US" sz="2400" b="1"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0218"/>
            <a:ext cx="7039207" cy="2763982"/>
          </a:xfrm>
          <a:prstGeom prst="rect">
            <a:avLst/>
          </a:prstGeom>
        </p:spPr>
      </p:pic>
    </p:spTree>
    <p:extLst>
      <p:ext uri="{BB962C8B-B14F-4D97-AF65-F5344CB8AC3E}">
        <p14:creationId xmlns:p14="http://schemas.microsoft.com/office/powerpoint/2010/main" val="368937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90" y="2818870"/>
            <a:ext cx="8610600" cy="2677656"/>
          </a:xfrm>
          <a:prstGeom prst="rect">
            <a:avLst/>
          </a:prstGeom>
        </p:spPr>
        <p:txBody>
          <a:bodyPr wrap="square">
            <a:spAutoFit/>
          </a:bodyPr>
          <a:lstStyle/>
          <a:p>
            <a:pPr algn="just"/>
            <a:r>
              <a:rPr lang="as-IN" sz="2400" b="1" dirty="0"/>
              <a:t>পৃথিবীজুড়ে বৈশ্বিক উষ্ণতা বৃদ্ধিই ঘন ঘন প্রাকৃতিক দুর্যোগের কারণ</a:t>
            </a:r>
            <a:r>
              <a:rPr lang="as-IN" sz="2400" b="1" dirty="0" smtClean="0"/>
              <a:t>।</a:t>
            </a:r>
            <a:r>
              <a:rPr lang="as-IN" sz="2400" b="1" dirty="0"/>
              <a:t> তবে অনেক ক্ষেত্রে মানুষের কাজ-কর্মের প্রভাবে প্রাকৃতিক ভারসাম্য নষ্ট হওয়ায় এরকম ঘটনা ঘটে থাকে। বাংলাদেশ দুর্যোগপ্রবণ হওয়ার মূল কারণ </a:t>
            </a:r>
            <a:r>
              <a:rPr lang="as-IN" sz="2400" b="1" dirty="0" smtClean="0"/>
              <a:t>ভৌগোলিক </a:t>
            </a:r>
            <a:r>
              <a:rPr lang="as-IN" sz="2400" b="1" dirty="0"/>
              <a:t>অবস্থান ও বৈশ্বিক </a:t>
            </a:r>
            <a:r>
              <a:rPr lang="as-IN" sz="2400" b="1" dirty="0" smtClean="0"/>
              <a:t>উঞ্চায়ন</a:t>
            </a:r>
            <a:r>
              <a:rPr lang="en-US" sz="2400" b="1" dirty="0" smtClean="0"/>
              <a:t>।</a:t>
            </a:r>
            <a:r>
              <a:rPr lang="as-IN" sz="2400" b="1" dirty="0">
                <a:hlinkClick r:id="rId2" tooltip="ঘূর্ণিঝড়"/>
              </a:rPr>
              <a:t>ঘূর্ণিঝড়</a:t>
            </a:r>
            <a:r>
              <a:rPr lang="as-IN" sz="2400" b="1" dirty="0"/>
              <a:t>, </a:t>
            </a:r>
            <a:r>
              <a:rPr lang="as-IN" sz="2400" b="1" dirty="0">
                <a:hlinkClick r:id="rId3" tooltip="টর্নেডো"/>
              </a:rPr>
              <a:t>টর্নেডো</a:t>
            </a:r>
            <a:r>
              <a:rPr lang="as-IN" sz="2400" b="1" dirty="0"/>
              <a:t>, কিংবা সাগরে নিম্নচাপ, জল-ঘূর্ণিঝড়, </a:t>
            </a:r>
            <a:r>
              <a:rPr lang="as-IN" sz="2400" b="1" dirty="0">
                <a:hlinkClick r:id="rId4" tooltip="জলোচ্ছাস"/>
              </a:rPr>
              <a:t>জলোচ্ছাস</a:t>
            </a:r>
            <a:r>
              <a:rPr lang="as-IN" sz="2400" b="1" dirty="0"/>
              <a:t> ইত্যাদি প্রাকৃতিক দুর্যোগ সৃষ্টি হয়</a:t>
            </a:r>
          </a:p>
        </p:txBody>
      </p:sp>
      <p:pic>
        <p:nvPicPr>
          <p:cNvPr id="3" name="Picture 2" descr="Screen Clipping"/>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sharpenSoften amount="25000"/>
                    </a14:imgEffect>
                    <a14:imgEffect>
                      <a14:colorTemperature colorTemp="53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3181" y="5486400"/>
            <a:ext cx="8721437" cy="990600"/>
          </a:xfrm>
          <a:prstGeom prst="rect">
            <a:avLst/>
          </a:prstGeom>
        </p:spPr>
      </p:pic>
      <p:pic>
        <p:nvPicPr>
          <p:cNvPr id="4" name="Picture 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199" y="261257"/>
            <a:ext cx="7391400" cy="2590270"/>
          </a:xfrm>
          <a:prstGeom prst="rect">
            <a:avLst/>
          </a:prstGeom>
        </p:spPr>
      </p:pic>
    </p:spTree>
    <p:extLst>
      <p:ext uri="{BB962C8B-B14F-4D97-AF65-F5344CB8AC3E}">
        <p14:creationId xmlns:p14="http://schemas.microsoft.com/office/powerpoint/2010/main" val="38596520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9" y="2743200"/>
            <a:ext cx="8763000" cy="3970318"/>
          </a:xfrm>
          <a:prstGeom prst="rect">
            <a:avLst/>
          </a:prstGeom>
        </p:spPr>
        <p:txBody>
          <a:bodyPr wrap="square">
            <a:spAutoFit/>
          </a:bodyPr>
          <a:lstStyle/>
          <a:p>
            <a:pPr algn="just"/>
            <a:r>
              <a:rPr lang="as-IN" sz="2800" b="1" dirty="0" smtClean="0"/>
              <a:t>বাংলাদেশে </a:t>
            </a:r>
            <a:r>
              <a:rPr lang="as-IN" sz="2800" b="1" dirty="0"/>
              <a:t>একাধারে সমুদ্রস্তরের উচ্চতা বৃদ্ধি, লবণাক্ততা সমস্যা, </a:t>
            </a:r>
            <a:r>
              <a:rPr lang="as-IN" sz="2800" b="1" dirty="0">
                <a:hlinkClick r:id="rId2" tooltip="হিমালয়"/>
              </a:rPr>
              <a:t>হিমালয়ের</a:t>
            </a:r>
            <a:r>
              <a:rPr lang="as-IN" sz="2800" b="1" dirty="0"/>
              <a:t> বরফ গলার কারণে নদীর দিক পরিবর্তন, বন্যা ইত্যাদি সবগুলো দিক দিয়েই ক্ষতিগ্রস্থ হবে এবং হচ্ছে। এছাড়া প্রাকৃতিক দুর্যোগের মাত্রাও অনেক অনেক বেশি।  তাই এই চারটি মানদন্ডেই বাংলাদেশ, </a:t>
            </a:r>
            <a:r>
              <a:rPr lang="as-IN" sz="2800" b="1" dirty="0">
                <a:hlinkClick r:id="rId3" tooltip="জলবায়ু পরিবর্তন"/>
              </a:rPr>
              <a:t>জলবায়ু পরিবর্তনে</a:t>
            </a:r>
            <a:r>
              <a:rPr lang="as-IN" sz="2800" b="1" dirty="0"/>
              <a:t> ক্ষতিগ্রস্থদের তালিকায় শীর্ষে</a:t>
            </a:r>
            <a:r>
              <a:rPr lang="as-IN" sz="2800" b="1" dirty="0" smtClean="0"/>
              <a:t>।</a:t>
            </a:r>
            <a:r>
              <a:rPr lang="as-IN" sz="2800" b="1" dirty="0"/>
              <a:t> বাংলাদেশের আর্দ্রতার মাত্রা দিন দিন বৃদ্ধি পাচ্ছে।</a:t>
            </a:r>
            <a:endParaRPr lang="en-US" sz="2800" b="1" dirty="0"/>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152401"/>
            <a:ext cx="4496427" cy="2590800"/>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609" y="119743"/>
            <a:ext cx="4467464" cy="2590799"/>
          </a:xfrm>
          <a:prstGeom prst="rect">
            <a:avLst/>
          </a:prstGeom>
        </p:spPr>
      </p:pic>
    </p:spTree>
    <p:extLst>
      <p:ext uri="{BB962C8B-B14F-4D97-AF65-F5344CB8AC3E}">
        <p14:creationId xmlns:p14="http://schemas.microsoft.com/office/powerpoint/2010/main" val="129355031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429000"/>
            <a:ext cx="8763000" cy="3170099"/>
          </a:xfrm>
          <a:prstGeom prst="rect">
            <a:avLst/>
          </a:prstGeom>
        </p:spPr>
        <p:txBody>
          <a:bodyPr wrap="square">
            <a:spAutoFit/>
          </a:bodyPr>
          <a:lstStyle/>
          <a:p>
            <a:pPr algn="just"/>
            <a:r>
              <a:rPr lang="as-IN" sz="2000" b="1" dirty="0"/>
              <a:t>বাংলাদেশে জলবায়ু পরিবর্তনের প্রভাব বলতে বিশ্বব্যাপী </a:t>
            </a:r>
            <a:r>
              <a:rPr lang="as-IN" sz="2000" b="1" dirty="0">
                <a:hlinkClick r:id="rId2" tooltip="ভূমণ্ডলীয় উষ্ণতা বৃদ্ধি"/>
              </a:rPr>
              <a:t>জলবায়ু পরিবর্তনের</a:t>
            </a:r>
            <a:r>
              <a:rPr lang="as-IN" sz="2000" b="1" dirty="0"/>
              <a:t> ফলে </a:t>
            </a:r>
            <a:r>
              <a:rPr lang="as-IN" sz="2000" b="1" dirty="0">
                <a:hlinkClick r:id="rId3" tooltip="বাংলাদেশ"/>
              </a:rPr>
              <a:t>বাংলাদেশে</a:t>
            </a:r>
            <a:r>
              <a:rPr lang="as-IN" sz="2000" b="1" dirty="0"/>
              <a:t> যে অস্থায়ী কিংবা স্থায়ী নেতিবাচক এবং ইতিবাচক প্রভাব পড়ছে, তার যাবতীয় চুলচেরা বিশ্লেষণকে বোঝাচ্ছে</a:t>
            </a:r>
            <a:r>
              <a:rPr lang="as-IN" sz="2000" b="1" dirty="0" smtClean="0"/>
              <a:t>।</a:t>
            </a:r>
            <a:r>
              <a:rPr lang="as-IN" sz="2000" b="1" dirty="0"/>
              <a:t> বৈশ্বিক </a:t>
            </a:r>
            <a:r>
              <a:rPr lang="as-IN" sz="2000" b="1" dirty="0" smtClean="0"/>
              <a:t>উষ্ণায়ন </a:t>
            </a:r>
            <a:r>
              <a:rPr lang="as-IN" sz="2000" b="1" dirty="0"/>
              <a:t>মানুষের কারণে </a:t>
            </a:r>
            <a:r>
              <a:rPr lang="as-IN" sz="2000" b="1" dirty="0" smtClean="0"/>
              <a:t>সৃষ্ট</a:t>
            </a:r>
            <a:r>
              <a:rPr lang="en-US" sz="2000" b="1" dirty="0" smtClean="0"/>
              <a:t>।</a:t>
            </a:r>
          </a:p>
          <a:p>
            <a:pPr algn="just"/>
            <a:r>
              <a:rPr lang="as-IN" sz="2000" b="1" dirty="0" smtClean="0"/>
              <a:t>কোনো </a:t>
            </a:r>
            <a:r>
              <a:rPr lang="as-IN" sz="2000" b="1" dirty="0"/>
              <a:t>দেশে </a:t>
            </a:r>
            <a:r>
              <a:rPr lang="as-IN" sz="2000" b="1" dirty="0">
                <a:hlinkClick r:id="rId4" tooltip="জলবায়ু পরিবর্তন"/>
              </a:rPr>
              <a:t>জলবায়ু পরিবর্তনের</a:t>
            </a:r>
            <a:r>
              <a:rPr lang="as-IN" sz="2000" b="1" dirty="0"/>
              <a:t> প্রভাব সত্যিই পড়ছে কিনা, তা চারটি </a:t>
            </a:r>
            <a:r>
              <a:rPr lang="as-IN" sz="2000" b="1" dirty="0" smtClean="0"/>
              <a:t>মানদন্ডে</a:t>
            </a:r>
            <a:r>
              <a:rPr lang="en-US" sz="2000" b="1" dirty="0" smtClean="0"/>
              <a:t> </a:t>
            </a:r>
            <a:r>
              <a:rPr lang="as-IN" sz="2000" b="1" dirty="0" smtClean="0"/>
              <a:t>বিবেচনা </a:t>
            </a:r>
            <a:r>
              <a:rPr lang="as-IN" sz="2000" b="1" dirty="0"/>
              <a:t>করা হয়:</a:t>
            </a:r>
            <a:br>
              <a:rPr lang="as-IN" sz="2000" b="1" dirty="0"/>
            </a:br>
            <a:r>
              <a:rPr lang="as-IN" sz="2000" b="1" dirty="0" smtClean="0"/>
              <a:t>১</a:t>
            </a:r>
            <a:r>
              <a:rPr lang="as-IN" sz="2000" b="1" dirty="0"/>
              <a:t>. জলবায়ু পরিবর্তনের কারণে কারা সবচেয়ে বেশি ক্ষতিগ্রস্থ২. কোথায় প্রাকৃতিক দুর্যোগ বেশি হচ্ছে৩. সবচেয়ে বেশি জনসংখ্যা কোথায় ক্ষতিগ্রস্ত হচ্ছে৪. ক্ষতিগ্রস্ত দেশটি ক্ষতি মোকাবিলায় বা অভিযোজনের জন্য এরই মধ্যে কী কী পদক্ষেপ নিয়েছে</a:t>
            </a:r>
            <a:r>
              <a:rPr lang="as-IN" sz="2000" b="1" dirty="0" smtClean="0"/>
              <a:t>।</a:t>
            </a:r>
            <a:endParaRPr lang="en-US" sz="2000" b="1"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304800"/>
            <a:ext cx="5692492" cy="2971800"/>
          </a:xfrm>
          <a:prstGeom prst="rect">
            <a:avLst/>
          </a:prstGeom>
        </p:spPr>
      </p:pic>
    </p:spTree>
    <p:extLst>
      <p:ext uri="{BB962C8B-B14F-4D97-AF65-F5344CB8AC3E}">
        <p14:creationId xmlns:p14="http://schemas.microsoft.com/office/powerpoint/2010/main" val="289318243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0">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213</Words>
  <Application>Microsoft Office PowerPoint</Application>
  <PresentationFormat>On-screen Show (4:3)</PresentationFormat>
  <Paragraphs>46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COMPUTER</dc:creator>
  <cp:lastModifiedBy>H.A COMPUTER</cp:lastModifiedBy>
  <cp:revision>43</cp:revision>
  <dcterms:created xsi:type="dcterms:W3CDTF">2020-11-05T13:20:22Z</dcterms:created>
  <dcterms:modified xsi:type="dcterms:W3CDTF">2020-11-08T16:09:34Z</dcterms:modified>
</cp:coreProperties>
</file>