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8" r:id="rId2"/>
    <p:sldId id="256" r:id="rId3"/>
    <p:sldId id="260" r:id="rId4"/>
    <p:sldId id="257" r:id="rId5"/>
    <p:sldId id="261" r:id="rId6"/>
    <p:sldId id="262" r:id="rId7"/>
    <p:sldId id="286" r:id="rId8"/>
    <p:sldId id="263" r:id="rId9"/>
    <p:sldId id="264" r:id="rId10"/>
    <p:sldId id="265" r:id="rId11"/>
    <p:sldId id="266" r:id="rId12"/>
    <p:sldId id="287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8" autoAdjust="0"/>
  </p:normalViewPr>
  <p:slideViewPr>
    <p:cSldViewPr>
      <p:cViewPr>
        <p:scale>
          <a:sx n="75" d="100"/>
          <a:sy n="75" d="100"/>
        </p:scale>
        <p:origin x="-266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7514A-FDB9-4BFF-A7E2-A7CE00E48796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67517-A0D2-4384-8165-47BAA521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59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7517-A0D2-4384-8165-47BAA521AD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73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7517-A0D2-4384-8165-47BAA521AD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89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7517-A0D2-4384-8165-47BAA521AD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29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bmmokles85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1508760"/>
            <a:ext cx="4793760" cy="3908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600" dirty="0" smtClean="0">
                <a:ln w="0"/>
                <a:latin typeface="SutonnyOMJ" pitchFamily="2" charset="0"/>
                <a:cs typeface="SutonnyOMJ" pitchFamily="2" charset="0"/>
              </a:rPr>
              <a:t>এ. </a:t>
            </a:r>
            <a:r>
              <a:rPr lang="en-US" sz="3600" dirty="0" err="1" smtClean="0">
                <a:ln w="0"/>
                <a:latin typeface="SutonnyOMJ" pitchFamily="2" charset="0"/>
                <a:cs typeface="SutonnyOMJ" pitchFamily="2" charset="0"/>
              </a:rPr>
              <a:t>বি</a:t>
            </a:r>
            <a:r>
              <a:rPr lang="en-US" sz="3600" dirty="0" smtClean="0">
                <a:ln w="0"/>
                <a:latin typeface="SutonnyOMJ" pitchFamily="2" charset="0"/>
                <a:cs typeface="SutonnyOMJ" pitchFamily="2" charset="0"/>
              </a:rPr>
              <a:t>. </a:t>
            </a:r>
            <a:r>
              <a:rPr lang="en-US" sz="3600" dirty="0" err="1" smtClean="0">
                <a:ln w="0"/>
                <a:latin typeface="SutonnyOMJ" pitchFamily="2" charset="0"/>
                <a:cs typeface="SutonnyOMJ" pitchFamily="2" charset="0"/>
              </a:rPr>
              <a:t>এম</a:t>
            </a:r>
            <a:r>
              <a:rPr lang="en-US" sz="3600" dirty="0" smtClean="0">
                <a:ln w="0"/>
                <a:latin typeface="SutonnyOMJ" pitchFamily="2" charset="0"/>
                <a:cs typeface="SutonnyOMJ" pitchFamily="2" charset="0"/>
              </a:rPr>
              <a:t>. </a:t>
            </a:r>
            <a:r>
              <a:rPr lang="en-US" sz="3600" dirty="0" err="1" smtClean="0">
                <a:ln w="0"/>
                <a:latin typeface="SutonnyOMJ" pitchFamily="2" charset="0"/>
                <a:cs typeface="SutonnyOMJ" pitchFamily="2" charset="0"/>
              </a:rPr>
              <a:t>মো</a:t>
            </a:r>
            <a:r>
              <a:rPr lang="bn-BD" sz="3600" dirty="0" smtClean="0">
                <a:ln w="0"/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3600" dirty="0" err="1" smtClean="0">
                <a:ln w="0"/>
                <a:latin typeface="SutonnyOMJ" pitchFamily="2" charset="0"/>
                <a:cs typeface="SutonnyOMJ" pitchFamily="2" charset="0"/>
              </a:rPr>
              <a:t>লেছুর</a:t>
            </a:r>
            <a:r>
              <a:rPr lang="en-US" sz="36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0"/>
                <a:latin typeface="SutonnyOMJ" pitchFamily="2" charset="0"/>
                <a:cs typeface="SutonnyOMJ" pitchFamily="2" charset="0"/>
              </a:rPr>
              <a:t>রহমান</a:t>
            </a:r>
            <a:r>
              <a:rPr lang="bn-BD" sz="3600" dirty="0" smtClean="0">
                <a:ln w="0"/>
                <a:latin typeface="SutonnyOMJ" pitchFamily="2" charset="0"/>
                <a:cs typeface="SutonnyOMJ" pitchFamily="2" charset="0"/>
              </a:rPr>
              <a:t> সরকার</a:t>
            </a:r>
            <a:endParaRPr lang="bn-BD" sz="3600" dirty="0">
              <a:ln w="0"/>
              <a:latin typeface="SutonnyOMJ" pitchFamily="2" charset="0"/>
              <a:cs typeface="SutonnyOMJ" pitchFamily="2" charset="0"/>
            </a:endParaRPr>
          </a:p>
          <a:p>
            <a:r>
              <a:rPr lang="bn-BD" sz="3600" dirty="0">
                <a:ln w="0"/>
                <a:latin typeface="SutonnyOMJ" pitchFamily="2" charset="0"/>
                <a:cs typeface="SutonnyOMJ" pitchFamily="2" charset="0"/>
              </a:rPr>
              <a:t>সহকারী শিক্ষক </a:t>
            </a:r>
            <a:r>
              <a:rPr lang="bn-BD" sz="3600" dirty="0" smtClean="0">
                <a:ln w="0"/>
                <a:latin typeface="SutonnyOMJ" pitchFamily="2" charset="0"/>
                <a:cs typeface="SutonnyOMJ" pitchFamily="2" charset="0"/>
              </a:rPr>
              <a:t>(গনিত) বিয়াম ল্যাবরেটরি স্কুল, গাইবান্ধা</a:t>
            </a:r>
            <a:r>
              <a:rPr lang="bn-IN" sz="3600" dirty="0" smtClean="0">
                <a:ln w="0"/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36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bn-BD" sz="3600" dirty="0" smtClean="0">
                <a:ln w="0"/>
                <a:latin typeface="SutonnyOMJ" pitchFamily="2" charset="0"/>
                <a:cs typeface="SutonnyOMJ" pitchFamily="2" charset="0"/>
              </a:rPr>
              <a:t>ই-মেইলঃ </a:t>
            </a:r>
            <a:r>
              <a:rPr lang="bn-BD" sz="3200" dirty="0" smtClean="0">
                <a:ln w="0"/>
                <a:latin typeface="Times New Roman" pitchFamily="18" charset="0"/>
                <a:cs typeface="SutonnyOMJ" pitchFamily="2" charset="0"/>
                <a:hlinkClick r:id="rId2"/>
              </a:rPr>
              <a:t>abmmokles85@gmail.com</a:t>
            </a:r>
            <a:endParaRPr lang="bn-BD" sz="3200" dirty="0" smtClean="0">
              <a:ln w="0"/>
              <a:latin typeface="Times New Roman" pitchFamily="18" charset="0"/>
              <a:cs typeface="SutonnyOMJ" pitchFamily="2" charset="0"/>
            </a:endParaRPr>
          </a:p>
          <a:p>
            <a:endParaRPr lang="en-US" sz="3600" dirty="0">
              <a:ln w="0"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20040"/>
            <a:ext cx="2326114" cy="78483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উপস্থাপনায়ঃ</a:t>
            </a:r>
            <a:r>
              <a:rPr lang="bn-BD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8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n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 descr="s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08760"/>
            <a:ext cx="2667000" cy="4042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482205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89052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SutonnyOMJ" pitchFamily="2" charset="0"/>
                <a:cs typeface="SutonnyOMJ" pitchFamily="2" charset="0"/>
              </a:rPr>
              <a:t>নামায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হলো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আরবিতে। কিন্তু ইমাম সাহেব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খোতবা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পড়লেন সকলের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বোধগম্য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ভাষা ইংরেজিতে। যাদের কাছে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খোতবা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পড়া হয়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তাদের ইসলামের সারকথা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বোঝানোই খোতবার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অর্থ। ওখানে নানা দেশের নানা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লোক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এসেছিল। এরা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মোটামুটি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সকলেই ইংরেজি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বোঝে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।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খোতবায়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ইমাম সাহেব বুঝাচ্ছিলেন। সকলের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শোনার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ধরন দেখে মনে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হলো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সকলেই তা বুঝছে। ইংল্যান্ডের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মতো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আমাদের দেশের এ বিষয়ে সচেতন হওয়ার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প্রয়োজন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আছে। আমাদের দেশে যদি মাতৃভাষায়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খোতবাটা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পড়া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হতো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তাহলে অনেক মঙ্গল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হতো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আমাদের সাধারণ মুসলমানদের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নানা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দেশের অমুসলমানরাও ওকিং-এ এসেছে নানা বেশভূষায়। কেউ দেখতে, আর কেউ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বন্ধুদের নেমন্তন্ন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খেতে। ইংরেজরা সিদ্ধ ছাড়া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তো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কিছু খেতে জানে না। এ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সুযোগে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তাই এখানকার প্রবাসী মুসলমানেরা তাদের বন্ধু-বান্ধবদের মুসলমানি খাবার খাইয়ে বন্ধুত্ব গাঢ় করে।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03200"/>
            <a:ext cx="2915920" cy="2687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2895600" cy="27137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52400"/>
            <a:ext cx="2971800" cy="27381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233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2453640"/>
            <a:ext cx="8915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SutonnyOMJ" pitchFamily="2" charset="0"/>
                <a:cs typeface="SutonnyOMJ" pitchFamily="2" charset="0"/>
              </a:rPr>
              <a:t>নামাযের পরে নামাযের তাঁবুতেই মসজিদ কমিটির তরফ থেকে কয়েকবারে হাজার দেড়েক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লোক খাওয়ানো হলো।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সবাই তৃপ্তির সঙ্গে খেলাম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পোলাও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আর কালিয়া। ওকিং-এর এ খাওয়ার মধ্যে আর একটু বৈশিষ্ট্য আছে। মুসলমানদের হাতে জবাই করা টাটকা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গোশত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ঈদের নামাজ উপলক্ষে একটি দিনের জন্য এখানেই পাওয়া যায়। ইংল্যান্ডের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গোশতের মোটা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ভাগ আসে আর্জেন্টিনা থেকে। বিদেশ থেকে যে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গোশত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ইংল্যান্ডে আসে জবাই হবার পর থেকে মানুষের পেটে গিয়ে পৌছুতে তার তিন-চারটে মাস সময় লেগে যায়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ঠাণ্ডা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দেশ বলে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গোশত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নষ্ট হয় না। এর উপরে আছে রেফ্রিজারেটার আর বরফ। দোকানে দিনের পর দিন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এ গোশত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ঝুলতে দেখা যায়। সুতরাং ঈদের দিন সাধারণ মুসলমান টাটকা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গোশত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খাবার আনন্দ মেটায়। আর ধর্মভীরুরা বহুদিন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রোজা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থাকার পর হালাল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গোশত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খাবার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সুযোগ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পেয়ে আল্লাহর কাছে এখানে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শোকর গোজার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করে 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3429000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52400"/>
            <a:ext cx="2514600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62560"/>
            <a:ext cx="2875280" cy="2275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55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7272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381000"/>
            <a:ext cx="2667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দলগত কাজ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81000"/>
            <a:ext cx="2743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সময়- ৫ মিনিট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219200"/>
            <a:ext cx="4724400" cy="34935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800" y="4876800"/>
            <a:ext cx="85344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লন্ডনে ওকিং মসজিদে লেখক কোন কোন দেশের কথা উল্লেখ করেছেন তার একটি তালিকা তৈরি কর।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3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47320"/>
            <a:ext cx="8839200" cy="6564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9720" y="292608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পথিবীর জনসমুদ্রের সঙ্গে মিশবার ও বিচিত্র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শোভা 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দেখবার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সুযোগ 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পাই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 লন্ডনে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। আজকের দিনে আরও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শোভা 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দেখলাম মুসলমান জগতের। লন্ডন দুনিয়ার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কসমোপলিটান শহরগুলোর 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অন্যতম। ইংরেজ রাজত্বের সমৃদ্ধির সঙ্গে লন্ডন শহর দুনিয়ার নানা দেশেরই স্নায়ুকেন্দ্র এবং তীর্থক্ষেত্র হয়ে রয়েছে। এখানে নানা দেশ থেকে নানা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লোক 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আসে। নানা কিছু শিখতে ও দেখতে। তাই ইংল্যান্ড ভরে আছে নানান দেশের মুসলমানেও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ইসলাম 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বিশেষ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কোনো 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একটি জাতির ধর্ম নয়। নানা জাতি, নানা দেশ এ ধর্মের বাঁধনে কী অদ্ভুতভাবে বাঁধা পড়েছে। এখানকার ঈদের দিনে ওকিং তার অপূর্ব দৃষ্টান্ত তুলে ধরে। ওকিং মসজিদের সামনে বিরাট শামিয়ানা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খাটানো 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হয়। তার চারধার দিয়ে এক-একটা মুসলিম দেশের পতাকা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টাঙানো 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হয়। </a:t>
            </a:r>
            <a:r>
              <a:rPr lang="bn-BD" sz="2400" b="1" i="1" dirty="0" smtClean="0">
                <a:latin typeface="SutonnyOMJ" pitchFamily="2" charset="0"/>
                <a:cs typeface="SutonnyOMJ" pitchFamily="2" charset="0"/>
              </a:rPr>
              <a:t>পতাকাগুলোর </a:t>
            </a:r>
            <a:r>
              <a:rPr lang="bn-BD" sz="2400" b="1" i="1" dirty="0">
                <a:latin typeface="SutonnyOMJ" pitchFamily="2" charset="0"/>
                <a:cs typeface="SutonnyOMJ" pitchFamily="2" charset="0"/>
              </a:rPr>
              <a:t>দিকে একবার চোখ বুলালেই সে দেশের জাতীয় সংস্কৃতির পরিচয় পাওয়া যায়।</a:t>
            </a:r>
            <a:endParaRPr lang="en-US" sz="2400" b="1" i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7320"/>
            <a:ext cx="2971800" cy="27482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72720"/>
            <a:ext cx="2895600" cy="27228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9640" y="172720"/>
            <a:ext cx="2981960" cy="27228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683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626836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SutonnyOMJ" pitchFamily="2" charset="0"/>
                <a:cs typeface="SutonnyOMJ" pitchFamily="2" charset="0"/>
              </a:rPr>
              <a:t>ইন্দোনেশিয়া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,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পাকিস্তান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আফগানিস্তান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সউদি আরব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ইয়েমেন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লেবানন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ইরাক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সিরিয়া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মিসর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জর্দান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তিউনিসিয়া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তুরস্ক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মরক্কো প্রভৃতি দেশের এক-এক নিশান আকাশে উড়ছে। আর মাটিতে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এক-একদেশেরঅপূর্ব পোশাকপরিচ্ছদভূষিতএকএকরকম চেহারার নর-নারী।তারমধ্যে আফ্রিকার নিগ্রোমুসলমানের পোশাকপরিচ্ছদই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অদ্ভুত ধরনের। ইন্দোনেশিয়ার মুসলমানেরা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চীন ও জাপানের পীত জাতের মধ্যে যেমন রঙের সুষমা রক্ষা করেছে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তেমনি মরক্কোর মুসলমানেরা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ইউরোপের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শ্বেত জাতির সবচেয়ে নিকটবর্তী বলে রঙের দিক থেকে ভারসাম্য রক্ষা করেছে। মাঝখানে আমরা বাঙালিরা না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কালো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না ফরসা। কিন্তু আফ্রিকার নিগ্রোরা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জমকালো।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ওকিং-এ দেখলাম নানান জাতির ক্লাস</a:t>
            </a:r>
            <a:r>
              <a:rPr lang="en-US" sz="24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পোশাক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আর নানা জাতির নানা রং। এত বৈষম্য অপূর্ব সুন্দর বাঁধনে বাঁধা পড়েছে। সে বাঁধন হচ্ছে এক আল্লাহ এবং তাঁর রসুলে বিশ্বাস।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  <a:p>
            <a:r>
              <a:rPr lang="en-US" sz="2400" b="1" dirty="0">
                <a:latin typeface="SutonnyOMJ" pitchFamily="2" charset="0"/>
                <a:cs typeface="SutonnyOMJ" pitchFamily="2" charset="0"/>
              </a:rPr>
              <a:t> 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799" y="152399"/>
            <a:ext cx="3048000" cy="2362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399"/>
            <a:ext cx="2971799" cy="2362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113" y="152399"/>
            <a:ext cx="2784007" cy="2362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2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2192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25400"/>
            <a:ext cx="1828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960" y="597972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মুহম্মদ আব্দুল হাই বিলেতে কত দিন কাটিয়েছেন?</a:t>
            </a:r>
          </a:p>
          <a:p>
            <a:r>
              <a:rPr lang="bn-BD" sz="2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" y="116380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উত্তর- সাড়ে সাতশ দিন</a:t>
            </a:r>
            <a:endParaRPr lang="en-US" sz="2400" b="1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" y="16444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২। লেখক ওকিং মসজিদে কোন নামাজ আদায় করতে উপস্থিত হয়েছিলেন?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133600"/>
            <a:ext cx="822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উত্তর- বকরা ঈদের</a:t>
            </a:r>
            <a:endParaRPr lang="en-US" sz="2400" b="1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" y="2817167"/>
            <a:ext cx="596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৩। নামায কোন ভাষায় পড়ানো হয়েছিল?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" y="331500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উত্তর-  আরবী ভাষায়</a:t>
            </a:r>
            <a:endParaRPr lang="en-US" sz="2400" b="1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800" y="3776672"/>
            <a:ext cx="810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৪।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বিদেশ থেকে যে গোশত ইংল্যান্ডে আসে জবাই হবার পর থেকে মানুষের পেটে গিয়ে পৌছুতে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কত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সময় লেগে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যায়?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800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উত্তর- তিন- চারটে মাস।</a:t>
            </a:r>
            <a:endParaRPr lang="en-US" sz="2400" b="1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360" y="5438666"/>
            <a:ext cx="768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৫। </a:t>
            </a:r>
            <a:r>
              <a:rPr lang="bn-BD" sz="2400" b="1" dirty="0">
                <a:latin typeface="SutonnyOMJ" pitchFamily="2" charset="0"/>
                <a:cs typeface="SutonnyOMJ" pitchFamily="2" charset="0"/>
              </a:rPr>
              <a:t>ইমাম সাহেব খোতবা পড়লেন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সকলের উদ্দেশ্যে কোন ভাষায়?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943600"/>
            <a:ext cx="653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উত্তর- ইংরেজী ভাষায়।</a:t>
            </a:r>
            <a:endParaRPr lang="en-US" sz="2400" b="1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4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1066800"/>
            <a:ext cx="3048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তোমার জানা একটি ভ্রমণ কাহিনী লিখবে ৩০০ শব্দের মধ্যে।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0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33800" y="457200"/>
            <a:ext cx="198120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পাঠপরিচিতি</a:t>
            </a:r>
            <a:endParaRPr lang="en-US" sz="40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362200"/>
            <a:ext cx="5029200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বিষয়- বাংলা ১ম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( আনন্দ পাঠ) পর্ব – ০১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ওকিং মসজিদে ঈদের জামায়াত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শ্রেণি- ৬ষ্ঠ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সময়- ২০ মিনিট</a:t>
            </a:r>
          </a:p>
        </p:txBody>
      </p:sp>
    </p:spTree>
    <p:extLst>
      <p:ext uri="{BB962C8B-B14F-4D97-AF65-F5344CB8AC3E}">
        <p14:creationId xmlns:p14="http://schemas.microsoft.com/office/powerpoint/2010/main" xmlns="" val="32349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6" y="207264"/>
            <a:ext cx="8805334" cy="642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7264"/>
            <a:ext cx="776630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ওকিং মসজিদে ঈদের জামায়াত</a:t>
            </a:r>
            <a:endParaRPr lang="en-US" sz="40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8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381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3300" y="242500"/>
            <a:ext cx="20574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36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81200"/>
            <a:ext cx="85344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এই পাঠ শেষে শিক্ষার্থীরা............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লেখক পরিচিতি বলতে পারবে।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গল্পের মূলভাব ব্যক্ত করতে পারবে।</a:t>
            </a:r>
            <a:endParaRPr lang="en-US" sz="32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1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2171700"/>
            <a:ext cx="19050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19800" y="2438400"/>
            <a:ext cx="28956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SutonnyOMJ" pitchFamily="2" charset="0"/>
                <a:cs typeface="SutonnyOMJ" pitchFamily="2" charset="0"/>
              </a:rPr>
              <a:t>মুহম্মদ আবদুল হাই ১৯১৯ খ্রিষ্টাব্দে পশ্চিমবঙ্গের মুর্শিদাবাদ জেলার মরিচা গ্রামে জন্মগ্রহণ করেন। 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267200"/>
            <a:ext cx="36576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 তাঁর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বিখ্যাত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ভ্রমণকাহিনী </a:t>
            </a:r>
            <a:r>
              <a:rPr lang="as-IN" sz="2400" b="1" dirty="0">
                <a:latin typeface="SutonnyOMJ" pitchFamily="2" charset="0"/>
                <a:cs typeface="SutonnyOMJ" pitchFamily="2" charset="0"/>
              </a:rPr>
              <a:t>বিলেতে সাড়ে সাতশ দিন। তাছাড়া তার অন্যান্য 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উল্লেখ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য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ো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গ্য </a:t>
            </a:r>
            <a:r>
              <a:rPr lang="as-IN" sz="2400" b="1" dirty="0">
                <a:latin typeface="SutonnyOMJ" pitchFamily="2" charset="0"/>
                <a:cs typeface="SutonnyOMJ" pitchFamily="2" charset="0"/>
              </a:rPr>
              <a:t>গ্রন্থ 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হল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ো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; ধ্বনি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বিজ্ঞান </a:t>
            </a:r>
            <a:r>
              <a:rPr lang="as-IN" sz="2400" b="1" dirty="0">
                <a:latin typeface="SutonnyOMJ" pitchFamily="2" charset="0"/>
                <a:cs typeface="SutonnyOMJ" pitchFamily="2" charset="0"/>
              </a:rPr>
              <a:t>ও ধ্বনিতত্ত্ব, রাজনীতি ও 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ত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ো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ষাম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ো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দের </a:t>
            </a:r>
            <a:r>
              <a:rPr lang="as-IN" sz="2400" b="1" dirty="0">
                <a:latin typeface="SutonnyOMJ" pitchFamily="2" charset="0"/>
                <a:cs typeface="SutonnyOMJ" pitchFamily="2" charset="0"/>
              </a:rPr>
              <a:t>ভাষা</a:t>
            </a:r>
            <a:r>
              <a:rPr lang="as-IN" sz="2400" b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14600"/>
            <a:ext cx="3048000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SutonnyOMJ" pitchFamily="2" charset="0"/>
                <a:cs typeface="SutonnyOMJ" pitchFamily="2" charset="0"/>
              </a:rPr>
              <a:t>১৯৬৯ খ্রিষ্টাব্দের ৩রা জুন এক ট্রেন দুর্ঘটনায় তিনি মারা যান। 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447800"/>
            <a:ext cx="19050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লেখক পরিচিতি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8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307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66644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SutonnyOMJ" pitchFamily="2" charset="0"/>
                <a:cs typeface="SutonnyOMJ" pitchFamily="2" charset="0"/>
              </a:rPr>
              <a:t>লন্ডন পৌছার দুদিন পরেই আমরা বকরা ঈদের নামায পড়তে গেলাম লন্ডন থেকে মাইল তিরিশেক দূরে ওকিং মসজিদে। লন্ডনে মুসলমানদের আরও কয়েকটি মসজিদ আছে। কিন্তু ওকিং সবচেয়ে বিখ্যাত মসজিদ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।বহু-বান্ধবদের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সঙ্গে দেখা হবে। মসজিদ কমিটির সৌজন্যে অন্তত একটি বেলার জন্য সিদ্ধ খাবারের দেশে রসনা পরিতৃপ্তিকর মুসলমানি খানা খাওয়া যাবে। আরও দেখা যাবে দুনিয়ার নানা জাতির মুসলমানকে-এক ঢিলে 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এতগুলো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পাখি মারা যাবে দেখে লন্ডন প্রবাসীরা 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তো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বটেই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এমনকি ইংল্যান্ডের বিভিন্ন অঞ্চলে অবস্থানকারী মুসলমানরাও ঈদের দিনটিতে ওকিং-এ নামাজ পড়তে আসে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499" y="152400"/>
            <a:ext cx="2969203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1" y="152400"/>
            <a:ext cx="2837306" cy="2362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455" y="152400"/>
            <a:ext cx="2932545" cy="2362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58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69406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04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সময়- </a:t>
            </a: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>5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400" b="1" dirty="0" smtClean="0">
                <a:latin typeface="SutonnyOMJ" pitchFamily="2" charset="0"/>
                <a:cs typeface="SutonnyOMJ" pitchFamily="2" charset="0"/>
              </a:rPr>
              <a:t>মিনিট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59"/>
          <a:stretch/>
        </p:blipFill>
        <p:spPr>
          <a:xfrm>
            <a:off x="2707660" y="1143000"/>
            <a:ext cx="3388340" cy="30429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0420" y="521716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SutonnyOMJ" pitchFamily="2" charset="0"/>
                <a:cs typeface="SutonnyOMJ" pitchFamily="2" charset="0"/>
              </a:rPr>
              <a:t>লেখক পরিচিতি সংক্ষেপে লেখ।</a:t>
            </a:r>
            <a:endParaRPr lang="en-US" sz="48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2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8496" y="3063204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ঈদের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নামাযের ধর্মানুভূতি ও ধর্মানুষ্ঠান ছাড়াও একটা বড় দিক আছে। সেটা 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হলো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তার সামাজিক দিক। এর মাধুর্য ও সৌন্দর্য কম নয়। এক আল্লাহ ও রসুলকে কেন্দ্র করে এক ধর্মবিশ্বাসে বিশ্বাসী বিশ্বের এক-তৃতীয়াংশ মানুষকে কী করে একত্র করেছে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; 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ছোট্ট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এ ওকিং মসজিদের প্রাঙ্গণে তার অপরুপ রুপ দেখে সত্যিই মন চমৎকৃত হয়। ঈদের দিনে ওকিং-এ এসে নানা জাতের মুসলমানদের মিলনে জামায়াত ও মিল্লাতের এ দিকটা এত করে চোখে পড়ে যে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অমুসলিমও তাতে আকৃষ্ট না হয়ে পারে না।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  <a:p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96" y="188976"/>
            <a:ext cx="4337304" cy="2874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808" y="188976"/>
            <a:ext cx="4426857" cy="2874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539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06484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" y="2310384"/>
            <a:ext cx="8964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এখানে এসে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আর একটা নতুন জিনিস চোখে পড়ল। ইসলাম ধর্ম যে জগতের নানা দেশে ছড়িয়ে আছে তার মুশ পিরচয় পেলাম। মিসর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আরব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সিরিয়া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ইরাক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পারস্য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মালয়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ইন্দোনেশিয়া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চীন এবং আফ্রিকার 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বহু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মুসলমান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এসেছে। আর ভারত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পাকিস্তান ও বাংলাদেশের আমরা 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তো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অনেকেই ছিলাম। এক-এক দেশের 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লোক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দেখতে এক-এক রকম। ভিন্ন ভিন্ন রকমের চেহারা ও শরীর অথচ ঈদের নামায পড়তে এসে 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সব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দেশের মুসলমানই ধর্ম বাঁধনে ভাই ভাই হয়ে গেছে। নামায শেষে চেনা-অচেনা নানা দেশের মুসলমানের কোলাকুলি দেখে কী যে আনন্দ পাওয়া গেল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তা ভাষায় প্রকাশ করা কঠিন। এ কোলাকুলি একদিকে যেমন মুসলমানে মুসলমানে</a:t>
            </a:r>
            <a:r>
              <a:rPr lang="en-US" sz="28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bn-BD" sz="2800" b="1" dirty="0">
                <a:latin typeface="SutonnyOMJ" pitchFamily="2" charset="0"/>
                <a:cs typeface="SutonnyOMJ" pitchFamily="2" charset="0"/>
              </a:rPr>
              <a:t>অন্যদিকে তেমনি জাতিতে জাতিতে</a:t>
            </a:r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  <a:p>
            <a:endParaRPr lang="en-US" sz="20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152400"/>
            <a:ext cx="4338829" cy="2157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228" y="152400"/>
            <a:ext cx="4500373" cy="2157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014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1038</Words>
  <Application>Microsoft Office PowerPoint</Application>
  <PresentationFormat>On-screen Show (4:3)</PresentationFormat>
  <Paragraphs>51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GIGABYTE</cp:lastModifiedBy>
  <cp:revision>40</cp:revision>
  <dcterms:created xsi:type="dcterms:W3CDTF">2006-08-16T00:00:00Z</dcterms:created>
  <dcterms:modified xsi:type="dcterms:W3CDTF">2020-10-25T18:40:01Z</dcterms:modified>
</cp:coreProperties>
</file>