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929" r:id="rId2"/>
  </p:sldMasterIdLst>
  <p:notesMasterIdLst>
    <p:notesMasterId r:id="rId23"/>
  </p:notesMasterIdLst>
  <p:sldIdLst>
    <p:sldId id="322" r:id="rId3"/>
    <p:sldId id="340" r:id="rId4"/>
    <p:sldId id="341" r:id="rId5"/>
    <p:sldId id="382" r:id="rId6"/>
    <p:sldId id="383" r:id="rId7"/>
    <p:sldId id="384" r:id="rId8"/>
    <p:sldId id="385" r:id="rId9"/>
    <p:sldId id="386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7" r:id="rId19"/>
    <p:sldId id="353" r:id="rId20"/>
    <p:sldId id="355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আম খেতে কিরুপ স্বাদ?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চুনে কী থাকে?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অম্ল বা ক্ষার কী দিয়ে চেনা যায়।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4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</a:t>
            </a:r>
            <a:r>
              <a:rPr lang="bn-BD" baseline="0" dirty="0" smtClean="0"/>
              <a:t> অফ/অন করে</a:t>
            </a:r>
            <a:r>
              <a:rPr lang="en-US" baseline="0" dirty="0" smtClean="0"/>
              <a:t> </a:t>
            </a:r>
            <a:r>
              <a:rPr lang="bn-BD" baseline="0" dirty="0" smtClean="0"/>
              <a:t>অম্ল, ক্ষার ও নিরপেক্ষ পদার্থগুলো দেখানো যেতে পারে</a:t>
            </a:r>
            <a:r>
              <a:rPr lang="bn-IN" baseline="0" smtClean="0"/>
              <a:t> এবং সমগ্র পাঠের সংক্ষিপ্ত বিবরণ দেওয়া যেতে পারে।</a:t>
            </a:r>
            <a:r>
              <a:rPr lang="bn-BD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6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অম্ল জানার জন্য চিত্রগুলি দেওয়া হয়েছে।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ফলগুলির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পূর্ব অভিজ্ঞতা 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বলতে না পারলে শিক্ষক সহায়তা করতে 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</a:t>
            </a:r>
            <a:endParaRPr lang="en-US" baseline="0" dirty="0" smtClean="0"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লেবুর স্বাদ কিরুপ?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এরুপ টক স্বাসযুক্ত পদার্থকে কী বলে?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16254" y="-83435"/>
            <a:ext cx="1539240" cy="11461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B9FEE7C-A6CF-48E8-BA4A-A40B06E77459}" type="datetime5">
              <a:rPr lang="en-US" smtClean="0"/>
              <a:pPr/>
              <a:t>14-Oct-20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4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2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3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9696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50601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7026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8080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9757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2941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EE7C-A6CF-48E8-BA4A-A40B06E77459}" type="datetime5">
              <a:rPr lang="en-US" smtClean="0"/>
              <a:pPr/>
              <a:t>14-Oct-20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71612" y="876300"/>
            <a:ext cx="7543800" cy="365125"/>
          </a:xfrm>
        </p:spPr>
        <p:txBody>
          <a:bodyPr/>
          <a:lstStyle/>
          <a:p>
            <a:r>
              <a:rPr lang="en-US" dirty="0" smtClean="0"/>
              <a:t>Class 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98169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3657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2732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0336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552065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8889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259614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242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9599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15580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6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1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4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3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4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C05583-70D5-4098-BE3C-74E020F393AE}"/>
              </a:ext>
            </a:extLst>
          </p:cNvPr>
          <p:cNvSpPr/>
          <p:nvPr userDrawn="1"/>
        </p:nvSpPr>
        <p:spPr>
          <a:xfrm>
            <a:off x="107098" y="91858"/>
            <a:ext cx="11964741" cy="6663784"/>
          </a:xfrm>
          <a:prstGeom prst="rect">
            <a:avLst/>
          </a:prstGeom>
          <a:noFill/>
          <a:ln w="193675">
            <a:solidFill>
              <a:schemeClr val="accent4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5FDD01-1BF4-49EB-A725-B0FE72FAE234}"/>
              </a:ext>
            </a:extLst>
          </p:cNvPr>
          <p:cNvSpPr txBox="1"/>
          <p:nvPr userDrawn="1"/>
        </p:nvSpPr>
        <p:spPr>
          <a:xfrm>
            <a:off x="894406" y="6584614"/>
            <a:ext cx="1090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Chandra,Assistant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Teacher, </a:t>
            </a:r>
            <a:r>
              <a:rPr lang="en-US" sz="14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 C High School</a:t>
            </a:r>
            <a:r>
              <a:rPr lang="en-US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Kaliganj, Lalmonirhat.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D3A2DD-0D72-4E31-925D-B2243DD8A51C}"/>
              </a:ext>
            </a:extLst>
          </p:cNvPr>
          <p:cNvSpPr/>
          <p:nvPr userDrawn="1"/>
        </p:nvSpPr>
        <p:spPr>
          <a:xfrm>
            <a:off x="2342642" y="126032"/>
            <a:ext cx="502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Barajan</a:t>
            </a:r>
            <a:r>
              <a:rPr lang="en-US" sz="18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 C High School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Kaliganj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Lalmonirhat</a:t>
            </a:r>
            <a:endParaRPr lang="en-US" sz="18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170966"/>
            <a:ext cx="1935124" cy="14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0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C05583-70D5-4098-BE3C-74E020F393AE}"/>
              </a:ext>
            </a:extLst>
          </p:cNvPr>
          <p:cNvSpPr/>
          <p:nvPr userDrawn="1"/>
        </p:nvSpPr>
        <p:spPr>
          <a:xfrm>
            <a:off x="107098" y="91858"/>
            <a:ext cx="11964741" cy="6663784"/>
          </a:xfrm>
          <a:prstGeom prst="rect">
            <a:avLst/>
          </a:prstGeom>
          <a:noFill/>
          <a:ln w="193675">
            <a:solidFill>
              <a:schemeClr val="accent4">
                <a:lumMod val="7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5FDD01-1BF4-49EB-A725-B0FE72FAE234}"/>
              </a:ext>
            </a:extLst>
          </p:cNvPr>
          <p:cNvSpPr txBox="1"/>
          <p:nvPr userDrawn="1"/>
        </p:nvSpPr>
        <p:spPr>
          <a:xfrm>
            <a:off x="894406" y="6584614"/>
            <a:ext cx="1090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Chandra,Assistant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Teacher, </a:t>
            </a:r>
            <a:r>
              <a:rPr lang="en-US" sz="14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 C High School</a:t>
            </a:r>
            <a:r>
              <a:rPr lang="en-US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Kaliganj, Lalmonirhat.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D3A2DD-0D72-4E31-925D-B2243DD8A51C}"/>
              </a:ext>
            </a:extLst>
          </p:cNvPr>
          <p:cNvSpPr/>
          <p:nvPr userDrawn="1"/>
        </p:nvSpPr>
        <p:spPr>
          <a:xfrm>
            <a:off x="2342642" y="126032"/>
            <a:ext cx="502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aseline="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Barajan</a:t>
            </a:r>
            <a:r>
              <a:rPr lang="en-US" sz="18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 C High School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Kaliganj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Lalmonirhat</a:t>
            </a:r>
            <a:endParaRPr lang="en-US" sz="1800" b="1" dirty="0">
              <a:latin typeface="Book Antiqua" panose="0204060205030503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170966"/>
            <a:ext cx="1935124" cy="14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0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eg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67162C-0BB1-4601-9C50-1ACDFEEA0A3B}"/>
              </a:ext>
            </a:extLst>
          </p:cNvPr>
          <p:cNvSpPr txBox="1"/>
          <p:nvPr/>
        </p:nvSpPr>
        <p:spPr>
          <a:xfrm>
            <a:off x="642604" y="2428778"/>
            <a:ext cx="11158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Book Antiqua" panose="02040602050305030304" pitchFamily="18" charset="0"/>
              </a:rPr>
              <a:t>Welcome from </a:t>
            </a:r>
            <a:r>
              <a:rPr lang="en-US" sz="4400" b="1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Barajan</a:t>
            </a:r>
            <a:r>
              <a:rPr lang="en-US" sz="4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S C  </a:t>
            </a:r>
            <a:r>
              <a:rPr lang="en-US" sz="4400" b="1" dirty="0">
                <a:solidFill>
                  <a:srgbClr val="7030A0"/>
                </a:solidFill>
                <a:latin typeface="Book Antiqua" panose="02040602050305030304" pitchFamily="18" charset="0"/>
              </a:rPr>
              <a:t>High </a:t>
            </a:r>
            <a:r>
              <a:rPr lang="en-US" sz="4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School, </a:t>
            </a:r>
            <a:r>
              <a:rPr lang="en-US" sz="4400" b="1" dirty="0">
                <a:solidFill>
                  <a:srgbClr val="7030A0"/>
                </a:solidFill>
                <a:latin typeface="Book Antiqua" panose="02040602050305030304" pitchFamily="18" charset="0"/>
              </a:rPr>
              <a:t>Kaliganj, Lalmonirhat, Bangladesh.</a:t>
            </a:r>
          </a:p>
        </p:txBody>
      </p:sp>
    </p:spTree>
    <p:extLst>
      <p:ext uri="{BB962C8B-B14F-4D97-AF65-F5344CB8AC3E}">
        <p14:creationId xmlns:p14="http://schemas.microsoft.com/office/powerpoint/2010/main" val="293387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2525" y="2743200"/>
            <a:ext cx="2593075" cy="3441955"/>
            <a:chOff x="-459475" y="2806445"/>
            <a:chExt cx="2593075" cy="3441955"/>
          </a:xfrm>
        </p:grpSpPr>
        <p:pic>
          <p:nvPicPr>
            <p:cNvPr id="3" name="Picture 2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78558" y="2806445"/>
              <a:ext cx="1752600" cy="28041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-459475" y="5781040"/>
              <a:ext cx="2593075" cy="4673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লিটমাস কাগজ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292" y="2628900"/>
            <a:ext cx="2233392" cy="3505200"/>
            <a:chOff x="2362200" y="762000"/>
            <a:chExt cx="2405191" cy="2286000"/>
          </a:xfrm>
        </p:grpSpPr>
        <p:pic>
          <p:nvPicPr>
            <p:cNvPr id="7" name="Picture 6" descr="PotassiumChlorideVsChlorate.jpg"/>
            <p:cNvPicPr>
              <a:picLocks noChangeAspect="1"/>
            </p:cNvPicPr>
            <p:nvPr/>
          </p:nvPicPr>
          <p:blipFill>
            <a:blip r:embed="rId5"/>
            <a:srcRect r="61621"/>
            <a:stretch>
              <a:fillRect/>
            </a:stretch>
          </p:blipFill>
          <p:spPr>
            <a:xfrm>
              <a:off x="2438400" y="762000"/>
              <a:ext cx="1981200" cy="18649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62200" y="2743200"/>
              <a:ext cx="2405191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পটাসিয়াম কার্বনেট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610600" y="2667000"/>
            <a:ext cx="1828800" cy="3505200"/>
            <a:chOff x="6934200" y="838200"/>
            <a:chExt cx="1981200" cy="2209800"/>
          </a:xfrm>
        </p:grpSpPr>
        <p:pic>
          <p:nvPicPr>
            <p:cNvPr id="8" name="Picture 7" descr="1-Blue_and_red_litmus_paper.jpg"/>
            <p:cNvPicPr>
              <a:picLocks noChangeAspect="1"/>
            </p:cNvPicPr>
            <p:nvPr/>
          </p:nvPicPr>
          <p:blipFill>
            <a:blip r:embed="rId6"/>
            <a:srcRect l="48125" t="17500" r="26563" b="25000"/>
            <a:stretch>
              <a:fillRect/>
            </a:stretch>
          </p:blipFill>
          <p:spPr>
            <a:xfrm>
              <a:off x="6934200" y="838200"/>
              <a:ext cx="1981200" cy="167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10400" y="2743200"/>
              <a:ext cx="19050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ন</a:t>
              </a:r>
              <a:r>
                <a:rPr lang="bn-IN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ী</a:t>
              </a:r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 লিটমাস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10643" y="749045"/>
            <a:ext cx="4419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bn-IN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 লিটমাস কাগজ </a:t>
            </a:r>
            <a:endParaRPr lang="en-US" sz="32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081" y="1714500"/>
            <a:ext cx="10016319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কাগজকে পটাসিয়াম কার্বনেট ও অ্যামোনিয়া দিয়ে গাঁজন করলে ন</a:t>
            </a:r>
            <a:r>
              <a:rPr lang="bn-IN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 তৈরি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হয় 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19800" y="2743200"/>
            <a:ext cx="1676400" cy="3505200"/>
            <a:chOff x="4800600" y="762000"/>
            <a:chExt cx="1905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4800600" y="2743200"/>
              <a:ext cx="19050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অ্যামোনিয়া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00600" y="762000"/>
              <a:ext cx="1905000" cy="1828800"/>
              <a:chOff x="4800600" y="762000"/>
              <a:chExt cx="1905000" cy="1828800"/>
            </a:xfrm>
          </p:grpSpPr>
          <p:pic>
            <p:nvPicPr>
              <p:cNvPr id="5" name="Picture 4" descr="DSC_0249000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00600" y="762000"/>
                <a:ext cx="1905000" cy="1828800"/>
              </a:xfrm>
              <a:prstGeom prst="rect">
                <a:avLst/>
              </a:prstGeom>
            </p:spPr>
          </p:pic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5410200" y="1010478"/>
              <a:ext cx="685800" cy="54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Equation" r:id="rId8" imgW="203040" imgH="228600" progId="Equation.3">
                      <p:embed/>
                    </p:oleObj>
                  </mc:Choice>
                  <mc:Fallback>
                    <p:oleObj name="Equation" r:id="rId8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1010478"/>
                            <a:ext cx="685800" cy="5466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Right Arrow 24"/>
          <p:cNvSpPr/>
          <p:nvPr/>
        </p:nvSpPr>
        <p:spPr>
          <a:xfrm>
            <a:off x="7772400" y="4038600"/>
            <a:ext cx="838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0" y="2971800"/>
            <a:ext cx="1828800" cy="3276600"/>
            <a:chOff x="381000" y="3657600"/>
            <a:chExt cx="1828800" cy="1981200"/>
          </a:xfrm>
        </p:grpSpPr>
        <p:pic>
          <p:nvPicPr>
            <p:cNvPr id="2" name="Picture 1" descr="1-Blue_and_red_litmus_paper.jpg"/>
            <p:cNvPicPr>
              <a:picLocks noChangeAspect="1"/>
            </p:cNvPicPr>
            <p:nvPr/>
          </p:nvPicPr>
          <p:blipFill>
            <a:blip r:embed="rId4"/>
            <a:srcRect l="48125" t="17500" r="26563" b="25000"/>
            <a:stretch>
              <a:fillRect/>
            </a:stretch>
          </p:blipFill>
          <p:spPr>
            <a:xfrm>
              <a:off x="381000" y="3657600"/>
              <a:ext cx="1828800" cy="152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5257800"/>
              <a:ext cx="17526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ন</a:t>
              </a:r>
              <a:r>
                <a:rPr lang="en-US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ী</a:t>
              </a:r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 লিটমাস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3400" y="2971800"/>
            <a:ext cx="2535072" cy="3276600"/>
            <a:chOff x="3124200" y="3657600"/>
            <a:chExt cx="2622488" cy="2057400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3657600"/>
              <a:ext cx="2286000" cy="1676400"/>
              <a:chOff x="3124200" y="3962401"/>
              <a:chExt cx="2286000" cy="1676400"/>
            </a:xfrm>
          </p:grpSpPr>
          <p:pic>
            <p:nvPicPr>
              <p:cNvPr id="5" name="Picture 4" descr="sulfuric_acid.jpg"/>
              <p:cNvPicPr>
                <a:picLocks noChangeAspect="1"/>
              </p:cNvPicPr>
              <p:nvPr/>
            </p:nvPicPr>
            <p:blipFill>
              <a:blip r:embed="rId5" cstate="print"/>
              <a:srcRect l="30337" r="27528"/>
              <a:stretch>
                <a:fillRect/>
              </a:stretch>
            </p:blipFill>
            <p:spPr>
              <a:xfrm>
                <a:off x="3124200" y="3962401"/>
                <a:ext cx="2286000" cy="1676400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3597166" y="4800600"/>
              <a:ext cx="1261241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6" imgW="380880" imgH="228600" progId="Equation.3">
                      <p:embed/>
                    </p:oleObj>
                  </mc:Choice>
                  <mc:Fallback>
                    <p:oleObj name="Equation" r:id="rId6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166" y="4800600"/>
                            <a:ext cx="1261241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3124200" y="5410200"/>
              <a:ext cx="2622488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সালফিউরিক এসিড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4800" y="2971800"/>
            <a:ext cx="2286000" cy="3276600"/>
            <a:chOff x="6400800" y="3657600"/>
            <a:chExt cx="2286000" cy="1981200"/>
          </a:xfrm>
        </p:grpSpPr>
        <p:pic>
          <p:nvPicPr>
            <p:cNvPr id="3" name="Picture 2" descr="1-Blue_and_red_litmus_paper.jpg"/>
            <p:cNvPicPr>
              <a:picLocks noChangeAspect="1"/>
            </p:cNvPicPr>
            <p:nvPr/>
          </p:nvPicPr>
          <p:blipFill>
            <a:blip r:embed="rId8"/>
            <a:srcRect l="11563" t="21250" r="52812" b="18750"/>
            <a:stretch>
              <a:fillRect/>
            </a:stretch>
          </p:blipFill>
          <p:spPr>
            <a:xfrm>
              <a:off x="6400800" y="3657600"/>
              <a:ext cx="2286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0800" y="5334000"/>
              <a:ext cx="2057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লাল লিটমাস </a:t>
              </a:r>
              <a:endParaRPr lang="en-US" sz="28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0200" y="1743209"/>
            <a:ext cx="8382000" cy="762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 লিটমাসে সালফিউরিক এসিড যোগ করলে লাল লিটমাস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তৈরি হয়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5295" y="712177"/>
            <a:ext cx="4419600" cy="685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লাল লিটমাস কাগজ </a:t>
            </a:r>
            <a:endParaRPr lang="en-US" sz="32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705600" y="41910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83140" y="685800"/>
            <a:ext cx="352226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আমরা </a:t>
            </a:r>
            <a:r>
              <a:rPr lang="en-US" sz="2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অম্ল</a:t>
            </a:r>
            <a:r>
              <a:rPr lang="en-US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সম্পর্কে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জান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বো 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10300" y="685800"/>
            <a:ext cx="28956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উপকরণ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42" name="Picture 41" descr="149.jpg"/>
          <p:cNvPicPr>
            <a:picLocks noChangeAspect="1"/>
          </p:cNvPicPr>
          <p:nvPr/>
        </p:nvPicPr>
        <p:blipFill>
          <a:blip r:embed="rId3"/>
          <a:srcRect l="13840" r="16030" b="21333"/>
          <a:stretch>
            <a:fillRect/>
          </a:stretch>
        </p:blipFill>
        <p:spPr>
          <a:xfrm>
            <a:off x="1981200" y="1828800"/>
            <a:ext cx="2667000" cy="2209800"/>
          </a:xfrm>
          <a:prstGeom prst="rect">
            <a:avLst/>
          </a:prstGeom>
        </p:spPr>
      </p:pic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4"/>
          <a:srcRect l="30312" t="17500" r="35938" b="39663"/>
          <a:stretch>
            <a:fillRect/>
          </a:stretch>
        </p:blipFill>
        <p:spPr>
          <a:xfrm>
            <a:off x="8001000" y="1828800"/>
            <a:ext cx="2209800" cy="22098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50376" y="4876800"/>
            <a:ext cx="9912824" cy="762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কার্যপদ্ধতি</a:t>
            </a:r>
            <a:r>
              <a:rPr lang="bn-IN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 একটি কাঁচের গ্লাসে লেবুর পরিষ্কার রস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নেই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এবং লিটমাস কাগজ দিয়ে 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ফলাফল পর্যবেক্ষণ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করি।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6" name="Picture 15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1828802"/>
            <a:ext cx="2438400" cy="22097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057400" y="4114800"/>
            <a:ext cx="2438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লেবুর রস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4191000"/>
            <a:ext cx="2057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কাঁচের গ্লাস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53400" y="4191000"/>
            <a:ext cx="19812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কগজ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91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5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26" y="520841"/>
            <a:ext cx="8219106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নিচের চিত্র দু’টি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লক্ষ্য করি এবং পূর্বের</a:t>
            </a:r>
            <a:r>
              <a:rPr lang="en-US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পরিক্ষণের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সঙ্গে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তুলনা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রি 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43995"/>
              </p:ext>
            </p:extLst>
          </p:nvPr>
        </p:nvGraphicFramePr>
        <p:xfrm>
          <a:off x="1460310" y="2975212"/>
          <a:ext cx="8496326" cy="305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27"/>
                <a:gridCol w="4799606"/>
                <a:gridCol w="2389593"/>
              </a:tblGrid>
              <a:tr h="714076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পরীক্ষা নং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পর্যবেক্ষণ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সিদ্ধান্ত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72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১।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b="1" dirty="0" smtClean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  <a:p>
                      <a:pPr algn="l"/>
                      <a:endParaRPr lang="bn-BD" sz="2000" b="1" dirty="0" smtClean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  <a:p>
                      <a:pPr algn="l"/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1724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২।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b="1" dirty="0" smtClean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  <a:p>
                      <a:pPr algn="l"/>
                      <a:endParaRPr lang="bn-BD" sz="2000" b="1" dirty="0" smtClean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  <a:p>
                      <a:pPr algn="l"/>
                      <a:endParaRPr lang="en-US" sz="2000" b="1" dirty="0">
                        <a:solidFill>
                          <a:srgbClr val="002060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48600" y="4572000"/>
            <a:ext cx="1752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লেবুর রসে অম্ল বা এসিড আছে।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6964" y="4967371"/>
            <a:ext cx="38862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নীল লিটমাসের রং পরিবর্তন হয়ে লাল হলো।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164" y="3887062"/>
            <a:ext cx="381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লাল লিটমাসের রং পরিবর্তন হলো না।</a:t>
            </a:r>
            <a:endParaRPr lang="en-US" sz="20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67586" y="971714"/>
            <a:ext cx="2057400" cy="1611182"/>
            <a:chOff x="3505200" y="1910314"/>
            <a:chExt cx="2896162" cy="2148243"/>
          </a:xfrm>
        </p:grpSpPr>
        <p:sp>
          <p:nvSpPr>
            <p:cNvPr id="29" name="Can 28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4200536" y="2726529"/>
              <a:ext cx="2148243" cy="5158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724401" y="333480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15200" y="685800"/>
            <a:ext cx="2057400" cy="2005074"/>
            <a:chOff x="4876800" y="1936603"/>
            <a:chExt cx="2057400" cy="2005074"/>
          </a:xfrm>
        </p:grpSpPr>
        <p:sp>
          <p:nvSpPr>
            <p:cNvPr id="35" name="Can 34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742906" y="3442447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351905" y="2129731"/>
            <a:ext cx="2963295" cy="457200"/>
            <a:chOff x="2904105" y="2129731"/>
            <a:chExt cx="2963295" cy="457200"/>
          </a:xfrm>
        </p:grpSpPr>
        <p:sp>
          <p:nvSpPr>
            <p:cNvPr id="41" name="Rectangle 40"/>
            <p:cNvSpPr/>
            <p:nvPr/>
          </p:nvSpPr>
          <p:spPr>
            <a:xfrm>
              <a:off x="3666103" y="2129731"/>
              <a:ext cx="1461857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লেবুর</a:t>
              </a:r>
              <a:r>
                <a:rPr lang="en-US" sz="2800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রস</a:t>
              </a:r>
              <a:endPara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  <p:cxnSp>
          <p:nvCxnSpPr>
            <p:cNvPr id="43" name="Straight Arrow Connector 42"/>
            <p:cNvCxnSpPr>
              <a:stCxn id="41" idx="1"/>
            </p:cNvCxnSpPr>
            <p:nvPr/>
          </p:nvCxnSpPr>
          <p:spPr>
            <a:xfrm flipH="1">
              <a:off x="2904105" y="2358331"/>
              <a:ext cx="7619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3"/>
              <a:endCxn id="36" idx="2"/>
            </p:cNvCxnSpPr>
            <p:nvPr/>
          </p:nvCxnSpPr>
          <p:spPr>
            <a:xfrm flipV="1">
              <a:off x="5127960" y="2342100"/>
              <a:ext cx="739440" cy="16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267202" y="1059064"/>
            <a:ext cx="4267200" cy="457200"/>
            <a:chOff x="3048003" y="2133600"/>
            <a:chExt cx="2819398" cy="457200"/>
          </a:xfrm>
        </p:grpSpPr>
        <p:sp>
          <p:nvSpPr>
            <p:cNvPr id="44" name="Rectangle 43"/>
            <p:cNvSpPr/>
            <p:nvPr/>
          </p:nvSpPr>
          <p:spPr>
            <a:xfrm>
              <a:off x="3733799" y="2133600"/>
              <a:ext cx="1391179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লিটমাস কাগজ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048003" y="2362200"/>
              <a:ext cx="65450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3"/>
            </p:cNvCxnSpPr>
            <p:nvPr/>
          </p:nvCxnSpPr>
          <p:spPr>
            <a:xfrm flipV="1">
              <a:off x="5124978" y="2342100"/>
              <a:ext cx="742423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0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5300" y="609600"/>
            <a:ext cx="46101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কাজ</a:t>
            </a:r>
            <a:r>
              <a:rPr lang="bn-IN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ক্ষারক এর উপস্থিতি পর্যবেক্ষন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0" y="571500"/>
            <a:ext cx="2980267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দ</a:t>
            </a:r>
            <a:r>
              <a:rPr lang="bn-BD" sz="28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্লীয় </a:t>
            </a:r>
            <a:r>
              <a:rPr lang="bn-BD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কাজ</a:t>
            </a:r>
            <a:endParaRPr lang="en-US" sz="28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9800" y="1143000"/>
            <a:ext cx="42672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উপকরণ সমূহ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3"/>
          <a:srcRect l="30312" t="17500" r="35938" b="39663"/>
          <a:stretch>
            <a:fillRect/>
          </a:stretch>
        </p:blipFill>
        <p:spPr>
          <a:xfrm>
            <a:off x="8610600" y="1828800"/>
            <a:ext cx="1752600" cy="1905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905000" y="4724400"/>
            <a:ext cx="8382000" cy="1447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কর্মপদ্ধতি</a:t>
            </a:r>
            <a:r>
              <a:rPr lang="bn-IN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সামান্য চুন নিয়ে আস্তে আস্তে পানি যোগ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করি নাড়া দেই।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কিছুক্ষণ অপেক্ষা করে মিশ্রণের উপরিভাগ থেকে পরিষ্কার চুনের পানি আলাদা করে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নেই এবং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 দিয়ে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পর্যবেক্ষন করে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ফলাফল খাতায়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লিখি। 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9" name="Picture 18" descr="teaspoon.jpg"/>
          <p:cNvPicPr>
            <a:picLocks noChangeAspect="1"/>
          </p:cNvPicPr>
          <p:nvPr/>
        </p:nvPicPr>
        <p:blipFill>
          <a:blip r:embed="rId4" cstate="print"/>
          <a:srcRect l="17105" t="27561" r="6140" b="13305"/>
          <a:stretch>
            <a:fillRect/>
          </a:stretch>
        </p:blipFill>
        <p:spPr>
          <a:xfrm rot="16200000">
            <a:off x="4381500" y="2095500"/>
            <a:ext cx="1905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133600" y="3886200"/>
            <a:ext cx="19812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চুনাপাথর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10600" y="3886200"/>
            <a:ext cx="17526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পেপার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5600" y="3886200"/>
            <a:ext cx="16764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en-US" sz="2400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াঁচের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গ্লাস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3886200"/>
            <a:ext cx="1447800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চামচ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1" y="1828801"/>
            <a:ext cx="1828801" cy="198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8" name="Group 6"/>
          <p:cNvGrpSpPr/>
          <p:nvPr/>
        </p:nvGrpSpPr>
        <p:grpSpPr>
          <a:xfrm>
            <a:off x="1905000" y="1905000"/>
            <a:ext cx="2286000" cy="1905000"/>
            <a:chOff x="3124200" y="2667000"/>
            <a:chExt cx="2971800" cy="1543050"/>
          </a:xfrm>
        </p:grpSpPr>
        <p:pic>
          <p:nvPicPr>
            <p:cNvPr id="34" name="Picture 33" descr="images4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5" name="Picture 34" descr="061.jpg"/>
            <p:cNvPicPr>
              <a:picLocks noChangeAspect="1"/>
            </p:cNvPicPr>
            <p:nvPr/>
          </p:nvPicPr>
          <p:blipFill>
            <a:blip r:embed="rId7"/>
            <a:srcRect l="30509" t="22727" r="25424" b="20454"/>
            <a:stretch>
              <a:fillRect/>
            </a:stretch>
          </p:blipFill>
          <p:spPr>
            <a:xfrm>
              <a:off x="3805238" y="3160776"/>
              <a:ext cx="1609725" cy="740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6" name="Rectangle 35"/>
          <p:cNvSpPr/>
          <p:nvPr/>
        </p:nvSpPr>
        <p:spPr>
          <a:xfrm>
            <a:off x="6824132" y="1200150"/>
            <a:ext cx="2307167" cy="381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সময়</a:t>
            </a:r>
            <a:r>
              <a:rPr lang="bn-IN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১০ </a:t>
            </a:r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5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17" grpId="0" animBg="1"/>
      <p:bldP spid="20" grpId="0" animBg="1"/>
      <p:bldP spid="21" grpId="0" animBg="1"/>
      <p:bldP spid="2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45368" y="1408616"/>
            <a:ext cx="2057400" cy="1941362"/>
            <a:chOff x="3505200" y="1480613"/>
            <a:chExt cx="2896162" cy="2588483"/>
          </a:xfrm>
        </p:grpSpPr>
        <p:sp>
          <p:nvSpPr>
            <p:cNvPr id="2" name="Can 1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n 2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24401" y="331687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15200" y="1409691"/>
            <a:ext cx="2057400" cy="2005074"/>
            <a:chOff x="4876800" y="1936603"/>
            <a:chExt cx="2057400" cy="2005074"/>
          </a:xfrm>
        </p:grpSpPr>
        <p:sp>
          <p:nvSpPr>
            <p:cNvPr id="29" name="Can 28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42906" y="3429000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90287" y="882362"/>
            <a:ext cx="8167914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নিচের চিত্র দু’টি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লক্ষ্য করি এবং </a:t>
            </a:r>
            <a:r>
              <a:rPr lang="en-US" sz="2400" b="1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পরিক্ষণের</a:t>
            </a:r>
            <a:r>
              <a:rPr lang="en-US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সঙ্গে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তুলনা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রি 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76600" y="3701763"/>
            <a:ext cx="51816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নিচের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ছকের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সঙ্গে</a:t>
            </a:r>
            <a:r>
              <a: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মিলিয়ে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নেই  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75400"/>
              </p:ext>
            </p:extLst>
          </p:nvPr>
        </p:nvGraphicFramePr>
        <p:xfrm>
          <a:off x="812800" y="4327666"/>
          <a:ext cx="9125857" cy="226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620"/>
                <a:gridCol w="5384256"/>
                <a:gridCol w="2463981"/>
              </a:tblGrid>
              <a:tr h="705939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0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১।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8077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SolaimanLipi" panose="03000600000000000000" pitchFamily="66" charset="0"/>
                          <a:cs typeface="SolaimanLipi" panose="03000600000000000000" pitchFamily="66" charset="0"/>
                        </a:rPr>
                        <a:t>২।</a:t>
                      </a:r>
                      <a:endParaRPr lang="en-US" sz="2000" dirty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SolaimanLipi" panose="03000600000000000000" pitchFamily="66" charset="0"/>
                        <a:cs typeface="SolaimanLipi" panose="03000600000000000000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177143" y="4946996"/>
            <a:ext cx="5208344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</a:t>
            </a:r>
            <a:r>
              <a:rPr lang="bn-IN" sz="2400" dirty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ী</a:t>
            </a:r>
            <a:r>
              <a:rPr lang="bn-BD" sz="2400" dirty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7143" y="5957625"/>
            <a:ext cx="4971828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লাল লিটমাসের রং পরিবর্তন হয়ে নীল হলো।</a:t>
            </a:r>
            <a:endParaRPr lang="en-US" sz="24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46745" y="5164221"/>
            <a:ext cx="2281285" cy="106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চুনের পানি ক্ষারক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51625" y="2842167"/>
            <a:ext cx="2819397" cy="457200"/>
            <a:chOff x="3048003" y="2133600"/>
            <a:chExt cx="2819397" cy="457200"/>
          </a:xfrm>
        </p:grpSpPr>
        <p:sp>
          <p:nvSpPr>
            <p:cNvPr id="22" name="Rectangle 21"/>
            <p:cNvSpPr/>
            <p:nvPr/>
          </p:nvSpPr>
          <p:spPr>
            <a:xfrm>
              <a:off x="3733799" y="2133600"/>
              <a:ext cx="1582235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চুনের পানি</a:t>
              </a:r>
              <a:endParaRPr lang="en-US" sz="28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>
              <a:off x="3048003" y="2362200"/>
              <a:ext cx="6857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</p:cNvCxnSpPr>
            <p:nvPr/>
          </p:nvCxnSpPr>
          <p:spPr>
            <a:xfrm flipV="1">
              <a:off x="5316034" y="2342100"/>
              <a:ext cx="551366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420188" y="1666306"/>
            <a:ext cx="4267200" cy="457200"/>
            <a:chOff x="2998044" y="2961706"/>
            <a:chExt cx="2819398" cy="457200"/>
          </a:xfrm>
        </p:grpSpPr>
        <p:sp>
          <p:nvSpPr>
            <p:cNvPr id="43" name="Rectangle 42"/>
            <p:cNvSpPr/>
            <p:nvPr/>
          </p:nvSpPr>
          <p:spPr>
            <a:xfrm>
              <a:off x="3683842" y="2961706"/>
              <a:ext cx="13716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লিটমাস কাগজ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rot="10800000">
              <a:off x="2998044" y="3190306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 flipV="1">
              <a:off x="5055442" y="3170206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5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857" y="771526"/>
            <a:ext cx="8128000" cy="1071787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নিচের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ভিডিওটি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ভালো ভাবে লক্ষ্য করি 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এবং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পরীক্ষণের তুলনা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028" y="4390571"/>
            <a:ext cx="9114972" cy="18288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কাগজের মতো নানা ধরনের নির্দেশক আছে যা রাসায়নিক বিক্রিয়ায় রং পরিবর্তনের মাধ্যমে এসিড না ক্ষার বুঝতে সাহায্য করে।</a:t>
            </a: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যেমন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:</a:t>
            </a:r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হলুদ, ফুলের নির্যাস, সবজির নির্যাস ইত্যাদি।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20511"/>
              </p:ext>
            </p:extLst>
          </p:nvPr>
        </p:nvGraphicFramePr>
        <p:xfrm>
          <a:off x="4437743" y="2137230"/>
          <a:ext cx="2438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743" y="2137230"/>
                        <a:ext cx="2438400" cy="1381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4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3812420" y="6477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</a:t>
            </a:r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ূ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ল্যায়ন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885" y="1937657"/>
            <a:ext cx="8650516" cy="369388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লেবুর রসে কোন এসিড থাকে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  <a:p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সাইট্রিক এসিড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অম্ল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 এসিড কী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ক্ষারক কী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 কীভাবে তৈরি করা হয়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লাল লিটমাস কীভাবে তৈরি করা হয়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3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7764" y="1563377"/>
            <a:ext cx="3687138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বাড়ির 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820754" y="1319717"/>
            <a:ext cx="7232844" cy="418119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96620" y="3421472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আমলকি ও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চ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ুনের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স্বাদ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পর্যবেক্ষণ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ফলাফল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খাতায়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26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606" y="1269242"/>
            <a:ext cx="1070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/>
              <a:t>ধন্যবাদ সবাইকে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8484"/>
            <a:ext cx="8875594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1" y="457200"/>
            <a:ext cx="9007522" cy="251801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স্বাগতম</a:t>
            </a:r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47415"/>
            <a:ext cx="7974842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89727" y="3049564"/>
            <a:ext cx="681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  <a:latin typeface="Book Antiqua" panose="02040602050305030304" pitchFamily="18" charset="0"/>
              </a:rPr>
              <a:t>Thanks</a:t>
            </a:r>
            <a:r>
              <a:rPr lang="en-US" sz="80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bn-BD" sz="8000" b="1" dirty="0">
                <a:solidFill>
                  <a:srgbClr val="7030A0"/>
                </a:solidFill>
                <a:latin typeface="Book Antiqua" panose="02040602050305030304" pitchFamily="18" charset="0"/>
              </a:rPr>
              <a:t>all</a:t>
            </a:r>
            <a:r>
              <a:rPr lang="en-US" sz="8000" b="1" dirty="0">
                <a:solidFill>
                  <a:srgbClr val="7030A0"/>
                </a:solidFill>
                <a:latin typeface="Book Antiqua" panose="02040602050305030304" pitchFamily="18" charset="0"/>
              </a:rPr>
              <a:t>.</a:t>
            </a:r>
            <a:endParaRPr lang="en-US" sz="8000" b="1" dirty="0">
              <a:solidFill>
                <a:srgbClr val="7030A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9725E1-BADA-4668-AA17-4F6927FD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2427" y="-86482"/>
            <a:ext cx="1539240" cy="229235"/>
          </a:xfrm>
        </p:spPr>
        <p:txBody>
          <a:bodyPr/>
          <a:lstStyle/>
          <a:p>
            <a:fld id="{76590E81-4C5C-402F-BC5C-226DF8375E1A}" type="datetime5">
              <a:rPr lang="en-US" smtClean="0"/>
              <a:t>14-Oct-20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3" y="559558"/>
            <a:ext cx="4394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/>
              <a:t>পরিচিতি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16155" y="2345672"/>
            <a:ext cx="5622877" cy="3604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গোবিন্দ চন্দ্র চন্দ্র</a:t>
            </a:r>
          </a:p>
          <a:p>
            <a:pPr marL="0" indent="0">
              <a:buNone/>
            </a:pPr>
            <a:r>
              <a:rPr lang="bn-BD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বারাজান এস,সি উচ্চ বিদ্যালয় </a:t>
            </a:r>
          </a:p>
          <a:p>
            <a:pPr marL="0" indent="0"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কালীগঞ্জ,লালমনিরহাট।</a:t>
            </a:r>
            <a:r>
              <a:rPr lang="bn-BD" sz="3600" dirty="0" smtClean="0">
                <a:solidFill>
                  <a:srgbClr val="00B05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sz="3600" dirty="0">
              <a:solidFill>
                <a:srgbClr val="00B05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979" y="785247"/>
            <a:ext cx="2667000" cy="307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353" y="2324329"/>
            <a:ext cx="2975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অষ্টম শ্রেণি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বিষয়-বিজ্ঞান।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অধ্যায়- </a:t>
            </a:r>
            <a:r>
              <a:rPr lang="bn-BD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দশম</a:t>
            </a:r>
            <a:r>
              <a:rPr lang="bn-IN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529851" y="1837601"/>
            <a:ext cx="2879678" cy="25488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1371" y="2276424"/>
            <a:ext cx="5363570" cy="32166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-Blue_and_red_litmus_paper.jpg"/>
          <p:cNvPicPr>
            <a:picLocks noChangeAspect="1"/>
          </p:cNvPicPr>
          <p:nvPr/>
        </p:nvPicPr>
        <p:blipFill>
          <a:blip r:embed="rId3"/>
          <a:srcRect l="5937" t="15000" r="7813" b="11250"/>
          <a:stretch>
            <a:fillRect/>
          </a:stretch>
        </p:blipFill>
        <p:spPr>
          <a:xfrm>
            <a:off x="2362200" y="4724400"/>
            <a:ext cx="3301621" cy="18413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 descr="kalapara-chun.jpg"/>
          <p:cNvPicPr>
            <a:picLocks noChangeAspect="1"/>
          </p:cNvPicPr>
          <p:nvPr/>
        </p:nvPicPr>
        <p:blipFill>
          <a:blip r:embed="rId4"/>
          <a:srcRect l="54429" t="18391" r="4714" b="50730"/>
          <a:stretch>
            <a:fillRect/>
          </a:stretch>
        </p:blipFill>
        <p:spPr>
          <a:xfrm>
            <a:off x="2362200" y="2667000"/>
            <a:ext cx="3301621" cy="182311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Left Arrow 18"/>
          <p:cNvSpPr/>
          <p:nvPr/>
        </p:nvSpPr>
        <p:spPr>
          <a:xfrm>
            <a:off x="6400800" y="838200"/>
            <a:ext cx="2895600" cy="99060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লেবুর</a:t>
            </a:r>
            <a:r>
              <a:rPr lang="en-US" sz="28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রসে</a:t>
            </a:r>
            <a:r>
              <a:rPr lang="en-US" sz="28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…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6324599" y="4876800"/>
            <a:ext cx="3242481" cy="990600"/>
          </a:xfrm>
          <a:prstGeom prst="leftArrow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পেপার হলো</a:t>
            </a:r>
            <a:r>
              <a: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…</a:t>
            </a:r>
          </a:p>
        </p:txBody>
      </p:sp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609600"/>
            <a:ext cx="3301621" cy="1823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Left Arrow 1"/>
          <p:cNvSpPr/>
          <p:nvPr/>
        </p:nvSpPr>
        <p:spPr>
          <a:xfrm>
            <a:off x="6005015" y="2667001"/>
            <a:ext cx="3215185" cy="116802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চুনের পানি হলো-</a:t>
            </a:r>
            <a:r>
              <a:rPr lang="bn-BD" dirty="0" smtClean="0"/>
              <a:t>----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10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1282258" y="1078173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2068647" y="2258705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অম্ল, ক্ষারক ও নির্দেশক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88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0" y="2743200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274" y="1713624"/>
            <a:ext cx="9348717" cy="3583152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এই পাঠ শেষে শিক্ষার্থীরা </a:t>
            </a:r>
            <a:r>
              <a:rPr lang="bn-BD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জানতে পারবে-...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অম্ল ও ক্ষ</a:t>
            </a:r>
            <a:r>
              <a:rPr lang="en-US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</a:t>
            </a: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রক</a:t>
            </a:r>
            <a:r>
              <a:rPr lang="bn-IN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সম্পর্কে </a:t>
            </a:r>
            <a:r>
              <a:rPr lang="bn-BD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ধারনা লাভ </a:t>
            </a:r>
            <a:r>
              <a:rPr lang="bn-IN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করতে</a:t>
            </a:r>
            <a:r>
              <a:rPr lang="bn-BD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পারবে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নির্দেশক</a:t>
            </a:r>
            <a:r>
              <a:rPr lang="bn-IN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সম্পর্কে  </a:t>
            </a:r>
            <a:r>
              <a:rPr lang="bn-IN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ব্যাখ্যা করতে</a:t>
            </a: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পারবে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নির্দেশক দ্বারা অম্ল ও ক্ষারক সনাক্ত  করতে পারবে।</a:t>
            </a:r>
            <a:endParaRPr lang="en-US" sz="32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lvl="3"/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945" y="838814"/>
            <a:ext cx="2209800" cy="5321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07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3733800" cy="203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Indian-gooseberry.jpg"/>
          <p:cNvPicPr>
            <a:picLocks noChangeAspect="1"/>
          </p:cNvPicPr>
          <p:nvPr/>
        </p:nvPicPr>
        <p:blipFill>
          <a:blip r:embed="rId4"/>
          <a:srcRect l="34524" t="25000" r="36905" b="32143"/>
          <a:stretch>
            <a:fillRect/>
          </a:stretch>
        </p:blipFill>
        <p:spPr>
          <a:xfrm>
            <a:off x="6223379" y="1048327"/>
            <a:ext cx="3505200" cy="2068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image_922_118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581400"/>
            <a:ext cx="36576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ua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754" y="3684814"/>
            <a:ext cx="3600450" cy="2220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3505200" y="6019800"/>
            <a:ext cx="4800600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টকস্বাদযুক্ত পদার্থই </a:t>
            </a:r>
            <a:r>
              <a:rPr lang="en-US" sz="2400" b="1" dirty="0" err="1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অম্ল</a:t>
            </a:r>
            <a:r>
              <a:rPr lang="en-US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175" y="559954"/>
            <a:ext cx="6629400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নিচের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ফলগুলির স্বাদ কিরুপ এবং কেন</a:t>
            </a:r>
            <a:r>
              <a:rPr lang="bn-BD" sz="2400" dirty="0">
                <a:solidFill>
                  <a:schemeClr val="tx1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? </a:t>
            </a:r>
            <a:endParaRPr lang="en-US" sz="2400" dirty="0">
              <a:solidFill>
                <a:schemeClr val="tx1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977487" y="5818135"/>
            <a:ext cx="6741994" cy="63689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ক্ষার ও ক্ষারকসমুহের স্বাদ কষা বা তিক্ত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2" name="Picture 1" descr="pic-026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028700"/>
            <a:ext cx="3437467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6348484" y="969360"/>
            <a:ext cx="3200400" cy="2286000"/>
            <a:chOff x="3124200" y="2667000"/>
            <a:chExt cx="2971800" cy="1466850"/>
          </a:xfrm>
        </p:grpSpPr>
        <p:pic>
          <p:nvPicPr>
            <p:cNvPr id="8" name="Picture 7" descr="images4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2667000"/>
              <a:ext cx="2971800" cy="1466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061.jpg"/>
            <p:cNvPicPr>
              <a:picLocks noChangeAspect="1"/>
            </p:cNvPicPr>
            <p:nvPr/>
          </p:nvPicPr>
          <p:blipFill>
            <a:blip r:embed="rId5"/>
            <a:srcRect l="30509" t="22727" r="25424" b="20454"/>
            <a:stretch>
              <a:fillRect/>
            </a:stretch>
          </p:blipFill>
          <p:spPr>
            <a:xfrm>
              <a:off x="3805238" y="2904392"/>
              <a:ext cx="1609725" cy="9891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 descr="LIQUID-VS-POWDER-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429001"/>
            <a:ext cx="3429000" cy="2198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7"/>
          <a:srcRect t="17037"/>
          <a:stretch>
            <a:fillRect/>
          </a:stretch>
        </p:blipFill>
        <p:spPr>
          <a:xfrm>
            <a:off x="6553200" y="3352800"/>
            <a:ext cx="3200400" cy="2154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286001" y="457439"/>
            <a:ext cx="7467599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চুন, সাবান ইত্য</a:t>
            </a:r>
            <a:r>
              <a:rPr lang="bn-IN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াদি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পদা</a:t>
            </a:r>
            <a:r>
              <a:rPr lang="bn-IN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র্থের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মধ্যে ক্ষার বা ক্ষারক থাকে। 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685800"/>
            <a:ext cx="41148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 বা নির্দেশক </a:t>
            </a:r>
            <a:endParaRPr lang="en-US" sz="28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2514600"/>
            <a:ext cx="2133600" cy="3581400"/>
            <a:chOff x="3124200" y="1371600"/>
            <a:chExt cx="2438400" cy="3581400"/>
          </a:xfrm>
        </p:grpSpPr>
        <p:pic>
          <p:nvPicPr>
            <p:cNvPr id="4" name="Picture 3" descr="IMG_0522 baton rouge liche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1371600"/>
              <a:ext cx="2438400" cy="2743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" name="Rectangle 7"/>
            <p:cNvSpPr/>
            <p:nvPr/>
          </p:nvSpPr>
          <p:spPr>
            <a:xfrm>
              <a:off x="3124200" y="4495800"/>
              <a:ext cx="2438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লিচেন গাছ </a:t>
              </a:r>
              <a:endParaRPr lang="en-US" sz="2400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74874" y="2514600"/>
            <a:ext cx="2159727" cy="3581400"/>
            <a:chOff x="6450873" y="2514600"/>
            <a:chExt cx="2159727" cy="3581400"/>
          </a:xfrm>
        </p:grpSpPr>
        <p:pic>
          <p:nvPicPr>
            <p:cNvPr id="5" name="Picture 4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50873" y="2514600"/>
              <a:ext cx="2159726" cy="2743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7001" y="5638800"/>
              <a:ext cx="2133599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লিটমাস কাগজ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38133" y="1637489"/>
            <a:ext cx="8553734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সাধারন কাগজে লিচেন গাছ থেকে প্রাপ্ত রং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মিশিয়ে আমরা অনায়াসে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তৈরি </a:t>
            </a:r>
            <a:r>
              <a:rPr lang="bn-BD" sz="2400" b="1" dirty="0" smtClean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করতে পারি  </a:t>
            </a:r>
            <a:r>
              <a:rPr lang="bn-BD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লিটমাস কাগজ </a:t>
            </a:r>
            <a:endParaRPr lang="en-US" sz="2400" b="1" dirty="0">
              <a:solidFill>
                <a:srgbClr val="00206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2495144"/>
            <a:ext cx="2286000" cy="3600856"/>
            <a:chOff x="304800" y="1371600"/>
            <a:chExt cx="2514600" cy="3453882"/>
          </a:xfrm>
        </p:grpSpPr>
        <p:sp>
          <p:nvSpPr>
            <p:cNvPr id="7" name="Rectangle 6"/>
            <p:cNvSpPr/>
            <p:nvPr/>
          </p:nvSpPr>
          <p:spPr>
            <a:xfrm>
              <a:off x="533400" y="4368282"/>
              <a:ext cx="21336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SolaimanLipi" panose="03000600000000000000" pitchFamily="66" charset="0"/>
                  <a:cs typeface="SolaimanLipi" panose="03000600000000000000" pitchFamily="66" charset="0"/>
                </a:rPr>
                <a:t>সাধারন কাগজ </a:t>
              </a:r>
              <a:endParaRPr lang="en-US" sz="2400" b="1" dirty="0">
                <a:solidFill>
                  <a:srgbClr val="002060"/>
                </a:solidFill>
                <a:latin typeface="SolaimanLipi" panose="03000600000000000000" pitchFamily="66" charset="0"/>
                <a:cs typeface="SolaimanLipi" panose="03000600000000000000" pitchFamily="66" charset="0"/>
              </a:endParaRPr>
            </a:p>
          </p:txBody>
        </p:sp>
        <p:pic>
          <p:nvPicPr>
            <p:cNvPr id="15" name="Picture 14" descr="seven-seas-tomoe-river-paper-pad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371600"/>
              <a:ext cx="2514600" cy="2667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0" name="Right Arrow 19"/>
          <p:cNvSpPr/>
          <p:nvPr/>
        </p:nvSpPr>
        <p:spPr>
          <a:xfrm>
            <a:off x="6934200" y="37338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hhhhhhhhhhhhhh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611</Words>
  <Application>Microsoft Office PowerPoint</Application>
  <PresentationFormat>Widescreen</PresentationFormat>
  <Paragraphs>119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NikoshBAN</vt:lpstr>
      <vt:lpstr>SolaimanLipi</vt:lpstr>
      <vt:lpstr>Vrinda</vt:lpstr>
      <vt:lpstr>Wingdings</vt:lpstr>
      <vt:lpstr>Wingdings 3</vt:lpstr>
      <vt:lpstr>hhhhhhhhhhhhhhh</vt:lpstr>
      <vt:lpstr>Slice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doel</cp:lastModifiedBy>
  <cp:revision>286</cp:revision>
  <dcterms:created xsi:type="dcterms:W3CDTF">2018-10-15T18:01:13Z</dcterms:created>
  <dcterms:modified xsi:type="dcterms:W3CDTF">2020-10-14T10:54:33Z</dcterms:modified>
</cp:coreProperties>
</file>