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57" r:id="rId5"/>
    <p:sldId id="270" r:id="rId6"/>
    <p:sldId id="26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32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7D38-313F-4B4C-A4BB-0B0EE24507D5}" type="datetimeFigureOut">
              <a:rPr lang="en-US" smtClean="0"/>
              <a:pPr/>
              <a:t>08-Nov-20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C453-6586-456F-95C6-7BBCEE21CE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59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7D38-313F-4B4C-A4BB-0B0EE24507D5}" type="datetimeFigureOut">
              <a:rPr lang="en-US" smtClean="0"/>
              <a:pPr/>
              <a:t>08-Nov-20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C453-6586-456F-95C6-7BBCEE21CE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02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7D38-313F-4B4C-A4BB-0B0EE24507D5}" type="datetimeFigureOut">
              <a:rPr lang="en-US" smtClean="0"/>
              <a:pPr/>
              <a:t>08-Nov-20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C453-6586-456F-95C6-7BBCEE21CE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1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7D38-313F-4B4C-A4BB-0B0EE24507D5}" type="datetimeFigureOut">
              <a:rPr lang="en-US" smtClean="0"/>
              <a:pPr/>
              <a:t>08-Nov-20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C453-6586-456F-95C6-7BBCEE21CE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1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7D38-313F-4B4C-A4BB-0B0EE24507D5}" type="datetimeFigureOut">
              <a:rPr lang="en-US" smtClean="0"/>
              <a:pPr/>
              <a:t>08-Nov-20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C453-6586-456F-95C6-7BBCEE21CE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10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7D38-313F-4B4C-A4BB-0B0EE24507D5}" type="datetimeFigureOut">
              <a:rPr lang="en-US" smtClean="0"/>
              <a:pPr/>
              <a:t>08-Nov-20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C453-6586-456F-95C6-7BBCEE21CE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97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7D38-313F-4B4C-A4BB-0B0EE24507D5}" type="datetimeFigureOut">
              <a:rPr lang="en-US" smtClean="0"/>
              <a:pPr/>
              <a:t>08-Nov-20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C453-6586-456F-95C6-7BBCEE21CE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6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7D38-313F-4B4C-A4BB-0B0EE24507D5}" type="datetimeFigureOut">
              <a:rPr lang="en-US" smtClean="0"/>
              <a:pPr/>
              <a:t>08-Nov-20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C453-6586-456F-95C6-7BBCEE21CE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26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7D38-313F-4B4C-A4BB-0B0EE24507D5}" type="datetimeFigureOut">
              <a:rPr lang="en-US" smtClean="0"/>
              <a:pPr/>
              <a:t>08-Nov-20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C453-6586-456F-95C6-7BBCEE21CE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7D38-313F-4B4C-A4BB-0B0EE24507D5}" type="datetimeFigureOut">
              <a:rPr lang="en-US" smtClean="0"/>
              <a:pPr/>
              <a:t>08-Nov-20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C453-6586-456F-95C6-7BBCEE21CE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4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7D38-313F-4B4C-A4BB-0B0EE24507D5}" type="datetimeFigureOut">
              <a:rPr lang="en-US" smtClean="0"/>
              <a:pPr/>
              <a:t>08-Nov-20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C453-6586-456F-95C6-7BBCEE21CE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0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77D38-313F-4B4C-A4BB-0B0EE24507D5}" type="datetimeFigureOut">
              <a:rPr lang="en-US" smtClean="0"/>
              <a:pPr/>
              <a:t>08-Nov-20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EC453-6586-456F-95C6-7BBCEE21CE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1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lowers and Their Health Benefits: 7 flowers which have amazing beauty  benefi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" y="187049"/>
            <a:ext cx="8790840" cy="651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6555" y="2842951"/>
            <a:ext cx="76937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সবাইকে</a:t>
            </a:r>
            <a:r>
              <a:rPr lang="en-US" sz="7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স্বাগতম</a:t>
            </a:r>
            <a:endParaRPr lang="en-US" sz="7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223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7772400" y="381000"/>
            <a:ext cx="0" cy="1981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5486400" y="2368813"/>
            <a:ext cx="2286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486400" y="381000"/>
            <a:ext cx="2286000" cy="19812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629400" y="381000"/>
            <a:ext cx="1143000" cy="19812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3581201">
            <a:off x="5258185" y="2010713"/>
            <a:ext cx="754175" cy="457200"/>
          </a:xfrm>
          <a:prstGeom prst="arc">
            <a:avLst>
              <a:gd name="adj1" fmla="val 14961588"/>
              <a:gd name="adj2" fmla="val 1964673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6378286" y="2105891"/>
            <a:ext cx="571500" cy="622826"/>
          </a:xfrm>
          <a:prstGeom prst="arc">
            <a:avLst>
              <a:gd name="adj1" fmla="val 16867999"/>
              <a:gd name="adj2" fmla="val 6793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635272" y="1950038"/>
                <a:ext cx="10099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/>
                        </a:rPr>
                        <m:t>4</m:t>
                      </m:r>
                      <m:r>
                        <a:rPr lang="en-US" sz="2400" b="0" i="1" smtClean="0">
                          <a:latin typeface="Cambria Math"/>
                        </a:rPr>
                        <m:t>5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272" y="1950038"/>
                <a:ext cx="1009968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949786" y="1981008"/>
                <a:ext cx="8226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60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786" y="1981008"/>
                <a:ext cx="822614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111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82573" y="314015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 নং ১২ এবং সমাধানঃ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48600" y="152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72400" y="195023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80027" y="2327663"/>
            <a:ext cx="612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53461" y="2387255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60097" y="2387255"/>
            <a:ext cx="893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60m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48600" y="13716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949786" y="2368813"/>
                <a:ext cx="8988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𝑚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786" y="2368813"/>
                <a:ext cx="89881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362128" y="838200"/>
                <a:ext cx="4942800" cy="6207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মনে করি মিনারের উচ্চতা 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h </a:t>
                </a:r>
                <a:r>
                  <a:rPr lang="bn-BD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bn-BD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BD=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𝒙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1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মিটার</m:t>
                    </m:r>
                    <m:r>
                      <a:rPr lang="bn-BD" sz="3200" b="1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,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𝑪𝑫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𝟔𝟎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1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মিঃটার</m:t>
                    </m:r>
                    <m:r>
                      <a:rPr lang="bn-BD" sz="3200" b="1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endParaRPr lang="bn-BD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b="1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𝑩𝑪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𝟔𝟎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মিটার</m:t>
                      </m:r>
                      <m:r>
                        <a:rPr lang="bn-BD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,</m:t>
                      </m:r>
                      <m:r>
                        <a:rPr lang="bn-BD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∠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𝑩𝑫𝑨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𝟔𝟎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°,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bn-BD" sz="2400" b="1" dirty="0">
                    <a:solidFill>
                      <a:schemeClr val="tx1"/>
                    </a:solidFill>
                    <a:latin typeface="Cambria Math"/>
                    <a:ea typeface="Cambria Math"/>
                    <a:cs typeface="NikoshBAN" panose="02000000000000000000" pitchFamily="2" charset="0"/>
                  </a:rPr>
                  <a:t>∠</a:t>
                </a:r>
                <a:r>
                  <a:rPr lang="en-US" sz="2400" b="1" dirty="0">
                    <a:solidFill>
                      <a:schemeClr val="tx1"/>
                    </a:solidFill>
                    <a:latin typeface="Cambria Math"/>
                    <a:ea typeface="Cambria Math"/>
                    <a:cs typeface="NikoshBAN" panose="02000000000000000000" pitchFamily="2" charset="0"/>
                  </a:rPr>
                  <a:t>BCA=30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𝑨𝑩𝑫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থেকে</m:t>
                    </m:r>
                    <m:r>
                      <a:rPr lang="bn-BD" sz="28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পাই</m:t>
                    </m:r>
                    <m:r>
                      <a:rPr lang="bn-BD" sz="28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endParaRPr lang="bn-BD" sz="2800" b="1" dirty="0">
                  <a:solidFill>
                    <a:schemeClr val="tx1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tan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𝟔𝟎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𝑨𝑩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𝑩𝑫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</m:t>
                    </m:r>
                    <m:rad>
                      <m:radPr>
                        <m:degHide m:val="on"/>
                        <m:ctrlPr>
                          <a:rPr lang="bn-BD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𝟑</m:t>
                        </m:r>
                      </m:e>
                    </m:ra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𝒉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𝒙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𝒉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r>
                  <a:rPr lang="bn-BD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 </a:t>
                </a:r>
                <a14:m>
                  <m:oMath xmlns:m="http://schemas.openxmlformats.org/officeDocument/2006/math">
                    <m:r>
                      <a:rPr lang="bn-BD" sz="2800" b="1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𝑨𝑩𝑪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থেকে</m:t>
                    </m:r>
                    <m:r>
                      <a:rPr lang="bn-BD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পাই</m:t>
                    </m:r>
                    <m:r>
                      <a:rPr lang="bn-BD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</m:t>
                    </m:r>
                    <m:func>
                      <m:func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𝐭𝐚𝐧</m:t>
                        </m:r>
                      </m:fName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𝟒𝟓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°=</m:t>
                        </m:r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𝑨𝑩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𝑩𝑪</m:t>
                            </m:r>
                          </m:den>
                        </m:f>
                      </m:e>
                    </m:func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𝒉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𝟔𝟎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𝒙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1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2400" b="1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𝒉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𝟔𝟎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endParaRPr lang="en-US" sz="2400" b="1" i="1" dirty="0">
                  <a:solidFill>
                    <a:schemeClr val="tx1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𝒉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𝒉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√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𝟑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𝟔𝟎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বা</m:t>
                      </m:r>
                      <m:r>
                        <a:rPr lang="bn-BD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𝒉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𝟔𝟎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√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NikoshBAN" panose="02000000000000000000" pitchFamily="2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𝟑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 </m:t>
                              </m:r>
                            </m:e>
                          </m:rad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𝟏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2400" b="1" i="1" dirty="0">
                  <a:solidFill>
                    <a:schemeClr val="tx1"/>
                  </a:solidFill>
                  <a:latin typeface="Cambria Math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h= 141.962 </a:t>
                </a:r>
                <a:r>
                  <a:rPr lang="bn-BD" sz="2800" b="1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মিটার । অর্থাৎ মিনারের </a:t>
                </a:r>
                <a:r>
                  <a:rPr lang="bn-BD" sz="2800" b="1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উচ্চতা</a:t>
                </a:r>
                <a:r>
                  <a:rPr lang="en-US" sz="2400" b="1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141.962 </a:t>
                </a:r>
                <a:r>
                  <a:rPr lang="bn-BD" sz="3200" b="1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মিটার</a:t>
                </a:r>
                <a14:m>
                  <m:oMath xmlns:m="http://schemas.openxmlformats.org/officeDocument/2006/math">
                    <m:r>
                      <a:rPr lang="bn-BD" sz="3200" b="1" i="0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1" i="0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প্রায়।</m:t>
                    </m:r>
                    <m:r>
                      <a:rPr lang="bn-BD" sz="3200" b="1" i="0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1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28" y="838200"/>
                <a:ext cx="4942800" cy="6207790"/>
              </a:xfrm>
              <a:prstGeom prst="rect">
                <a:avLst/>
              </a:prstGeom>
              <a:blipFill rotWithShape="0">
                <a:blip r:embed="rId5"/>
                <a:stretch>
                  <a:fillRect l="-3083" t="-1277" b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088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  <p:bldP spid="18" grpId="0"/>
      <p:bldP spid="19" grpId="0"/>
      <p:bldP spid="20" grpId="0"/>
      <p:bldP spid="21" grpId="0"/>
      <p:bldP spid="22" grpId="0"/>
      <p:bldP spid="24" grpId="0"/>
      <p:bldP spid="25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 নং ১৪ এবং সমাধানঃ 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8763000" y="228600"/>
            <a:ext cx="0" cy="3657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7924800" y="1905000"/>
            <a:ext cx="838200" cy="1981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924800" y="3886200"/>
            <a:ext cx="838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>
            <a:off x="7924800" y="3619500"/>
            <a:ext cx="304800" cy="533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025245" y="3434834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60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245" y="3434834"/>
                <a:ext cx="533400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909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8343900" y="228600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20100" y="172033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39200" y="38862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384700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228599" y="1219200"/>
                <a:ext cx="8115300" cy="4779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মনে করি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খুটিটির উচ্চতা 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AB=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64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মিটার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,</m:t>
                    </m:r>
                  </m:oMath>
                </a14:m>
                <a:endParaRPr lang="en-US" sz="2800" b="0" i="1" dirty="0">
                  <a:solidFill>
                    <a:schemeClr val="tx1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বিন্দুতে</m:t>
                      </m:r>
                      <m:r>
                        <a:rPr lang="bn-BD" sz="28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𝑋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মিঃটার</m:t>
                      </m:r>
                      <m:r>
                        <a:rPr lang="bn-BD" sz="28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chemeClr val="tx1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অংশ</m:t>
                      </m:r>
                    </m:oMath>
                  </m:oMathPara>
                </a14:m>
                <a:endParaRPr lang="bn-BD" sz="2800" b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ভেঙ্গে বিচ্ছিন্ন না হয়ে ভূমির সাথে 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D </a:t>
                </a:r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𝐵𝐷𝐶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 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কোণ</m:t>
                    </m:r>
                  </m:oMath>
                </a14:m>
                <a:endParaRPr lang="bn-BD" sz="2800" b="0" dirty="0">
                  <a:solidFill>
                    <a:schemeClr val="tx1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 করেছে।</a:t>
                </a:r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AC=CD=x </a:t>
                </a:r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 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BC=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64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মিটার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∆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𝐵𝐶𝐷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থেকে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পাই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𝐵𝐷𝐶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𝐶𝐷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𝐵𝐶</m:t>
                        </m:r>
                      </m:den>
                    </m:f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dirty="0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2800" b="0" i="1" dirty="0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°=</m:t>
                    </m:r>
                    <m:f>
                      <m:f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64</m:t>
                        </m:r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𝑥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,</m:t>
                    </m:r>
                  </m:oMath>
                </a14:m>
                <a:endParaRPr lang="en-US" sz="2800" b="0" dirty="0">
                  <a:solidFill>
                    <a:schemeClr val="tx1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28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√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64</m:t>
                        </m:r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𝑥</m:t>
                        </m:r>
                      </m:num>
                      <m:den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,</m:t>
                    </m:r>
                    <m:r>
                      <a:rPr lang="bn-BD" sz="28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28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34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298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মিটার</m:t>
                    </m:r>
                    <m:r>
                      <a:rPr lang="bn-BD" sz="28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,</m:t>
                    </m:r>
                    <m:r>
                      <a:rPr lang="bn-BD" sz="28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অর্থাৎ</m:t>
                    </m:r>
                    <m:r>
                      <a:rPr lang="bn-BD" sz="28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bn-BD" sz="28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খুটিটি</m:t>
                    </m:r>
                    <m:r>
                      <a:rPr lang="bn-BD" sz="28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34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298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2800" b="0" dirty="0">
                  <a:solidFill>
                    <a:schemeClr val="tx1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ea typeface="Cambria Math"/>
                    <a:cs typeface="NikoshBAN" panose="02000000000000000000" pitchFamily="2" charset="0"/>
                  </a:rPr>
                  <a:t>মিটার উচুতে ভেঙ্গেছিল। </a:t>
                </a:r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1219200"/>
                <a:ext cx="8115300" cy="4779898"/>
              </a:xfrm>
              <a:prstGeom prst="rect">
                <a:avLst/>
              </a:prstGeom>
              <a:blipFill rotWithShape="0">
                <a:blip r:embed="rId3"/>
                <a:stretch>
                  <a:fillRect l="-1502" t="-1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696200" y="2850059"/>
                <a:ext cx="4191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2850059"/>
                <a:ext cx="41910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8717972" y="1688068"/>
            <a:ext cx="547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64</a:t>
            </a:r>
          </a:p>
        </p:txBody>
      </p:sp>
    </p:spTree>
    <p:extLst>
      <p:ext uri="{BB962C8B-B14F-4D97-AF65-F5344CB8AC3E}">
        <p14:creationId xmlns:p14="http://schemas.microsoft.com/office/powerpoint/2010/main" val="164477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2" grpId="0"/>
      <p:bldP spid="13" grpId="0"/>
      <p:bldP spid="14" grpId="0"/>
      <p:bldP spid="15" grpId="0"/>
      <p:bldP spid="17" grpId="0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38545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9" name="Picture 5" descr="C:\Users\Doel-1612i3\Desktop\heights_and_distan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836" y="519545"/>
            <a:ext cx="5715000" cy="290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" y="3810000"/>
                <a:ext cx="86868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চিত্রে প্রদর্শিত টাওয়ার টির শীর্ষ থেকে ভূমিতে যদি </a:t>
                </a:r>
                <a14:m>
                  <m:oMath xmlns:m="http://schemas.openxmlformats.org/officeDocument/2006/math">
                    <m:r>
                      <a:rPr lang="bn-BD" sz="4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 </m:t>
                    </m:r>
                    <m:r>
                      <a:rPr lang="bn-BD" sz="4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কোণ</m:t>
                    </m:r>
                    <m:r>
                      <a:rPr lang="bn-BD" sz="4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4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উৎপন্ন</m:t>
                    </m:r>
                    <m:r>
                      <a:rPr lang="bn-BD" sz="4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4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করে</m:t>
                    </m:r>
                    <m:r>
                      <a:rPr lang="bn-BD" sz="4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4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থাকে</m:t>
                    </m:r>
                    <m:r>
                      <a:rPr lang="bn-BD" sz="4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,</m:t>
                    </m:r>
                    <m:r>
                      <a:rPr lang="bn-BD" sz="4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তাহলে</m:t>
                    </m:r>
                  </m:oMath>
                </a14:m>
                <a:endParaRPr lang="bn-BD" sz="4800" b="0" dirty="0">
                  <a:solidFill>
                    <a:schemeClr val="tx1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4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টাওয়ারটির উচ্চতা কত নির্ণয় কর।</a:t>
                </a:r>
                <a:endParaRPr lang="en-US" sz="4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810000"/>
                <a:ext cx="8686800" cy="2308324"/>
              </a:xfrm>
              <a:prstGeom prst="rect">
                <a:avLst/>
              </a:prstGeom>
              <a:blipFill>
                <a:blip r:embed="rId3"/>
                <a:stretch>
                  <a:fillRect l="-3158" t="-6069" r="-1754" b="-12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106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32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2" name="Picture 4" descr="C:\Users\Doel-1612i3\Desktop\TRIGONO 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85799"/>
            <a:ext cx="5621866" cy="316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62600" y="28194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100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34000" y="2266948"/>
                <a:ext cx="6477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FF00"/>
                    </a:solidFill>
                  </a:rPr>
                  <a:t>45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266948"/>
                <a:ext cx="647700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9434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315200" y="4572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67600" y="2667058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2266948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380530"/>
            <a:ext cx="266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  আলোকে নিচের প্রশ্নগুলোর</a:t>
            </a:r>
          </a:p>
          <a:p>
            <a:r>
              <a:rPr lang="bn-BD" sz="36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দাও।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81000" y="4114800"/>
                <a:ext cx="859366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(ক) ত্রিকোণমিতির ব্যবহার ক্ষেত্রগুলো উল্লেখ কর।</a:t>
                </a:r>
              </a:p>
              <a:p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(খ) চিত্রে প্রদর্শিত টাওয়ারটির উচ্চতা নির্ণয় কর।</a:t>
                </a:r>
              </a:p>
              <a:p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(গ) ভূমির দৈর্ঘ্য আরও কত মিটার বেশী হলে  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C </a:t>
                </a:r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30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 </m:t>
                    </m:r>
                    <m:r>
                      <a:rPr lang="bn-BD" sz="3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কোণ</m:t>
                    </m:r>
                    <m:r>
                      <a:rPr lang="bn-BD" sz="3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উৎপন্ন</m:t>
                    </m:r>
                    <m:r>
                      <a:rPr lang="bn-BD" sz="3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করবে</m:t>
                    </m:r>
                    <m:r>
                      <a:rPr lang="bn-BD" sz="3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?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114800"/>
                <a:ext cx="8593666" cy="2308324"/>
              </a:xfrm>
              <a:prstGeom prst="rect">
                <a:avLst/>
              </a:prstGeom>
              <a:blipFill rotWithShape="0">
                <a:blip r:embed="rId4"/>
                <a:stretch>
                  <a:fillRect l="-2200" t="-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743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060" y="548350"/>
            <a:ext cx="6932940" cy="67753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409599"/>
            <a:ext cx="727705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সবাইকে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8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215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9266" y="1663774"/>
            <a:ext cx="4137286" cy="5180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01938" y="819857"/>
            <a:ext cx="5552126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শিক্ষক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পরিচিতি</a:t>
            </a:r>
            <a:endParaRPr lang="bn-IN" sz="4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সাবিনা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চৌধুরী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সহকারি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শিক্ষক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গণিত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)</a:t>
            </a:r>
          </a:p>
          <a:p>
            <a:pPr algn="ctr"/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হবিগঞ্জ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হাই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স্কুল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এন্ড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কলেজ,হবিগঞ্জ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0555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11215"/>
            <a:ext cx="9029700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s-IN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পাঠ পর</a:t>
            </a:r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ি</a:t>
            </a:r>
            <a:r>
              <a:rPr lang="as-IN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চিতি</a:t>
            </a:r>
            <a:endParaRPr lang="bn-IN" sz="4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endParaRPr lang="bn-IN" sz="4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as-IN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বিষয়</a:t>
            </a:r>
            <a:r>
              <a:rPr lang="bn-IN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ঃগণিত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endParaRPr lang="bn-IN" sz="4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শ্রেণি</a:t>
            </a:r>
            <a:r>
              <a:rPr lang="bn-IN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ঃ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৯-১০ম</a:t>
            </a:r>
          </a:p>
          <a:p>
            <a:endParaRPr lang="bn-IN" sz="4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অধ্যায়</a:t>
            </a:r>
            <a:r>
              <a:rPr lang="bn-IN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) </a:t>
            </a:r>
            <a:endParaRPr lang="en-US" sz="40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endParaRPr lang="bn-IN" sz="4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আলোচিত</a:t>
            </a:r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বিষয়</a:t>
            </a:r>
            <a:r>
              <a:rPr lang="bn-IN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ঃ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Class 9-10 Book 2019 : NCTB Textbook 2019 for SSC for Android - APK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238" y="371097"/>
            <a:ext cx="2702463" cy="3488633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12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562600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তোমরা কি দেখতে পাচ্ছো?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C:\Users\Doel-1612i3\Desktop\TRIGONO 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345716" cy="413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88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304800"/>
            <a:ext cx="9144000" cy="6019800"/>
          </a:xfrm>
          <a:prstGeom prst="ellipse">
            <a:avLst/>
          </a:prstGeom>
          <a:gradFill>
            <a:gsLst>
              <a:gs pos="83000">
                <a:schemeClr val="tx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15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115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ত্রিকোনমিতি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দূরত্বওসময়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26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" y="304800"/>
            <a:ext cx="8839200" cy="60775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en-US" sz="8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অবনতিকোণ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দূরত্বও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হাতে-কলমে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দূরত্বওউচচতা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30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7467600" y="381000"/>
            <a:ext cx="304800" cy="182880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7239000" y="381000"/>
            <a:ext cx="228600" cy="182880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239000" y="22098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467600" y="381000"/>
            <a:ext cx="76200" cy="18288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239000" y="1905000"/>
            <a:ext cx="533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53300" y="1524000"/>
            <a:ext cx="26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353300" y="1066800"/>
            <a:ext cx="190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962400" y="2209800"/>
            <a:ext cx="35433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962400" y="381000"/>
            <a:ext cx="3505200" cy="1828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72000" y="1752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30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752600"/>
                <a:ext cx="685800" cy="461665"/>
              </a:xfrm>
              <a:prstGeom prst="rect">
                <a:avLst/>
              </a:prstGeom>
              <a:blipFill rotWithShape="1">
                <a:blip r:embed="rId2"/>
                <a:stretch>
                  <a:fillRect r="-4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486650" y="1334961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26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650" y="1334961"/>
                <a:ext cx="91440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7620000" y="3810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05700" y="2253734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0" y="22053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381000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 নং ৭ এবং সমাধানঃ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2400" y="2895600"/>
            <a:ext cx="8839200" cy="2478948"/>
          </a:xfrm>
          <a:prstGeom prst="rect">
            <a:avLst/>
          </a:prstGeom>
          <a:blipFill rotWithShape="1">
            <a:blip r:embed="rId4"/>
            <a:stretch>
              <a:fillRect l="-1379" t="-1966" b="-6143"/>
            </a:stretch>
          </a:blipFill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/>
          <a:lstStyle/>
          <a:p>
            <a:r>
              <a:rPr lang="en-US" dirty="0">
                <a:noFill/>
              </a:rPr>
              <a:t> </a:t>
            </a:r>
            <a:r>
              <a:rPr lang="bn-IN" dirty="0">
                <a:noFill/>
              </a:rPr>
              <a:t>ধপ</a:t>
            </a:r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5366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4" grpId="0"/>
      <p:bldP spid="25" grpId="0"/>
      <p:bldP spid="26" grpId="0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oel-1612i3\Desktop\TRIGO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564" y="533400"/>
            <a:ext cx="3810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3048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 নং ৮ এবং সমাধানঃ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200" y="30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1200" y="293879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73636" y="2800245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3323465"/>
            <a:ext cx="1253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20 m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52400" y="3733800"/>
                <a:ext cx="8763000" cy="2005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মনে করি গাছটির উচ্চতা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AB=h </a:t>
                </a:r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 ।এবং 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BC=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20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মিটার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।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ভূতলস্থ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2800" b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C </a:t>
                </a:r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 চূড়ার উন্নতি কোণ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𝐵𝐶𝐴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 .∴ ∆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𝐴𝐵𝐶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হতে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পাই</m:t>
                    </m:r>
                  </m:oMath>
                </a14:m>
                <a:endParaRPr lang="bn-BD" sz="2800" b="0" dirty="0">
                  <a:solidFill>
                    <a:schemeClr val="tx1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tan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𝐵𝐶𝐴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𝐴𝐵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𝐵𝐶</m:t>
                        </m:r>
                      </m:den>
                    </m:f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dirty="0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2800" b="0" i="1" dirty="0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𝑡𝑎𝑛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h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20</m:t>
                        </m:r>
                      </m:den>
                    </m:f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dirty="0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2800" b="0" i="1" dirty="0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rad>
                      <m:radPr>
                        <m:degHide m:val="on"/>
                        <m:ctrlPr>
                          <a:rPr lang="bn-BD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h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20</m:t>
                        </m:r>
                      </m:den>
                    </m:f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28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h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20</m:t>
                    </m:r>
                    <m:rad>
                      <m:radPr>
                        <m:degHide m:val="on"/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2800" b="0" dirty="0">
                  <a:solidFill>
                    <a:schemeClr val="tx1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h=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34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641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মিটার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।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অর্থাৎ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গাছটির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উচ্চতা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34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641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মিটার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প্রায়।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733800"/>
                <a:ext cx="8763000" cy="2005934"/>
              </a:xfrm>
              <a:prstGeom prst="rect">
                <a:avLst/>
              </a:prstGeom>
              <a:blipFill rotWithShape="0">
                <a:blip r:embed="rId3"/>
                <a:stretch>
                  <a:fillRect l="-1391" t="-2736" b="-7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558396" y="2569412"/>
                <a:ext cx="6823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2060"/>
                    </a:solidFill>
                  </a:rPr>
                  <a:t>60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396" y="2569412"/>
                <a:ext cx="682336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428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18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 নং ১০ এবং সমাধানঃ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7" name="Picture 3" descr="C:\Users\Doel-1612i3\Desktop\TRIGON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57673"/>
            <a:ext cx="4329545" cy="300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093527" y="850336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527" y="850336"/>
                <a:ext cx="4572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89418" y="2738459"/>
                <a:ext cx="9455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b="0" i="1" smtClean="0">
                          <a:latin typeface="Cambria Math"/>
                          <a:ea typeface="Cambria Math"/>
                        </a:rPr>
                        <m:t>°</m:t>
                      </m:r>
                      <m:r>
                        <a:rPr lang="bn-BD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418" y="2738459"/>
                <a:ext cx="94557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28600" y="3487847"/>
                <a:ext cx="8382000" cy="3242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মনে করি</a:t>
                </a:r>
                <a:r>
                  <a:rPr lang="en-US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r>
                  <a:rPr lang="bn-BD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ঘরের ছাদের দৈর্ঘ্য </a:t>
                </a:r>
                <a:r>
                  <a:rPr lang="en-US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OB=h </a:t>
                </a:r>
                <a:r>
                  <a:rPr lang="bn-BD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 ।</a:t>
                </a:r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ভুতলস্থ </a:t>
                </a:r>
                <a:r>
                  <a:rPr lang="en-US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 </a:t>
                </a:r>
                <a:r>
                  <a:rPr lang="bn-BD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বিন্দুর অবনতি </a:t>
                </a:r>
                <a:r>
                  <a:rPr lang="en-US" sz="3200" dirty="0">
                    <a:solidFill>
                      <a:schemeClr val="tx1"/>
                    </a:solidFill>
                    <a:latin typeface="Cambria Math"/>
                    <a:ea typeface="Cambria Math"/>
                    <a:cs typeface="NikoshBAN" panose="02000000000000000000" pitchFamily="2" charset="0"/>
                  </a:rPr>
                  <a:t>∠</a:t>
                </a:r>
                <a:r>
                  <a:rPr lang="en-US" sz="2400" dirty="0">
                    <a:solidFill>
                      <a:schemeClr val="tx1"/>
                    </a:solidFill>
                    <a:latin typeface="Cambria Math"/>
                    <a:ea typeface="Cambria Math"/>
                    <a:cs typeface="NikoshBAN" panose="02000000000000000000" pitchFamily="2" charset="0"/>
                  </a:rPr>
                  <a:t>CBA= 30°</a:t>
                </a:r>
                <a:r>
                  <a:rPr lang="bn-BD" sz="2400" dirty="0">
                    <a:solidFill>
                      <a:schemeClr val="tx1"/>
                    </a:solidFill>
                    <a:latin typeface="Cambria Math"/>
                    <a:ea typeface="Cambria Math"/>
                    <a:cs typeface="NikoshBAN" panose="02000000000000000000" pitchFamily="2" charset="0"/>
                  </a:rPr>
                  <a:t> এবং</a:t>
                </a:r>
                <a:endParaRPr lang="en-US" sz="2400" dirty="0">
                  <a:solidFill>
                    <a:schemeClr val="tx1"/>
                  </a:solidFill>
                  <a:latin typeface="Cambria Math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400" dirty="0">
                    <a:solidFill>
                      <a:schemeClr val="tx1"/>
                    </a:solidFill>
                    <a:latin typeface="Cambria Math"/>
                    <a:ea typeface="Cambria Math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Cambria Math"/>
                    <a:ea typeface="Cambria Math"/>
                    <a:cs typeface="NikoshBAN" panose="02000000000000000000" pitchFamily="2" charset="0"/>
                  </a:rPr>
                  <a:t>AB=20 </a:t>
                </a:r>
                <a:r>
                  <a:rPr lang="bn-BD" sz="2400" dirty="0">
                    <a:solidFill>
                      <a:schemeClr val="tx1"/>
                    </a:solidFill>
                    <a:latin typeface="Cambria Math"/>
                    <a:ea typeface="Cambria Math"/>
                    <a:cs typeface="NikoshBAN" panose="02000000000000000000" pitchFamily="2" charset="0"/>
                  </a:rPr>
                  <a:t>মিটার ।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∴</m:t>
                    </m:r>
                    <m:r>
                      <a:rPr lang="bn-BD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mbria Math"/>
                    <a:ea typeface="Cambria Math"/>
                    <a:cs typeface="NikoshBAN" panose="02000000000000000000" pitchFamily="2" charset="0"/>
                  </a:rPr>
                  <a:t>∠CBA=∠OAB=30°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𝐴𝑂𝐵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থেকে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পাই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 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∠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OAB</m:t>
                        </m:r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=</m:t>
                        </m:r>
                      </m:e>
                    </m:func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𝑂𝐵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𝐴𝑏</m:t>
                        </m:r>
                      </m:den>
                    </m:f>
                  </m:oMath>
                </a14:m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30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h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20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,</m:t>
                    </m:r>
                  </m:oMath>
                </a14:m>
                <a:endParaRPr lang="en-US" sz="2800" b="0" dirty="0">
                  <a:solidFill>
                    <a:schemeClr val="tx1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bn-BD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h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20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h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10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মিটার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।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অর্থাৎ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ঘরের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উচ্চতা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10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মিটার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।</m:t>
                    </m:r>
                    <m:r>
                      <a:rPr lang="bn-BD" sz="2800" b="0" i="1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487847"/>
                <a:ext cx="8382000" cy="3242426"/>
              </a:xfrm>
              <a:prstGeom prst="rect">
                <a:avLst/>
              </a:prstGeom>
              <a:blipFill rotWithShape="0">
                <a:blip r:embed="rId5"/>
                <a:stretch>
                  <a:fillRect l="-1891" t="-2444" b="-2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274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377</Words>
  <Application>Microsoft Office PowerPoint</Application>
  <PresentationFormat>On-screen Show (4:3)</PresentationFormat>
  <Paragraphs>99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 Math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Windows User</cp:lastModifiedBy>
  <cp:revision>71</cp:revision>
  <dcterms:created xsi:type="dcterms:W3CDTF">2014-05-13T10:26:45Z</dcterms:created>
  <dcterms:modified xsi:type="dcterms:W3CDTF">2020-11-08T17:47:19Z</dcterms:modified>
</cp:coreProperties>
</file>