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5" r:id="rId3"/>
    <p:sldId id="274" r:id="rId4"/>
    <p:sldId id="286" r:id="rId5"/>
    <p:sldId id="277" r:id="rId6"/>
    <p:sldId id="287" r:id="rId7"/>
    <p:sldId id="282" r:id="rId8"/>
    <p:sldId id="289" r:id="rId9"/>
    <p:sldId id="290" r:id="rId10"/>
    <p:sldId id="294" r:id="rId11"/>
    <p:sldId id="293" r:id="rId12"/>
    <p:sldId id="292" r:id="rId13"/>
    <p:sldId id="295" r:id="rId14"/>
    <p:sldId id="296" r:id="rId15"/>
    <p:sldId id="260" r:id="rId16"/>
    <p:sldId id="275" r:id="rId17"/>
    <p:sldId id="261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339933"/>
    <a:srgbClr val="CC9900"/>
    <a:srgbClr val="CCCC00"/>
    <a:srgbClr val="9F7CEA"/>
    <a:srgbClr val="0000FF"/>
    <a:srgbClr val="FFCCFF"/>
    <a:srgbClr val="6AA27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CE183-018F-492B-A19E-944A4B79820C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1AE75-0100-46F4-AA00-0BADE8AC03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716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6096000" cy="1325562"/>
          </a:xfrm>
          <a:solidFill>
            <a:srgbClr val="C0000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Chevron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w6w_w6w_2005051412383489002fc097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834 -0.01873 L 0.775 -0.007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7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0" y="0"/>
            <a:ext cx="9144000" cy="6858000"/>
          </a:xfrm>
          <a:prstGeom prst="beve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914400"/>
            <a:ext cx="7467600" cy="646331"/>
          </a:xfrm>
          <a:prstGeom prst="rect">
            <a:avLst/>
          </a:prstGeom>
          <a:solidFill>
            <a:srgbClr val="FFFF00"/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981200"/>
            <a:ext cx="6934200" cy="1569660"/>
          </a:xfrm>
          <a:prstGeom prst="rect">
            <a:avLst/>
          </a:prstGeom>
          <a:solidFill>
            <a:srgbClr val="00B0F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মাধ্যমগুলোর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4267200"/>
            <a:ext cx="6934200" cy="1138773"/>
          </a:xfrm>
          <a:prstGeom prst="rect">
            <a:avLst/>
          </a:prstGeom>
          <a:solidFill>
            <a:srgbClr val="0070C0"/>
          </a:solidFill>
          <a:ln w="7620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অভিযোজনগুলো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রঙ্গীন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মধুগ্রন্থিযুক্ত।পরাগরেণু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আঁঠাল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সুগন্ধযুক্ত।যেমনঃ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কুমড়া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  <a:solidFill>
            <a:srgbClr val="339933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Wave1">
              <a:avLst/>
            </a:prstTxWarp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পতঙ্গপরাগী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19400"/>
            <a:ext cx="4038600" cy="3200400"/>
          </a:xfrm>
          <a:prstGeom prst="rect">
            <a:avLst/>
          </a:prstGeom>
        </p:spPr>
      </p:pic>
      <p:pic>
        <p:nvPicPr>
          <p:cNvPr id="5" name="Picture 4" descr="pollinatio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9400"/>
            <a:ext cx="404162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মোটামুটি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কদম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শিমুল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Pollination_Sunbird_and_aloe_flowers_DP1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2362200"/>
            <a:ext cx="3454400" cy="36576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304800"/>
            <a:ext cx="8686800" cy="1143000"/>
          </a:xfrm>
          <a:solidFill>
            <a:srgbClr val="00B0F0"/>
          </a:solidFill>
          <a:ln w="57150"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প্রাণিপরাগী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62200"/>
            <a:ext cx="34671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1143000"/>
          </a:xfrm>
          <a:solidFill>
            <a:srgbClr val="7030A0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বায়ুপরাগী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হালকাও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মধুগ্রন্থিহীন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আঁঠাল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শাখান্বিত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পালকের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ind kas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971800"/>
            <a:ext cx="3302000" cy="3124200"/>
          </a:xfrm>
          <a:prstGeom prst="rect">
            <a:avLst/>
          </a:prstGeom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71800"/>
            <a:ext cx="38100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rgbClr val="006600"/>
          </a:solidFill>
          <a:ln w="57150">
            <a:solidFill>
              <a:schemeClr val="accent2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prstTxWarp prst="textChevron">
              <a:avLst/>
            </a:prstTxWarp>
            <a:normAutofit/>
          </a:bodyPr>
          <a:lstStyle/>
          <a:p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পানিপরাগী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অভিযজন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ভাসতে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স্ত্রীফুলের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পুংফুলের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পুংফুল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বৃন্ত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ভাসতে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পাতাশ্যাওলা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a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352800"/>
            <a:ext cx="3429000" cy="2743200"/>
          </a:xfrm>
          <a:prstGeom prst="rect">
            <a:avLst/>
          </a:prstGeom>
        </p:spPr>
      </p:pic>
      <p:pic>
        <p:nvPicPr>
          <p:cNvPr id="5" name="Picture 4" descr="water polin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352799"/>
            <a:ext cx="4267200" cy="274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4676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5239841"/>
              </p:ext>
            </p:extLst>
          </p:nvPr>
        </p:nvGraphicFramePr>
        <p:xfrm>
          <a:off x="228600" y="2697481"/>
          <a:ext cx="8686800" cy="32461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502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পানি  পরাগায়ন</a:t>
                      </a:r>
                      <a:endParaRPr lang="en-US" sz="2400" dirty="0" smtClean="0">
                        <a:solidFill>
                          <a:srgbClr val="0000FF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পতঙ্গ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6AA2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প্রাণি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পরাগায়ন</a:t>
                      </a:r>
                      <a:endParaRPr lang="en-US" sz="2400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00428"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1447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সরিষা,তুলসি,গোলাপ,কুমড়া,ধান,ভুট্টা,শিমুল,গম, পাতা শেওলা, কদম।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9906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নিচের উদ্ভিদগুলো তালিকায় </a:t>
            </a:r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অনুযায়ী সাজাও।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81000"/>
            <a:ext cx="8610600" cy="1371600"/>
          </a:xfrm>
          <a:prstGeom prst="roundRect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মূল্যায়ন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04800" y="1905000"/>
            <a:ext cx="8686800" cy="2554545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arshaLipiBold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arshaLipiBold"/>
                <a:cs typeface="NikoshBAN" pitchFamily="2" charset="0"/>
              </a:rPr>
              <a:t>)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অভিযোজন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arshaLipiBold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darshaLipiBold"/>
                <a:cs typeface="NikoshBAN" pitchFamily="2" charset="0"/>
              </a:rPr>
              <a:t>)</a:t>
            </a:r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মাধ্যম কয়টি ও কী কী? 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66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610600" cy="1676400"/>
          </a:xfrm>
          <a:prstGeom prst="rect">
            <a:avLst/>
          </a:prstGeom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BD" sz="7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04800" y="2514600"/>
            <a:ext cx="8610600" cy="1754326"/>
          </a:xfrm>
          <a:prstGeom prst="rect">
            <a:avLst/>
          </a:prstGeom>
          <a:solidFill>
            <a:srgbClr val="009900"/>
          </a:solidFill>
          <a:ln w="57150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বায়ু পরাগী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পতঙ্গ পরাগী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পানি পরাগী এবং প্রাণী পরাগী ফুলের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লিখে আনবে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676400" y="12954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05000" y="13716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2600" y="14478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600200" y="1447800"/>
            <a:ext cx="76200" cy="76200"/>
          </a:xfrm>
          <a:prstGeom prst="ellipse">
            <a:avLst/>
          </a:prstGeom>
          <a:solidFill>
            <a:srgbClr val="CCCC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4191000"/>
            <a:ext cx="4953000" cy="1015663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0.05 C 0.00295 -0.04445 0.00642 -0.13866 0.05503 -0.18172 C 0.10364 -0.22431 0.22604 -0.21736 0.29132 -0.20764 C 0.35694 -0.19746 0.40156 -0.16667 0.44652 -0.12199 C 0.49166 -0.07755 0.52708 -0.00834 0.5625 0.06111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3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25 0.01458 C -0.00225 -0.02778 -0.01007 -0.07037 0.025 -0.09676 C 0.06025 -0.12292 0.15052 -0.12894 0.21875 -0.14306 C 0.28681 -0.15741 0.38299 -0.18797 0.4342 -0.18195 C 0.48525 -0.17523 0.49063 -0.13889 0.52466 -0.10417 C 0.55851 -0.06922 0.59792 -0.02084 0.6375 0.02777 " pathEditMode="relative" rAng="0" ptsTypes="aaaa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47" y="-946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208 0.00787 C -0.00104 -0.06621 -0.0033 -0.14075 0.0625 -0.17176 C 0.12865 -0.20301 0.3099 -0.21505 0.39861 -0.17825 C 0.48785 -0.14121 0.54149 -0.04584 0.59583 0.0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10" y="-9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77556E-17 0.00973 C 0.00417 -0.05069 0.00903 -0.11064 0.07813 -0.13379 C 0.14705 -0.15694 0.33056 -0.16273 0.41389 -0.13055 C 0.49722 -0.09814 0.53802 -0.01851 0.57917 0.06112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-606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3" presetClass="entr" presetSubtype="0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  <a:solidFill>
            <a:srgbClr val="0070C0"/>
          </a:solidFill>
          <a:ln w="762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prstTxWarp prst="textChevron">
              <a:avLst/>
            </a:prstTxWarp>
          </a:bodyPr>
          <a:lstStyle/>
          <a:p>
            <a:r>
              <a:rPr lang="en-US" dirty="0" err="1" smtClean="0">
                <a:ln>
                  <a:solidFill>
                    <a:srgbClr val="FF0000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n>
                <a:solidFill>
                  <a:srgbClr val="FF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Bevel 3"/>
          <p:cNvSpPr/>
          <p:nvPr/>
        </p:nvSpPr>
        <p:spPr>
          <a:xfrm>
            <a:off x="4572000" y="1600200"/>
            <a:ext cx="4114800" cy="4495800"/>
          </a:xfrm>
          <a:prstGeom prst="bevel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evel 4"/>
          <p:cNvSpPr/>
          <p:nvPr/>
        </p:nvSpPr>
        <p:spPr>
          <a:xfrm>
            <a:off x="457200" y="1600200"/>
            <a:ext cx="4114800" cy="4495800"/>
          </a:xfrm>
          <a:prstGeom prst="bevel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2209800"/>
            <a:ext cx="3048000" cy="353943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জীবনবগর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5400" y="2133600"/>
            <a:ext cx="3124200" cy="353943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80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990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গর্ভমুণ্ড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9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পরাগধানী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371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গর্ভদণ্ড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পুংদণ্ড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2200" y="60198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গর্ভাশয়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47800" y="2133600"/>
            <a:ext cx="45719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0" y="17526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447800" y="1981200"/>
            <a:ext cx="76200" cy="762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9501290">
            <a:off x="620421" y="1716077"/>
            <a:ext cx="1052331" cy="36933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ণু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ollination.gif"/>
          <p:cNvPicPr>
            <a:picLocks noChangeAspect="1"/>
          </p:cNvPicPr>
          <p:nvPr/>
        </p:nvPicPr>
        <p:blipFill>
          <a:blip r:embed="rId3"/>
          <a:srcRect l="14167" r="23334"/>
          <a:stretch>
            <a:fillRect/>
          </a:stretch>
        </p:blipFill>
        <p:spPr>
          <a:xfrm>
            <a:off x="5181600" y="1143000"/>
            <a:ext cx="3733800" cy="457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13" name="TextBox 12"/>
          <p:cNvSpPr txBox="1"/>
          <p:nvPr/>
        </p:nvSpPr>
        <p:spPr>
          <a:xfrm>
            <a:off x="1524000" y="152400"/>
            <a:ext cx="59436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5410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পুংকেশর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14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স্ত্রীকেশর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334000" y="2895600"/>
            <a:ext cx="6096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3048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পরাগরেণু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0" y="60960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38889E-6 9.25926E-6 C 0.00921 -0.0412 0.01841 -0.0824 0.04827 -0.09675 C 0.07813 -0.11111 0.1573 -0.08796 0.179 -0.08611 " pathEditMode="relative" ptsTypes="aaA">
                                      <p:cBhvr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-4.81481E-6 C 0.00312 -0.06203 0.00642 -0.12384 0.03871 -0.14398 C 0.071 -0.16412 0.16753 -0.1243 0.19357 -0.12037 " pathEditMode="relative" ptsTypes="aaA">
                                      <p:cBhvr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61111E-6 2.59259E-6 C -0.01111 -0.07107 -0.02222 -0.1419 0.00973 -0.16759 C 0.04167 -0.19329 0.11685 -0.17408 0.19202 -0.15463 " pathEditMode="relative" ptsTypes="aaA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198 -2.59259E-6 C -0.00834 -0.04305 -0.00452 -0.08611 0.03559 -0.09977 C 0.07586 -0.11342 0.15243 -0.09838 0.22916 -0.08333 " pathEditMode="relative" rAng="0" ptsTypes="aaA">
                                      <p:cBhvr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5" presetClass="exit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2682 C 0.00937 -0.09828 0.03559 -0.16975 0.06788 -0.21137 C 0.10017 -0.253 0.14548 -0.27613 0.17708 -0.27682 C 0.20868 -0.27752 0.23941 -0.25832 0.25711 -0.21531 C 0.27482 -0.17229 0.27899 -0.05157 0.28333 -0.01873 " pathEditMode="relative" rAng="0" ptsTypes="aaa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" y="-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/>
      <p:bldP spid="12" grpId="1"/>
      <p:bldP spid="12" grpId="2"/>
      <p:bldP spid="14" grpId="0"/>
      <p:bldP spid="17" grpId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solidFill>
            <a:schemeClr val="accent2">
              <a:lumMod val="75000"/>
            </a:schemeClr>
          </a:solidFill>
          <a:ln w="57150">
            <a:solidFill>
              <a:srgbClr val="FF0000"/>
            </a:solidFill>
          </a:ln>
        </p:spPr>
        <p:txBody>
          <a:bodyPr>
            <a:prstTxWarp prst="textDoubleWave1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5" name="Bevel 4"/>
          <p:cNvSpPr/>
          <p:nvPr/>
        </p:nvSpPr>
        <p:spPr>
          <a:xfrm>
            <a:off x="457200" y="1600200"/>
            <a:ext cx="8229600" cy="4343400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819400"/>
            <a:ext cx="5867400" cy="1569660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8610600" cy="1524000"/>
          </a:xfrm>
          <a:prstGeom prst="rect">
            <a:avLst/>
          </a:prstGeom>
          <a:solidFill>
            <a:srgbClr val="FFCCFF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bn-BD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610600" cy="4401205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শিক্ষার্থীরা-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bn-BD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পরাগায়নের বিভিন্ন </a:t>
            </a:r>
            <a:r>
              <a:rPr lang="bn-BD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bn-BD" sz="4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v"/>
            </a:pP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অভিযোজনগুলো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endParaRPr lang="en-US" sz="4000" dirty="0" smtClean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lnSpc>
                <a:spcPct val="150000"/>
              </a:lnSpc>
              <a:buClr>
                <a:srgbClr val="0000FF"/>
              </a:buClr>
            </a:pP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n>
                  <a:solidFill>
                    <a:srgbClr val="FF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n>
                <a:solidFill>
                  <a:srgbClr val="FF0000"/>
                </a:solidFill>
              </a:ln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6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solidFill>
            <a:srgbClr val="00B050"/>
          </a:solidFill>
          <a:ln w="76200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2"/>
          <p:cNvSpPr txBox="1">
            <a:spLocks noGrp="1"/>
          </p:cNvSpPr>
          <p:nvPr>
            <p:ph idx="1"/>
          </p:nvPr>
        </p:nvSpPr>
        <p:spPr>
          <a:xfrm>
            <a:off x="457200" y="2209800"/>
            <a:ext cx="8229600" cy="2874633"/>
          </a:xfrm>
          <a:prstGeom prst="rect">
            <a:avLst/>
          </a:prstGeom>
          <a:solidFill>
            <a:srgbClr val="92D050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b="1" u="sng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পুংকেশরের পরাগধানী থেকে পরাগরেণুর একই ফুলের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অথবা একই প্রজাতির অন্য ফুলের স্ত্রীকেশরের গর্ভমুণ্ডে  স্থানান্তরের প্রক্রিয়াকে পরাগায়ন বলা হয়।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প্রকারভেদঃ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পরাগয়ন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১</a:t>
            </a:r>
            <a:r>
              <a:rPr lang="en-US" sz="3200" b="1" dirty="0" smtClean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) </a:t>
            </a:r>
            <a:r>
              <a:rPr lang="en-US" sz="3200" b="1" dirty="0" err="1" smtClean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স্ব-পরাগায়ন</a:t>
            </a:r>
            <a:r>
              <a:rPr lang="en-US" sz="3200" b="1" dirty="0" smtClean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  ২) </a:t>
            </a:r>
            <a:r>
              <a:rPr lang="en-US" sz="3200" b="1" dirty="0" err="1" smtClean="0">
                <a:solidFill>
                  <a:srgbClr val="002060"/>
                </a:solidFill>
                <a:latin typeface="AdarshaLipiBold"/>
                <a:cs typeface="NikoshBAN" pitchFamily="2" charset="0"/>
              </a:rPr>
              <a:t>পর-পরাগায়ন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f-pollin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4038600" cy="35052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5042118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স্বপরাগায়নঃ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ফুলের পরাগরেণু ঐ ফুলেরই গর্ভমুণ্ডে অথবা 	  একই গাছের অন্য ফুলের গর্ভমুণ্ডে স্থানান্তরিত হওয়াকে 	  স্বপরাগায়ন বলে।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8763000" cy="1066800"/>
          </a:xfrm>
          <a:prstGeom prst="rect">
            <a:avLst/>
          </a:prstGeom>
          <a:solidFill>
            <a:srgbClr val="92D050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স্ব-পরাগায়ন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1600" y="1371600"/>
            <a:ext cx="3623131" cy="3657599"/>
            <a:chOff x="1" y="1143000"/>
            <a:chExt cx="2698076" cy="4486562"/>
          </a:xfrm>
        </p:grpSpPr>
        <p:pic>
          <p:nvPicPr>
            <p:cNvPr id="14" name="Picture 13" descr="tree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" y="1143000"/>
              <a:ext cx="2698076" cy="4486562"/>
            </a:xfrm>
            <a:prstGeom prst="rect">
              <a:avLst/>
            </a:prstGeom>
          </p:spPr>
        </p:pic>
        <p:pic>
          <p:nvPicPr>
            <p:cNvPr id="15" name="Picture 14" descr="selfpollinati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885984">
              <a:off x="1715818" y="2289930"/>
              <a:ext cx="837981" cy="106438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6" name="Picture 15" descr="selfpollination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921089">
              <a:off x="518544" y="1146151"/>
              <a:ext cx="467035" cy="1248715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8" name="Rounded Rectangle 17"/>
          <p:cNvSpPr/>
          <p:nvPr/>
        </p:nvSpPr>
        <p:spPr>
          <a:xfrm>
            <a:off x="5562600" y="1371600"/>
            <a:ext cx="1119195" cy="1117685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96200" y="2286000"/>
            <a:ext cx="1056968" cy="92669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8" grpId="0" animBg="1"/>
      <p:bldP spid="18" grpId="1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82000" cy="860286"/>
          </a:xfrm>
          <a:prstGeom prst="rect">
            <a:avLst/>
          </a:prstGeom>
          <a:solidFill>
            <a:srgbClr val="9F7CEA"/>
          </a:solidFill>
          <a:ln w="57150">
            <a:solidFill>
              <a:srgbClr val="CC9900"/>
            </a:solidFill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পর-পরাগায়ন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Pollinator-s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4419600" cy="3733800"/>
          </a:xfrm>
          <a:prstGeom prst="rect">
            <a:avLst/>
          </a:prstGeom>
          <a:ln>
            <a:solidFill>
              <a:srgbClr val="C00000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4876800" y="1219200"/>
            <a:ext cx="4002013" cy="3505200"/>
            <a:chOff x="4379987" y="228600"/>
            <a:chExt cx="4764013" cy="6629400"/>
          </a:xfrm>
        </p:grpSpPr>
        <p:pic>
          <p:nvPicPr>
            <p:cNvPr id="6" name="Picture 5" descr="tree03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9987" y="228600"/>
              <a:ext cx="4764013" cy="6629400"/>
            </a:xfrm>
            <a:prstGeom prst="rect">
              <a:avLst/>
            </a:prstGeom>
          </p:spPr>
        </p:pic>
        <p:pic>
          <p:nvPicPr>
            <p:cNvPr id="7" name="Picture 6" descr="cross_ani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1607" y="352211"/>
              <a:ext cx="3175593" cy="1933789"/>
            </a:xfrm>
            <a:prstGeom prst="rect">
              <a:avLst/>
            </a:prstGeom>
            <a:effectLst>
              <a:softEdge rad="317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0" y="4876800"/>
            <a:ext cx="899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পরাগায়নঃ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একটি ফুলের পরাগরেণু একই প্রজাতির অন্য 	     একটি গাছের ফুলের গর্ভমুণ্ডে স্থানান্তরিত হওয়াকে 	     পর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বলে।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1143000"/>
            <a:ext cx="1066799" cy="121920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12753" y="1219200"/>
            <a:ext cx="1056968" cy="1219200"/>
          </a:xfrm>
          <a:prstGeom prst="roundRect">
            <a:avLst/>
          </a:prstGeom>
          <a:noFill/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 animBg="1"/>
      <p:bldP spid="9" grpId="1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05800" cy="1138773"/>
          </a:xfrm>
          <a:prstGeom prst="rect">
            <a:avLst/>
          </a:prstGeom>
          <a:solidFill>
            <a:srgbClr val="CCCC00"/>
          </a:solidFill>
          <a:ln w="76200">
            <a:solidFill>
              <a:srgbClr val="CC99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মাধ্যমঃ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600200"/>
            <a:ext cx="4572000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পরাগায়নের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209800"/>
            <a:ext cx="4572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inus 18"/>
          <p:cNvSpPr/>
          <p:nvPr/>
        </p:nvSpPr>
        <p:spPr>
          <a:xfrm>
            <a:off x="-1219200" y="2667000"/>
            <a:ext cx="11277600" cy="457200"/>
          </a:xfrm>
          <a:prstGeom prst="mathMinu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838200" y="29718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3200400" y="29718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5410200" y="29718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696200" y="2971800"/>
            <a:ext cx="533400" cy="609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52400" y="3505200"/>
            <a:ext cx="19812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lvl="0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62200" y="3505200"/>
            <a:ext cx="2286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পতঙ্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গের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24400" y="3505200"/>
            <a:ext cx="2057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0" y="3505200"/>
            <a:ext cx="2133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114800"/>
            <a:ext cx="2057400" cy="2209800"/>
          </a:xfrm>
          <a:prstGeom prst="rect">
            <a:avLst/>
          </a:prstGeom>
        </p:spPr>
      </p:pic>
      <p:pic>
        <p:nvPicPr>
          <p:cNvPr id="30" name="Picture 29" descr="Wa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4114800"/>
            <a:ext cx="2133600" cy="2209800"/>
          </a:xfrm>
          <a:prstGeom prst="rect">
            <a:avLst/>
          </a:prstGeom>
        </p:spPr>
      </p:pic>
      <p:pic>
        <p:nvPicPr>
          <p:cNvPr id="31" name="Picture 30" descr="Pollination_Sunbird_and_aloe_flowers_DP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114800"/>
            <a:ext cx="1981200" cy="2209800"/>
          </a:xfrm>
          <a:prstGeom prst="rect">
            <a:avLst/>
          </a:prstGeom>
        </p:spPr>
      </p:pic>
      <p:pic>
        <p:nvPicPr>
          <p:cNvPr id="32" name="Picture 31" descr="435_pollin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2200" y="4114800"/>
            <a:ext cx="2286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358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স্বাগতম</vt:lpstr>
      <vt:lpstr>পরিচিতি</vt:lpstr>
      <vt:lpstr>Slide 3</vt:lpstr>
      <vt:lpstr>আজকের পাঠ</vt:lpstr>
      <vt:lpstr>Slide 5</vt:lpstr>
      <vt:lpstr>উপস্থাপন</vt:lpstr>
      <vt:lpstr>Slide 7</vt:lpstr>
      <vt:lpstr>Slide 8</vt:lpstr>
      <vt:lpstr>Slide 9</vt:lpstr>
      <vt:lpstr>Slide 10</vt:lpstr>
      <vt:lpstr>পতঙ্গপরাগী ফুলের অভিযোজন</vt:lpstr>
      <vt:lpstr>প্রাণিপরাগী ফুলের অভিযোজন</vt:lpstr>
      <vt:lpstr>বায়ুপরাগী ফুলের অভিযোজন</vt:lpstr>
      <vt:lpstr>পানিপরাগী ফুলের অভিযজন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computer plus</cp:lastModifiedBy>
  <cp:revision>358</cp:revision>
  <dcterms:created xsi:type="dcterms:W3CDTF">2006-08-16T00:00:00Z</dcterms:created>
  <dcterms:modified xsi:type="dcterms:W3CDTF">2020-11-08T01:41:25Z</dcterms:modified>
</cp:coreProperties>
</file>