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70" r:id="rId2"/>
    <p:sldId id="260" r:id="rId3"/>
    <p:sldId id="261" r:id="rId4"/>
    <p:sldId id="257" r:id="rId5"/>
    <p:sldId id="264" r:id="rId6"/>
    <p:sldId id="265" r:id="rId7"/>
    <p:sldId id="266" r:id="rId8"/>
    <p:sldId id="267" r:id="rId9"/>
    <p:sldId id="268" r:id="rId10"/>
    <p:sldId id="269" r:id="rId11"/>
    <p:sldId id="262" r:id="rId12"/>
    <p:sldId id="263" r:id="rId13"/>
  </p:sldIdLst>
  <p:sldSz cx="128016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3" d="100"/>
          <a:sy n="73" d="100"/>
        </p:scale>
        <p:origin x="-360" y="-72"/>
      </p:cViewPr>
      <p:guideLst>
        <p:guide orient="horz" pos="2160"/>
        <p:guide pos="4032"/>
      </p:guideLst>
    </p:cSldViewPr>
  </p:slideViewPr>
  <p:notesTextViewPr>
    <p:cViewPr>
      <p:scale>
        <a:sx n="100" d="100"/>
        <a:sy n="100" d="100"/>
      </p:scale>
      <p:origin x="0" y="0"/>
    </p:cViewPr>
  </p:notesTextViewPr>
  <p:sorterViewPr>
    <p:cViewPr>
      <p:scale>
        <a:sx n="100" d="100"/>
        <a:sy n="100" d="100"/>
      </p:scale>
      <p:origin x="0" y="131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89B051-6723-4A30-A310-118C8398DCDE}" type="datetimeFigureOut">
              <a:rPr lang="en-US" smtClean="0"/>
              <a:t>11/8/2020</a:t>
            </a:fld>
            <a:endParaRPr lang="en-US"/>
          </a:p>
        </p:txBody>
      </p:sp>
      <p:sp>
        <p:nvSpPr>
          <p:cNvPr id="4" name="Slide Image Placeholder 3"/>
          <p:cNvSpPr>
            <a:spLocks noGrp="1" noRot="1" noChangeAspect="1"/>
          </p:cNvSpPr>
          <p:nvPr>
            <p:ph type="sldImg" idx="2"/>
          </p:nvPr>
        </p:nvSpPr>
        <p:spPr>
          <a:xfrm>
            <a:off x="228600" y="685800"/>
            <a:ext cx="64008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1B2F97-2984-45F5-AEC3-FA3745649AC5}" type="slidenum">
              <a:rPr lang="en-US" smtClean="0"/>
              <a:t>‹#›</a:t>
            </a:fld>
            <a:endParaRPr lang="en-US"/>
          </a:p>
        </p:txBody>
      </p:sp>
    </p:spTree>
    <p:extLst>
      <p:ext uri="{BB962C8B-B14F-4D97-AF65-F5344CB8AC3E}">
        <p14:creationId xmlns:p14="http://schemas.microsoft.com/office/powerpoint/2010/main" val="12774917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2130426"/>
            <a:ext cx="1088136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920240" y="3886200"/>
            <a:ext cx="896112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81160" y="274639"/>
            <a:ext cx="288036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40080" y="274639"/>
            <a:ext cx="842772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11238" y="4406901"/>
            <a:ext cx="1088136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11238" y="2906713"/>
            <a:ext cx="1088136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40080" y="1600201"/>
            <a:ext cx="56540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07480" y="1600201"/>
            <a:ext cx="56540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40080" y="1535113"/>
            <a:ext cx="565626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40080" y="2174875"/>
            <a:ext cx="565626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503036" y="1535113"/>
            <a:ext cx="565848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03036" y="2174875"/>
            <a:ext cx="565848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0081" y="273050"/>
            <a:ext cx="4211638"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05070" y="273051"/>
            <a:ext cx="71564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40081" y="1435101"/>
            <a:ext cx="42116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09203" y="4800600"/>
            <a:ext cx="768096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09203" y="612775"/>
            <a:ext cx="768096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09203" y="5367338"/>
            <a:ext cx="768096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0080" y="274638"/>
            <a:ext cx="1152144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40080" y="1600201"/>
            <a:ext cx="1152144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0080" y="6356351"/>
            <a:ext cx="298704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11/8/2020</a:t>
            </a:fld>
            <a:endParaRPr lang="en-US"/>
          </a:p>
        </p:txBody>
      </p:sp>
      <p:sp>
        <p:nvSpPr>
          <p:cNvPr id="5" name="Footer Placeholder 4"/>
          <p:cNvSpPr>
            <a:spLocks noGrp="1"/>
          </p:cNvSpPr>
          <p:nvPr>
            <p:ph type="ftr" sz="quarter" idx="3"/>
          </p:nvPr>
        </p:nvSpPr>
        <p:spPr>
          <a:xfrm>
            <a:off x="4373880" y="6356351"/>
            <a:ext cx="405384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9174480" y="6356351"/>
            <a:ext cx="298704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7.xml"/><Relationship Id="rId4" Type="http://schemas.openxmlformats.org/officeDocument/2006/relationships/image" Target="../media/image8.jpg"/></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7.xml"/><Relationship Id="rId4" Type="http://schemas.openxmlformats.org/officeDocument/2006/relationships/image" Target="../media/image8.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8.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1" y="0"/>
            <a:ext cx="8153399" cy="4708981"/>
          </a:xfrm>
          <a:prstGeom prst="rect">
            <a:avLst/>
          </a:prstGeom>
        </p:spPr>
        <p:txBody>
          <a:bodyPr wrap="square">
            <a:spAutoFit/>
          </a:bodyPr>
          <a:lstStyle/>
          <a:p>
            <a:pPr algn="ctr"/>
            <a:r>
              <a:rPr lang="bn-IN" sz="6000" dirty="0">
                <a:latin typeface="Nikosh" pitchFamily="2" charset="0"/>
                <a:cs typeface="Nikosh" pitchFamily="2" charset="0"/>
              </a:rPr>
              <a:t>আসসালামুআলাইকুম </a:t>
            </a:r>
          </a:p>
          <a:p>
            <a:pPr algn="ctr"/>
            <a:r>
              <a:rPr lang="bn-IN" sz="6000" dirty="0">
                <a:latin typeface="Nikosh" pitchFamily="2" charset="0"/>
                <a:cs typeface="Nikosh" pitchFamily="2" charset="0"/>
              </a:rPr>
              <a:t>অনলাইন পাঠদান কার্যক্রম </a:t>
            </a:r>
          </a:p>
          <a:p>
            <a:pPr algn="ctr"/>
            <a:r>
              <a:rPr lang="bn-IN" sz="6000" dirty="0">
                <a:latin typeface="Nikosh" pitchFamily="2" charset="0"/>
                <a:cs typeface="Nikosh" pitchFamily="2" charset="0"/>
              </a:rPr>
              <a:t>মফিজ উদ্দিন খান উচ্চ বিদ্যালয় </a:t>
            </a:r>
            <a:r>
              <a:rPr lang="bn-IN" sz="6000" dirty="0" smtClean="0">
                <a:latin typeface="Nikosh" pitchFamily="2" charset="0"/>
                <a:cs typeface="Nikosh" pitchFamily="2" charset="0"/>
              </a:rPr>
              <a:t> </a:t>
            </a:r>
          </a:p>
          <a:p>
            <a:pPr algn="ctr"/>
            <a:r>
              <a:rPr lang="bn-IN" sz="6000" dirty="0" smtClean="0">
                <a:latin typeface="Nikosh" pitchFamily="2" charset="0"/>
                <a:cs typeface="Nikosh" pitchFamily="2" charset="0"/>
              </a:rPr>
              <a:t>আজকের পাঠে ৬ষ্ঠ শ্রেণির </a:t>
            </a:r>
            <a:r>
              <a:rPr lang="bn-IN" sz="6000" dirty="0">
                <a:latin typeface="Nikosh" pitchFamily="2" charset="0"/>
                <a:cs typeface="Nikosh" pitchFamily="2" charset="0"/>
              </a:rPr>
              <a:t>সকল শিক্ষার্থীদেরকে</a:t>
            </a:r>
            <a:r>
              <a:rPr lang="bn-IN" sz="4800" dirty="0">
                <a:latin typeface="Nikosh" pitchFamily="2" charset="0"/>
                <a:cs typeface="Nikosh" pitchFamily="2" charset="0"/>
              </a:rPr>
              <a:t>-</a:t>
            </a:r>
            <a:endParaRPr lang="en-US" sz="4800" dirty="0">
              <a:latin typeface="Nikosh" pitchFamily="2" charset="0"/>
              <a:cs typeface="Nikosh" pitchFamily="2" charset="0"/>
            </a:endParaRPr>
          </a:p>
        </p:txBody>
      </p:sp>
      <p:sp>
        <p:nvSpPr>
          <p:cNvPr id="3" name="Rectangle 2"/>
          <p:cNvSpPr/>
          <p:nvPr/>
        </p:nvSpPr>
        <p:spPr>
          <a:xfrm>
            <a:off x="6705600" y="3429000"/>
            <a:ext cx="5562600" cy="3154710"/>
          </a:xfrm>
          <a:prstGeom prst="rect">
            <a:avLst/>
          </a:prstGeom>
        </p:spPr>
        <p:txBody>
          <a:bodyPr wrap="square">
            <a:prstTxWarp prst="textCurveDown">
              <a:avLst/>
            </a:prstTxWarp>
            <a:spAutoFit/>
          </a:bodyPr>
          <a:lstStyle/>
          <a:p>
            <a:pPr algn="ctr"/>
            <a:r>
              <a:rPr lang="bn-IN" sz="13800" dirty="0" smtClean="0">
                <a:solidFill>
                  <a:srgbClr val="FF0000"/>
                </a:solidFill>
                <a:latin typeface="Nikosh" pitchFamily="2" charset="0"/>
                <a:cs typeface="Nikosh" pitchFamily="2" charset="0"/>
              </a:rPr>
              <a:t>স্বাগতম</a:t>
            </a:r>
            <a:r>
              <a:rPr lang="bn-IN" sz="19900" dirty="0" smtClean="0">
                <a:solidFill>
                  <a:srgbClr val="FF0000"/>
                </a:solidFill>
                <a:latin typeface="Nikosh" pitchFamily="2" charset="0"/>
                <a:cs typeface="Nikosh" pitchFamily="2" charset="0"/>
              </a:rPr>
              <a:t> </a:t>
            </a:r>
            <a:endParaRPr lang="en-US" sz="19900" dirty="0">
              <a:solidFill>
                <a:srgbClr val="FF0000"/>
              </a:solidFill>
              <a:latin typeface="Nikosh" pitchFamily="2" charset="0"/>
              <a:cs typeface="Nikosh" pitchFamily="2"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4693481">
            <a:off x="9154473" y="355299"/>
            <a:ext cx="2785300" cy="3998382"/>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2807" y="4988938"/>
            <a:ext cx="2466975" cy="1847850"/>
          </a:xfrm>
          <a:prstGeom prst="rect">
            <a:avLst/>
          </a:prstGeom>
        </p:spPr>
      </p:pic>
    </p:spTree>
    <p:extLst>
      <p:ext uri="{BB962C8B-B14F-4D97-AF65-F5344CB8AC3E}">
        <p14:creationId xmlns:p14="http://schemas.microsoft.com/office/powerpoint/2010/main" val="3895183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nodeType="clickEffect">
                                  <p:stCondLst>
                                    <p:cond delay="0"/>
                                  </p:stCondLst>
                                  <p:childTnLst>
                                    <p:animMotion origin="layout" path="M -3.05556E-6 -4.44444E-6 L 0.46684 0.00417 " pathEditMode="relative" rAng="0" ptsTypes="AA">
                                      <p:cBhvr>
                                        <p:cTn id="6" dur="2000" fill="hold"/>
                                        <p:tgtEl>
                                          <p:spTgt spid="4"/>
                                        </p:tgtEl>
                                        <p:attrNameLst>
                                          <p:attrName>ppt_x</p:attrName>
                                          <p:attrName>ppt_y</p:attrName>
                                        </p:attrNameLst>
                                      </p:cBhvr>
                                      <p:rCtr x="23333" y="20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7" name="TextBox 6"/>
              <p:cNvSpPr txBox="1"/>
              <p:nvPr/>
            </p:nvSpPr>
            <p:spPr>
              <a:xfrm>
                <a:off x="228600" y="1219200"/>
                <a:ext cx="7924801" cy="4413324"/>
              </a:xfrm>
              <a:prstGeom prst="rect">
                <a:avLst/>
              </a:prstGeom>
              <a:noFill/>
            </p:spPr>
            <p:txBody>
              <a:bodyPr wrap="square" rtlCol="0">
                <a:spAutoFit/>
              </a:bodyPr>
              <a:lstStyle/>
              <a:p>
                <a:r>
                  <a:rPr lang="bn-IN" sz="3600" dirty="0">
                    <a:solidFill>
                      <a:srgbClr val="C00000"/>
                    </a:solidFill>
                    <a:latin typeface="Nikosh" pitchFamily="2" charset="0"/>
                    <a:cs typeface="Nikosh" pitchFamily="2" charset="0"/>
                  </a:rPr>
                  <a:t>৪</a:t>
                </a:r>
                <a:r>
                  <a:rPr lang="bn-IN" sz="3600" dirty="0" smtClean="0">
                    <a:solidFill>
                      <a:srgbClr val="C00000"/>
                    </a:solidFill>
                    <a:latin typeface="Nikosh" pitchFamily="2" charset="0"/>
                    <a:cs typeface="Nikosh" pitchFamily="2" charset="0"/>
                  </a:rPr>
                  <a:t>। লিভারের নীতিমালা ব্যাখ্যা কর।    </a:t>
                </a:r>
                <a:endParaRPr lang="bn-IN" sz="3600" dirty="0">
                  <a:solidFill>
                    <a:srgbClr val="C00000"/>
                  </a:solidFill>
                  <a:latin typeface="Nikosh" pitchFamily="2" charset="0"/>
                  <a:cs typeface="Nikosh" pitchFamily="2" charset="0"/>
                </a:endParaRPr>
              </a:p>
              <a:p>
                <a:r>
                  <a:rPr lang="bn-IN" sz="3600" dirty="0" smtClean="0">
                    <a:latin typeface="Nikosh" pitchFamily="2" charset="0"/>
                    <a:cs typeface="Nikosh" pitchFamily="2" charset="0"/>
                  </a:rPr>
                  <a:t>লিভারের নীতিমালা নিম্নরুপঃ  বল</a:t>
                </a:r>
                <a:r>
                  <a:rPr lang="en-US" sz="3600" dirty="0" smtClean="0">
                    <a:latin typeface="Wide Latin"/>
                    <a:cs typeface="Nikosh" pitchFamily="2" charset="0"/>
                  </a:rPr>
                  <a:t>×</a:t>
                </a:r>
                <a:r>
                  <a:rPr lang="bn-IN" sz="3600" dirty="0" smtClean="0">
                    <a:latin typeface="Wide Latin"/>
                    <a:cs typeface="Nikosh" pitchFamily="2" charset="0"/>
                  </a:rPr>
                  <a:t>বলবাহুর দৈর্ঘ্য = ভার</a:t>
                </a:r>
                <a:r>
                  <a:rPr lang="en-US" sz="3600" dirty="0" smtClean="0">
                    <a:latin typeface="Wide Latin"/>
                    <a:cs typeface="Nikosh" pitchFamily="2" charset="0"/>
                  </a:rPr>
                  <a:t>×</a:t>
                </a:r>
                <a:r>
                  <a:rPr lang="bn-IN" sz="3600" dirty="0" smtClean="0">
                    <a:latin typeface="Wide Latin"/>
                    <a:cs typeface="Nikosh" pitchFamily="2" charset="0"/>
                  </a:rPr>
                  <a:t> ভারবাহুর দৈর্ঘ্য। অর্থাৎ বল যে বিন্দুতে প্রযুক্ত হয় তা থেকে ফালক্রাম পর্যন্ত দূরত্ব হলো বলবাহুর দৈর্ঘ। অনুরুপভাবে ভার থেকে ফালক্রাম পর্যন্ত দূরত্ব হলো ভারবাহু।</a:t>
                </a:r>
              </a:p>
              <a:p>
                <a:r>
                  <a:rPr lang="bn-IN" sz="3600" dirty="0" smtClean="0">
                    <a:latin typeface="Wide Latin"/>
                    <a:cs typeface="Nikosh" pitchFamily="2" charset="0"/>
                  </a:rPr>
                  <a:t>অন্যভাবে , </a:t>
                </a:r>
                <a14:m>
                  <m:oMath xmlns:m="http://schemas.openxmlformats.org/officeDocument/2006/math">
                    <m:f>
                      <m:fPr>
                        <m:ctrlPr>
                          <a:rPr lang="en-US" sz="3600" i="1" smtClean="0">
                            <a:latin typeface="Cambria Math"/>
                            <a:cs typeface="Nikosh" pitchFamily="2" charset="0"/>
                          </a:rPr>
                        </m:ctrlPr>
                      </m:fPr>
                      <m:num>
                        <m:r>
                          <a:rPr lang="bn-IN" sz="3600" b="0" i="1" smtClean="0">
                            <a:latin typeface="Cambria Math"/>
                            <a:cs typeface="Nikosh" pitchFamily="2" charset="0"/>
                          </a:rPr>
                          <m:t>ভার</m:t>
                        </m:r>
                        <m:r>
                          <a:rPr lang="bn-IN" sz="3600" b="0" i="1" smtClean="0">
                            <a:latin typeface="Cambria Math"/>
                            <a:cs typeface="Nikosh" pitchFamily="2" charset="0"/>
                          </a:rPr>
                          <m:t> </m:t>
                        </m:r>
                      </m:num>
                      <m:den>
                        <m:r>
                          <a:rPr lang="bn-IN" sz="3600" b="0" i="1" smtClean="0">
                            <a:latin typeface="Cambria Math"/>
                            <a:cs typeface="Nikosh" pitchFamily="2" charset="0"/>
                          </a:rPr>
                          <m:t>বল</m:t>
                        </m:r>
                        <m:r>
                          <a:rPr lang="bn-IN" sz="3600" b="0" i="1" smtClean="0">
                            <a:latin typeface="Cambria Math"/>
                            <a:cs typeface="Nikosh" pitchFamily="2" charset="0"/>
                          </a:rPr>
                          <m:t> </m:t>
                        </m:r>
                      </m:den>
                    </m:f>
                  </m:oMath>
                </a14:m>
                <a:r>
                  <a:rPr lang="bn-IN" sz="3600" dirty="0" smtClean="0">
                    <a:latin typeface="Wide Latin"/>
                    <a:cs typeface="Nikosh" pitchFamily="2" charset="0"/>
                  </a:rPr>
                  <a:t> = </a:t>
                </a:r>
                <a14:m>
                  <m:oMath xmlns:m="http://schemas.openxmlformats.org/officeDocument/2006/math">
                    <m:f>
                      <m:fPr>
                        <m:ctrlPr>
                          <a:rPr lang="en-US" sz="3600" i="1" smtClean="0">
                            <a:latin typeface="Cambria Math"/>
                            <a:cs typeface="Nikosh" pitchFamily="2" charset="0"/>
                          </a:rPr>
                        </m:ctrlPr>
                      </m:fPr>
                      <m:num>
                        <m:r>
                          <a:rPr lang="bn-IN" sz="3600" b="0" i="1" smtClean="0">
                            <a:latin typeface="Cambria Math"/>
                            <a:cs typeface="Nikosh" pitchFamily="2" charset="0"/>
                          </a:rPr>
                          <m:t>বলবাহুর</m:t>
                        </m:r>
                        <m:r>
                          <a:rPr lang="bn-IN" sz="3600" b="0" i="1" smtClean="0">
                            <a:latin typeface="Cambria Math"/>
                            <a:cs typeface="Nikosh" pitchFamily="2" charset="0"/>
                          </a:rPr>
                          <m:t> </m:t>
                        </m:r>
                        <m:r>
                          <a:rPr lang="bn-IN" sz="3600" b="0" i="1" smtClean="0">
                            <a:latin typeface="Cambria Math"/>
                            <a:cs typeface="Nikosh" pitchFamily="2" charset="0"/>
                          </a:rPr>
                          <m:t>দৈর্ঘ্য</m:t>
                        </m:r>
                        <m:r>
                          <a:rPr lang="bn-IN" sz="3600" b="0" i="1" smtClean="0">
                            <a:latin typeface="Cambria Math"/>
                            <a:cs typeface="Nikosh" pitchFamily="2" charset="0"/>
                          </a:rPr>
                          <m:t>  </m:t>
                        </m:r>
                      </m:num>
                      <m:den>
                        <m:r>
                          <a:rPr lang="bn-IN" sz="3600" b="0" i="1" smtClean="0">
                            <a:latin typeface="Cambria Math"/>
                            <a:cs typeface="Nikosh" pitchFamily="2" charset="0"/>
                          </a:rPr>
                          <m:t>ভারবাহুর</m:t>
                        </m:r>
                        <m:r>
                          <a:rPr lang="bn-IN" sz="3600" b="0" i="1" smtClean="0">
                            <a:latin typeface="Cambria Math"/>
                            <a:cs typeface="Nikosh" pitchFamily="2" charset="0"/>
                          </a:rPr>
                          <m:t> </m:t>
                        </m:r>
                        <m:r>
                          <a:rPr lang="bn-IN" sz="3600" b="0" i="1" smtClean="0">
                            <a:latin typeface="Cambria Math"/>
                            <a:cs typeface="Nikosh" pitchFamily="2" charset="0"/>
                          </a:rPr>
                          <m:t>দৈর্ঘ্য</m:t>
                        </m:r>
                        <m:r>
                          <a:rPr lang="bn-IN" sz="3600" b="0" i="1" smtClean="0">
                            <a:latin typeface="Cambria Math"/>
                            <a:cs typeface="Nikosh" pitchFamily="2" charset="0"/>
                          </a:rPr>
                          <m:t> </m:t>
                        </m:r>
                      </m:den>
                    </m:f>
                  </m:oMath>
                </a14:m>
                <a:r>
                  <a:rPr lang="bn-IN" sz="3600" dirty="0" smtClean="0">
                    <a:latin typeface="Nikosh" pitchFamily="2" charset="0"/>
                    <a:cs typeface="Nikosh" pitchFamily="2" charset="0"/>
                  </a:rPr>
                  <a:t> </a:t>
                </a:r>
              </a:p>
            </p:txBody>
          </p:sp>
        </mc:Choice>
        <mc:Fallback xmlns="">
          <p:sp>
            <p:nvSpPr>
              <p:cNvPr id="7" name="TextBox 6"/>
              <p:cNvSpPr txBox="1">
                <a:spLocks noRot="1" noChangeAspect="1" noMove="1" noResize="1" noEditPoints="1" noAdjustHandles="1" noChangeArrowheads="1" noChangeShapeType="1" noTextEdit="1"/>
              </p:cNvSpPr>
              <p:nvPr/>
            </p:nvSpPr>
            <p:spPr>
              <a:xfrm>
                <a:off x="228600" y="1219200"/>
                <a:ext cx="7924801" cy="4413324"/>
              </a:xfrm>
              <a:prstGeom prst="rect">
                <a:avLst/>
              </a:prstGeom>
              <a:blipFill rotWithShape="1">
                <a:blip r:embed="rId2"/>
                <a:stretch>
                  <a:fillRect l="-2385" t="-2072" r="-462" b="-829"/>
                </a:stretch>
              </a:blipFill>
            </p:spPr>
            <p:txBody>
              <a:bodyPr/>
              <a:lstStyle/>
              <a:p>
                <a:r>
                  <a:rPr lang="en-US">
                    <a:noFill/>
                  </a:rPr>
                  <a:t> </a:t>
                </a:r>
              </a:p>
            </p:txBody>
          </p:sp>
        </mc:Fallback>
      </mc:AlternateContent>
      <p:sp>
        <p:nvSpPr>
          <p:cNvPr id="2" name="TextBox 1"/>
          <p:cNvSpPr txBox="1"/>
          <p:nvPr/>
        </p:nvSpPr>
        <p:spPr>
          <a:xfrm>
            <a:off x="8839200" y="4815214"/>
            <a:ext cx="2971800" cy="830997"/>
          </a:xfrm>
          <a:prstGeom prst="rect">
            <a:avLst/>
          </a:prstGeom>
          <a:noFill/>
        </p:spPr>
        <p:txBody>
          <a:bodyPr wrap="square" rtlCol="0">
            <a:spAutoFit/>
          </a:bodyPr>
          <a:lstStyle/>
          <a:p>
            <a:r>
              <a:rPr lang="bn-IN" sz="4800" dirty="0" smtClean="0">
                <a:latin typeface="Nikosh" pitchFamily="2" charset="0"/>
                <a:cs typeface="Nikosh" pitchFamily="2" charset="0"/>
              </a:rPr>
              <a:t>চিত্রঃ লিভার    </a:t>
            </a:r>
            <a:endParaRPr lang="en-US" sz="4800" dirty="0">
              <a:latin typeface="Nikosh" pitchFamily="2" charset="0"/>
              <a:cs typeface="Nikosh" pitchFamily="2"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24800" y="567898"/>
            <a:ext cx="4419600" cy="3775502"/>
          </a:xfrm>
          <a:prstGeom prst="rect">
            <a:avLst/>
          </a:prstGeom>
        </p:spPr>
      </p:pic>
    </p:spTree>
    <p:extLst>
      <p:ext uri="{BB962C8B-B14F-4D97-AF65-F5344CB8AC3E}">
        <p14:creationId xmlns:p14="http://schemas.microsoft.com/office/powerpoint/2010/main" val="28034162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252394"/>
            <a:ext cx="12268200" cy="6300806"/>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9200" y="457200"/>
            <a:ext cx="10210799" cy="5943599"/>
          </a:xfrm>
          <a:prstGeom prst="rect">
            <a:avLst/>
          </a:prstGeom>
        </p:spPr>
      </p:pic>
      <p:sp>
        <p:nvSpPr>
          <p:cNvPr id="4" name="TextBox 3"/>
          <p:cNvSpPr txBox="1"/>
          <p:nvPr/>
        </p:nvSpPr>
        <p:spPr>
          <a:xfrm>
            <a:off x="1905000" y="1148333"/>
            <a:ext cx="8610600" cy="4508927"/>
          </a:xfrm>
          <a:prstGeom prst="rect">
            <a:avLst/>
          </a:prstGeom>
          <a:noFill/>
        </p:spPr>
        <p:txBody>
          <a:bodyPr wrap="square" rtlCol="0">
            <a:prstTxWarp prst="textStop">
              <a:avLst/>
            </a:prstTxWarp>
            <a:spAutoFit/>
          </a:bodyPr>
          <a:lstStyle/>
          <a:p>
            <a:r>
              <a:rPr lang="bn-IN" sz="28700" dirty="0" smtClean="0">
                <a:solidFill>
                  <a:srgbClr val="FFFF00"/>
                </a:solidFill>
                <a:latin typeface="Nikosh" pitchFamily="2" charset="0"/>
                <a:cs typeface="Nikosh" pitchFamily="2" charset="0"/>
              </a:rPr>
              <a:t>ধন্যবাদ  </a:t>
            </a:r>
            <a:endParaRPr lang="en-US" sz="28700" dirty="0">
              <a:solidFill>
                <a:srgbClr val="FFFF00"/>
              </a:solidFill>
              <a:latin typeface="Nikosh" pitchFamily="2" charset="0"/>
              <a:cs typeface="Nikosh" pitchFamily="2" charset="0"/>
            </a:endParaRPr>
          </a:p>
        </p:txBody>
      </p:sp>
    </p:spTree>
    <p:extLst>
      <p:ext uri="{BB962C8B-B14F-4D97-AF65-F5344CB8AC3E}">
        <p14:creationId xmlns:p14="http://schemas.microsoft.com/office/powerpoint/2010/main" val="19821559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554049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914400"/>
            <a:ext cx="7658793" cy="1569660"/>
          </a:xfrm>
          <a:prstGeom prst="rect">
            <a:avLst/>
          </a:prstGeom>
          <a:noFill/>
        </p:spPr>
        <p:txBody>
          <a:bodyPr wrap="square" rtlCol="0">
            <a:spAutoFit/>
          </a:bodyPr>
          <a:lstStyle/>
          <a:p>
            <a:r>
              <a:rPr lang="bn-IN" sz="9600" dirty="0" smtClean="0">
                <a:latin typeface="Nikosh" pitchFamily="2" charset="0"/>
                <a:cs typeface="Nikosh" pitchFamily="2" charset="0"/>
              </a:rPr>
              <a:t>শিক্ষক পরিচিতি </a:t>
            </a:r>
            <a:endParaRPr lang="en-US" sz="9600" dirty="0">
              <a:latin typeface="Nikosh" pitchFamily="2" charset="0"/>
              <a:cs typeface="Nikosh" pitchFamily="2" charset="0"/>
            </a:endParaRPr>
          </a:p>
        </p:txBody>
      </p:sp>
      <p:sp>
        <p:nvSpPr>
          <p:cNvPr id="3" name="Rectangle 2"/>
          <p:cNvSpPr/>
          <p:nvPr/>
        </p:nvSpPr>
        <p:spPr>
          <a:xfrm>
            <a:off x="1143000" y="2819400"/>
            <a:ext cx="11658600" cy="3046988"/>
          </a:xfrm>
          <a:prstGeom prst="rect">
            <a:avLst/>
          </a:prstGeom>
        </p:spPr>
        <p:txBody>
          <a:bodyPr wrap="square">
            <a:spAutoFit/>
          </a:bodyPr>
          <a:lstStyle/>
          <a:p>
            <a:r>
              <a:rPr lang="bn-IN" sz="4800" dirty="0" smtClean="0">
                <a:latin typeface="Nikosh" pitchFamily="2" charset="0"/>
                <a:cs typeface="Nikosh" pitchFamily="2" charset="0"/>
              </a:rPr>
              <a:t>মাহফুজা বেগম </a:t>
            </a:r>
          </a:p>
          <a:p>
            <a:r>
              <a:rPr lang="bn-IN" sz="4800" dirty="0" smtClean="0">
                <a:latin typeface="Nikosh" pitchFamily="2" charset="0"/>
                <a:cs typeface="Nikosh" pitchFamily="2" charset="0"/>
              </a:rPr>
              <a:t>সহকারি শিক্ষক </a:t>
            </a:r>
          </a:p>
          <a:p>
            <a:r>
              <a:rPr lang="bn-IN" sz="4800" dirty="0" smtClean="0">
                <a:latin typeface="Nikosh" pitchFamily="2" charset="0"/>
                <a:cs typeface="Nikosh" pitchFamily="2" charset="0"/>
              </a:rPr>
              <a:t>মফিজ উদ্দিন খান উচ্চ বিদ্যালয়। </a:t>
            </a:r>
          </a:p>
          <a:p>
            <a:r>
              <a:rPr lang="bn-IN" sz="4800" dirty="0" smtClean="0">
                <a:latin typeface="Nikosh" pitchFamily="2" charset="0"/>
                <a:cs typeface="Nikosh" pitchFamily="2" charset="0"/>
              </a:rPr>
              <a:t>চাপুলিয়া,বিওএফ,গাজীপুর সিটি কর্পোরেশন। </a:t>
            </a:r>
            <a:endParaRPr lang="en-US" sz="4800" dirty="0">
              <a:latin typeface="Nikosh" pitchFamily="2" charset="0"/>
              <a:cs typeface="Nikosh" pitchFamily="2"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34400" y="2209799"/>
            <a:ext cx="2209800" cy="2612963"/>
          </a:xfrm>
          <a:prstGeom prst="rect">
            <a:avLst/>
          </a:prstGeom>
        </p:spPr>
      </p:pic>
    </p:spTree>
    <p:extLst>
      <p:ext uri="{BB962C8B-B14F-4D97-AF65-F5344CB8AC3E}">
        <p14:creationId xmlns:p14="http://schemas.microsoft.com/office/powerpoint/2010/main" val="3469842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heel(1)">
                                      <p:cBhvr>
                                        <p:cTn id="14" dur="20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circle(in)">
                                      <p:cBhvr>
                                        <p:cTn id="19" dur="2000"/>
                                        <p:tgtEl>
                                          <p:spTgt spid="3">
                                            <p:txEl>
                                              <p:pRg st="0" end="0"/>
                                            </p:txEl>
                                          </p:spTgt>
                                        </p:tgtEl>
                                      </p:cBhvr>
                                    </p:animEffect>
                                  </p:childTnLst>
                                </p:cTn>
                              </p:par>
                              <p:par>
                                <p:cTn id="20" presetID="6" presetClass="entr" presetSubtype="16" fill="hold" nodeType="with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circle(in)">
                                      <p:cBhvr>
                                        <p:cTn id="22" dur="2000"/>
                                        <p:tgtEl>
                                          <p:spTgt spid="3">
                                            <p:txEl>
                                              <p:pRg st="1" end="1"/>
                                            </p:txEl>
                                          </p:spTgt>
                                        </p:tgtEl>
                                      </p:cBhvr>
                                    </p:animEffect>
                                  </p:childTnLst>
                                </p:cTn>
                              </p:par>
                              <p:par>
                                <p:cTn id="23" presetID="6" presetClass="entr" presetSubtype="16" fill="hold" nodeType="with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circle(in)">
                                      <p:cBhvr>
                                        <p:cTn id="25" dur="2000"/>
                                        <p:tgtEl>
                                          <p:spTgt spid="3">
                                            <p:txEl>
                                              <p:pRg st="2" end="2"/>
                                            </p:txEl>
                                          </p:spTgt>
                                        </p:tgtEl>
                                      </p:cBhvr>
                                    </p:animEffect>
                                  </p:childTnLst>
                                </p:cTn>
                              </p:par>
                              <p:par>
                                <p:cTn id="26" presetID="6" presetClass="entr" presetSubtype="16" fill="hold" nodeType="with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circle(in)">
                                      <p:cBhvr>
                                        <p:cTn id="28"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t="13853" b="14805"/>
          <a:stretch/>
        </p:blipFill>
        <p:spPr>
          <a:xfrm>
            <a:off x="106680" y="18802"/>
            <a:ext cx="6507480" cy="6839197"/>
          </a:xfrm>
          <a:prstGeom prst="rect">
            <a:avLst/>
          </a:prstGeom>
        </p:spPr>
      </p:pic>
      <p:sp>
        <p:nvSpPr>
          <p:cNvPr id="3" name="TextBox 2"/>
          <p:cNvSpPr txBox="1"/>
          <p:nvPr/>
        </p:nvSpPr>
        <p:spPr>
          <a:xfrm>
            <a:off x="6792884" y="1447800"/>
            <a:ext cx="5322916" cy="1569660"/>
          </a:xfrm>
          <a:prstGeom prst="rect">
            <a:avLst/>
          </a:prstGeom>
          <a:noFill/>
        </p:spPr>
        <p:txBody>
          <a:bodyPr wrap="square" rtlCol="0">
            <a:spAutoFit/>
          </a:bodyPr>
          <a:lstStyle/>
          <a:p>
            <a:r>
              <a:rPr lang="bn-IN" sz="9600" dirty="0" smtClean="0">
                <a:solidFill>
                  <a:srgbClr val="C00000"/>
                </a:solidFill>
                <a:latin typeface="Nikosh" pitchFamily="2" charset="0"/>
                <a:cs typeface="Nikosh" pitchFamily="2" charset="0"/>
              </a:rPr>
              <a:t>পাঠ পরিচিতি </a:t>
            </a:r>
            <a:endParaRPr lang="en-US" sz="9600" dirty="0">
              <a:solidFill>
                <a:srgbClr val="C00000"/>
              </a:solidFill>
              <a:latin typeface="Nikosh" pitchFamily="2" charset="0"/>
              <a:cs typeface="Nikosh" pitchFamily="2" charset="0"/>
            </a:endParaRPr>
          </a:p>
        </p:txBody>
      </p:sp>
      <p:sp>
        <p:nvSpPr>
          <p:cNvPr id="4" name="Rectangle 3"/>
          <p:cNvSpPr/>
          <p:nvPr/>
        </p:nvSpPr>
        <p:spPr>
          <a:xfrm>
            <a:off x="6902335" y="2895600"/>
            <a:ext cx="5334000" cy="2739211"/>
          </a:xfrm>
          <a:prstGeom prst="rect">
            <a:avLst/>
          </a:prstGeom>
        </p:spPr>
        <p:txBody>
          <a:bodyPr wrap="square">
            <a:spAutoFit/>
          </a:bodyPr>
          <a:lstStyle/>
          <a:p>
            <a:r>
              <a:rPr lang="bn-IN" sz="4800" dirty="0" smtClean="0">
                <a:latin typeface="Nikosh" pitchFamily="2" charset="0"/>
                <a:cs typeface="Nikosh" pitchFamily="2" charset="0"/>
              </a:rPr>
              <a:t>শ্রেণি-৬ষ্ঠ</a:t>
            </a:r>
          </a:p>
          <a:p>
            <a:r>
              <a:rPr lang="bn-IN" sz="4800" dirty="0" smtClean="0">
                <a:latin typeface="Nikosh" pitchFamily="2" charset="0"/>
                <a:cs typeface="Nikosh" pitchFamily="2" charset="0"/>
              </a:rPr>
              <a:t>বিষয়-বিজ্ঞান </a:t>
            </a:r>
          </a:p>
          <a:p>
            <a:r>
              <a:rPr lang="bn-IN" sz="2800" dirty="0" smtClean="0">
                <a:latin typeface="Nikosh" pitchFamily="2" charset="0"/>
                <a:cs typeface="Nikosh" pitchFamily="2" charset="0"/>
              </a:rPr>
              <a:t>একাদশ অধ্যায় ( বল এবং সরল যন্ত্র ) </a:t>
            </a:r>
          </a:p>
          <a:p>
            <a:r>
              <a:rPr lang="bn-IN" sz="4800" dirty="0" smtClean="0">
                <a:latin typeface="Nikosh" pitchFamily="2" charset="0"/>
                <a:cs typeface="Nikosh" pitchFamily="2" charset="0"/>
              </a:rPr>
              <a:t>পাঠ- </a:t>
            </a:r>
            <a:r>
              <a:rPr lang="bn-IN" sz="2800" b="1" dirty="0" smtClean="0">
                <a:solidFill>
                  <a:srgbClr val="FF0000"/>
                </a:solidFill>
                <a:latin typeface="Nikosh" pitchFamily="2" charset="0"/>
                <a:cs typeface="Nikosh" pitchFamily="2" charset="0"/>
              </a:rPr>
              <a:t>( ৩,৪, ৫ ও ৬)   </a:t>
            </a:r>
            <a:endParaRPr lang="en-US" sz="2800" b="1" dirty="0">
              <a:solidFill>
                <a:srgbClr val="FF0000"/>
              </a:solidFill>
              <a:latin typeface="Nikosh" pitchFamily="2" charset="0"/>
              <a:cs typeface="Nikosh" pitchFamily="2"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02334" y="457200"/>
            <a:ext cx="3232265" cy="1066800"/>
          </a:xfrm>
          <a:prstGeom prst="rect">
            <a:avLst/>
          </a:prstGeom>
        </p:spPr>
      </p:pic>
    </p:spTree>
    <p:extLst>
      <p:ext uri="{BB962C8B-B14F-4D97-AF65-F5344CB8AC3E}">
        <p14:creationId xmlns:p14="http://schemas.microsoft.com/office/powerpoint/2010/main" val="38413110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33492" y="3835958"/>
            <a:ext cx="5181600" cy="1676400"/>
          </a:xfrm>
          <a:prstGeom prst="rect">
            <a:avLst/>
          </a:prstGeom>
        </p:spPr>
      </p:pic>
      <p:pic>
        <p:nvPicPr>
          <p:cNvPr id="3" name="Picture 2"/>
          <p:cNvPicPr>
            <a:picLocks noChangeAspect="1"/>
          </p:cNvPicPr>
          <p:nvPr/>
        </p:nvPicPr>
        <p:blipFill rotWithShape="1">
          <a:blip r:embed="rId3">
            <a:extLst>
              <a:ext uri="{28A0092B-C50C-407E-A947-70E740481C1C}">
                <a14:useLocalDpi xmlns:a14="http://schemas.microsoft.com/office/drawing/2010/main" val="0"/>
              </a:ext>
            </a:extLst>
          </a:blip>
          <a:srcRect l="2485" b="3077"/>
          <a:stretch/>
        </p:blipFill>
        <p:spPr>
          <a:xfrm>
            <a:off x="7133492" y="1392115"/>
            <a:ext cx="4829908" cy="2036885"/>
          </a:xfrm>
          <a:prstGeom prst="rect">
            <a:avLst/>
          </a:prstGeom>
        </p:spPr>
      </p:pic>
      <p:pic>
        <p:nvPicPr>
          <p:cNvPr id="4" name="Picture 3"/>
          <p:cNvPicPr>
            <a:picLocks noChangeAspect="1"/>
          </p:cNvPicPr>
          <p:nvPr/>
        </p:nvPicPr>
        <p:blipFill rotWithShape="1">
          <a:blip r:embed="rId4">
            <a:extLst>
              <a:ext uri="{28A0092B-C50C-407E-A947-70E740481C1C}">
                <a14:useLocalDpi xmlns:a14="http://schemas.microsoft.com/office/drawing/2010/main" val="0"/>
              </a:ext>
            </a:extLst>
          </a:blip>
          <a:srcRect l="61235" t="21453" r="15973" b="72222"/>
          <a:stretch/>
        </p:blipFill>
        <p:spPr>
          <a:xfrm>
            <a:off x="762000" y="1113691"/>
            <a:ext cx="4724400" cy="1195754"/>
          </a:xfrm>
          <a:prstGeom prst="rect">
            <a:avLst/>
          </a:prstGeom>
        </p:spPr>
      </p:pic>
      <p:pic>
        <p:nvPicPr>
          <p:cNvPr id="5" name="Picture 4"/>
          <p:cNvPicPr>
            <a:picLocks noChangeAspect="1"/>
          </p:cNvPicPr>
          <p:nvPr/>
        </p:nvPicPr>
        <p:blipFill rotWithShape="1">
          <a:blip r:embed="rId4">
            <a:extLst>
              <a:ext uri="{28A0092B-C50C-407E-A947-70E740481C1C}">
                <a14:useLocalDpi xmlns:a14="http://schemas.microsoft.com/office/drawing/2010/main" val="0"/>
              </a:ext>
            </a:extLst>
          </a:blip>
          <a:srcRect l="58803" t="40598" r="8984" b="52989"/>
          <a:stretch/>
        </p:blipFill>
        <p:spPr>
          <a:xfrm>
            <a:off x="990600" y="4219301"/>
            <a:ext cx="4648200" cy="1327639"/>
          </a:xfrm>
          <a:prstGeom prst="rect">
            <a:avLst/>
          </a:prstGeom>
        </p:spPr>
      </p:pic>
      <p:pic>
        <p:nvPicPr>
          <p:cNvPr id="6" name="Picture 5"/>
          <p:cNvPicPr>
            <a:picLocks noChangeAspect="1"/>
          </p:cNvPicPr>
          <p:nvPr/>
        </p:nvPicPr>
        <p:blipFill rotWithShape="1">
          <a:blip r:embed="rId4">
            <a:extLst>
              <a:ext uri="{28A0092B-C50C-407E-A947-70E740481C1C}">
                <a14:useLocalDpi xmlns:a14="http://schemas.microsoft.com/office/drawing/2010/main" val="0"/>
              </a:ext>
            </a:extLst>
          </a:blip>
          <a:srcRect l="60038" t="30342" r="14131" b="61547"/>
          <a:stretch/>
        </p:blipFill>
        <p:spPr>
          <a:xfrm>
            <a:off x="990600" y="2614246"/>
            <a:ext cx="4267200" cy="1254369"/>
          </a:xfrm>
          <a:prstGeom prst="rect">
            <a:avLst/>
          </a:prstGeom>
        </p:spPr>
      </p:pic>
      <p:sp>
        <p:nvSpPr>
          <p:cNvPr id="7" name="TextBox 6"/>
          <p:cNvSpPr txBox="1"/>
          <p:nvPr/>
        </p:nvSpPr>
        <p:spPr>
          <a:xfrm>
            <a:off x="1389185" y="123726"/>
            <a:ext cx="10820400" cy="1323439"/>
          </a:xfrm>
          <a:prstGeom prst="rect">
            <a:avLst/>
          </a:prstGeom>
          <a:noFill/>
        </p:spPr>
        <p:txBody>
          <a:bodyPr wrap="square" rtlCol="0">
            <a:spAutoFit/>
          </a:bodyPr>
          <a:lstStyle/>
          <a:p>
            <a:r>
              <a:rPr lang="bn-IN" sz="8000" dirty="0" smtClean="0">
                <a:solidFill>
                  <a:srgbClr val="FF0000"/>
                </a:solidFill>
                <a:latin typeface="Nikosh" pitchFamily="2" charset="0"/>
                <a:cs typeface="Nikosh" pitchFamily="2" charset="0"/>
              </a:rPr>
              <a:t>বিভিন্ন প্রকার সরল যন্ত্র ও লিভার</a:t>
            </a:r>
            <a:endParaRPr lang="en-US" sz="8000" dirty="0">
              <a:solidFill>
                <a:srgbClr val="FF0000"/>
              </a:solidFill>
              <a:latin typeface="Nikosh" pitchFamily="2" charset="0"/>
              <a:cs typeface="Nikosh" pitchFamily="2" charset="0"/>
            </a:endParaRPr>
          </a:p>
        </p:txBody>
      </p:sp>
      <p:sp>
        <p:nvSpPr>
          <p:cNvPr id="8" name="Rectangle 7"/>
          <p:cNvSpPr/>
          <p:nvPr/>
        </p:nvSpPr>
        <p:spPr>
          <a:xfrm>
            <a:off x="3316877" y="5573066"/>
            <a:ext cx="5987231" cy="1107996"/>
          </a:xfrm>
          <a:prstGeom prst="rect">
            <a:avLst/>
          </a:prstGeom>
        </p:spPr>
        <p:txBody>
          <a:bodyPr wrap="square">
            <a:spAutoFit/>
          </a:bodyPr>
          <a:lstStyle/>
          <a:p>
            <a:r>
              <a:rPr lang="bn-IN" sz="6600" dirty="0" smtClean="0">
                <a:solidFill>
                  <a:srgbClr val="FF0000"/>
                </a:solidFill>
                <a:latin typeface="Nikosh" pitchFamily="2" charset="0"/>
                <a:cs typeface="Nikosh" pitchFamily="2" charset="0"/>
              </a:rPr>
              <a:t>ছবি গুলো লক্ষ্য  কর। </a:t>
            </a:r>
            <a:endParaRPr lang="en-US" sz="6600" dirty="0">
              <a:solidFill>
                <a:srgbClr val="FF0000"/>
              </a:solidFill>
              <a:latin typeface="Nikosh" pitchFamily="2" charset="0"/>
              <a:cs typeface="Nikosh" pitchFamily="2" charset="0"/>
            </a:endParaRPr>
          </a:p>
        </p:txBody>
      </p:sp>
    </p:spTree>
    <p:extLst>
      <p:ext uri="{BB962C8B-B14F-4D97-AF65-F5344CB8AC3E}">
        <p14:creationId xmlns:p14="http://schemas.microsoft.com/office/powerpoint/2010/main" val="1852135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67954" y="4879729"/>
            <a:ext cx="4419600" cy="1295400"/>
          </a:xfrm>
          <a:prstGeom prst="rect">
            <a:avLst/>
          </a:prstGeom>
        </p:spPr>
      </p:pic>
      <p:pic>
        <p:nvPicPr>
          <p:cNvPr id="3" name="Picture 2"/>
          <p:cNvPicPr>
            <a:picLocks noChangeAspect="1"/>
          </p:cNvPicPr>
          <p:nvPr/>
        </p:nvPicPr>
        <p:blipFill rotWithShape="1">
          <a:blip r:embed="rId3">
            <a:extLst>
              <a:ext uri="{28A0092B-C50C-407E-A947-70E740481C1C}">
                <a14:useLocalDpi xmlns:a14="http://schemas.microsoft.com/office/drawing/2010/main" val="0"/>
              </a:ext>
            </a:extLst>
          </a:blip>
          <a:srcRect l="2485" b="3077"/>
          <a:stretch/>
        </p:blipFill>
        <p:spPr>
          <a:xfrm>
            <a:off x="6957646" y="2614246"/>
            <a:ext cx="4829908" cy="1658815"/>
          </a:xfrm>
          <a:prstGeom prst="rect">
            <a:avLst/>
          </a:prstGeom>
        </p:spPr>
      </p:pic>
      <p:pic>
        <p:nvPicPr>
          <p:cNvPr id="4" name="Picture 3"/>
          <p:cNvPicPr>
            <a:picLocks noChangeAspect="1"/>
          </p:cNvPicPr>
          <p:nvPr/>
        </p:nvPicPr>
        <p:blipFill rotWithShape="1">
          <a:blip r:embed="rId4">
            <a:extLst>
              <a:ext uri="{28A0092B-C50C-407E-A947-70E740481C1C}">
                <a14:useLocalDpi xmlns:a14="http://schemas.microsoft.com/office/drawing/2010/main" val="0"/>
              </a:ext>
            </a:extLst>
          </a:blip>
          <a:srcRect l="61235" t="21453" r="15973" b="72222"/>
          <a:stretch/>
        </p:blipFill>
        <p:spPr>
          <a:xfrm>
            <a:off x="1143000" y="2236175"/>
            <a:ext cx="4724400" cy="1195754"/>
          </a:xfrm>
          <a:prstGeom prst="rect">
            <a:avLst/>
          </a:prstGeom>
        </p:spPr>
      </p:pic>
      <p:pic>
        <p:nvPicPr>
          <p:cNvPr id="5" name="Picture 4"/>
          <p:cNvPicPr>
            <a:picLocks noChangeAspect="1"/>
          </p:cNvPicPr>
          <p:nvPr/>
        </p:nvPicPr>
        <p:blipFill rotWithShape="1">
          <a:blip r:embed="rId4">
            <a:extLst>
              <a:ext uri="{28A0092B-C50C-407E-A947-70E740481C1C}">
                <a14:useLocalDpi xmlns:a14="http://schemas.microsoft.com/office/drawing/2010/main" val="0"/>
              </a:ext>
            </a:extLst>
          </a:blip>
          <a:srcRect l="58803" t="40598" r="8984" b="52989"/>
          <a:stretch/>
        </p:blipFill>
        <p:spPr>
          <a:xfrm>
            <a:off x="1242646" y="4572000"/>
            <a:ext cx="4648200" cy="1327639"/>
          </a:xfrm>
          <a:prstGeom prst="rect">
            <a:avLst/>
          </a:prstGeom>
        </p:spPr>
      </p:pic>
      <p:pic>
        <p:nvPicPr>
          <p:cNvPr id="6" name="Picture 5"/>
          <p:cNvPicPr>
            <a:picLocks noChangeAspect="1"/>
          </p:cNvPicPr>
          <p:nvPr/>
        </p:nvPicPr>
        <p:blipFill rotWithShape="1">
          <a:blip r:embed="rId4">
            <a:extLst>
              <a:ext uri="{28A0092B-C50C-407E-A947-70E740481C1C}">
                <a14:useLocalDpi xmlns:a14="http://schemas.microsoft.com/office/drawing/2010/main" val="0"/>
              </a:ext>
            </a:extLst>
          </a:blip>
          <a:srcRect l="60038" t="30342" r="14131" b="61547"/>
          <a:stretch/>
        </p:blipFill>
        <p:spPr>
          <a:xfrm>
            <a:off x="1512277" y="3443653"/>
            <a:ext cx="4267200" cy="1254369"/>
          </a:xfrm>
          <a:prstGeom prst="rect">
            <a:avLst/>
          </a:prstGeom>
        </p:spPr>
      </p:pic>
      <p:sp>
        <p:nvSpPr>
          <p:cNvPr id="7" name="TextBox 6"/>
          <p:cNvSpPr txBox="1"/>
          <p:nvPr/>
        </p:nvSpPr>
        <p:spPr>
          <a:xfrm>
            <a:off x="152400" y="123726"/>
            <a:ext cx="12057185" cy="2431435"/>
          </a:xfrm>
          <a:prstGeom prst="rect">
            <a:avLst/>
          </a:prstGeom>
          <a:noFill/>
        </p:spPr>
        <p:txBody>
          <a:bodyPr wrap="square" rtlCol="0">
            <a:spAutoFit/>
          </a:bodyPr>
          <a:lstStyle/>
          <a:p>
            <a:pPr algn="ctr"/>
            <a:r>
              <a:rPr lang="bn-IN" sz="8000" dirty="0" smtClean="0">
                <a:solidFill>
                  <a:srgbClr val="FF0000"/>
                </a:solidFill>
                <a:latin typeface="Nikosh" pitchFamily="2" charset="0"/>
                <a:cs typeface="Nikosh" pitchFamily="2" charset="0"/>
              </a:rPr>
              <a:t>আমাদের আজকের পাঠ-</a:t>
            </a:r>
          </a:p>
          <a:p>
            <a:pPr algn="ctr"/>
            <a:r>
              <a:rPr lang="bn-IN" sz="7200" u="sng" dirty="0" smtClean="0">
                <a:latin typeface="Nikosh" pitchFamily="2" charset="0"/>
                <a:cs typeface="Nikosh" pitchFamily="2" charset="0"/>
              </a:rPr>
              <a:t>সরল যন্ত্র,লিভার ও লিভারের নীতিমালা   </a:t>
            </a:r>
            <a:endParaRPr lang="en-US" sz="7200" u="sng" dirty="0">
              <a:latin typeface="Nikosh" pitchFamily="2" charset="0"/>
              <a:cs typeface="Nikosh" pitchFamily="2" charset="0"/>
            </a:endParaRPr>
          </a:p>
        </p:txBody>
      </p:sp>
    </p:spTree>
    <p:extLst>
      <p:ext uri="{BB962C8B-B14F-4D97-AF65-F5344CB8AC3E}">
        <p14:creationId xmlns:p14="http://schemas.microsoft.com/office/powerpoint/2010/main" val="7783737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398295" y="1219200"/>
            <a:ext cx="8229600" cy="2985433"/>
          </a:xfrm>
          <a:prstGeom prst="rect">
            <a:avLst/>
          </a:prstGeom>
          <a:noFill/>
        </p:spPr>
        <p:txBody>
          <a:bodyPr wrap="square" rtlCol="0">
            <a:spAutoFit/>
          </a:bodyPr>
          <a:lstStyle/>
          <a:p>
            <a:pPr algn="ctr"/>
            <a:r>
              <a:rPr lang="bn-IN" sz="8000" dirty="0" smtClean="0">
                <a:solidFill>
                  <a:srgbClr val="FF0000"/>
                </a:solidFill>
                <a:latin typeface="Nikosh" pitchFamily="2" charset="0"/>
                <a:cs typeface="Nikosh" pitchFamily="2" charset="0"/>
              </a:rPr>
              <a:t>শিখনফল</a:t>
            </a:r>
          </a:p>
          <a:p>
            <a:pPr algn="ctr"/>
            <a:r>
              <a:rPr lang="bn-IN" sz="3600" dirty="0" smtClean="0">
                <a:latin typeface="Nikosh" pitchFamily="2" charset="0"/>
                <a:cs typeface="Nikosh" pitchFamily="2" charset="0"/>
              </a:rPr>
              <a:t>১। সরল যন্ত্র কি বলতে পারবে।</a:t>
            </a:r>
          </a:p>
          <a:p>
            <a:pPr algn="ctr"/>
            <a:r>
              <a:rPr lang="bn-IN" sz="3600" dirty="0" smtClean="0">
                <a:latin typeface="Nikosh" pitchFamily="2" charset="0"/>
                <a:cs typeface="Nikosh" pitchFamily="2" charset="0"/>
              </a:rPr>
              <a:t>২। সরল যন্ত্রের সুবিধা ব্যাখ্যা করতে পারবে।</a:t>
            </a:r>
          </a:p>
          <a:p>
            <a:pPr algn="ctr"/>
            <a:r>
              <a:rPr lang="bn-IN" sz="3600" dirty="0" smtClean="0">
                <a:latin typeface="Nikosh" pitchFamily="2" charset="0"/>
                <a:cs typeface="Nikosh" pitchFamily="2" charset="0"/>
              </a:rPr>
              <a:t>৩। লিভারের সুবিধা ও নীতিমালা ব্যাখ্যা করতে পারে। </a:t>
            </a:r>
            <a:endParaRPr lang="en-US" sz="3600" dirty="0">
              <a:latin typeface="Nikosh" pitchFamily="2" charset="0"/>
              <a:cs typeface="Nikosh" pitchFamily="2" charset="0"/>
            </a:endParaRPr>
          </a:p>
        </p:txBody>
      </p:sp>
    </p:spTree>
    <p:extLst>
      <p:ext uri="{BB962C8B-B14F-4D97-AF65-F5344CB8AC3E}">
        <p14:creationId xmlns:p14="http://schemas.microsoft.com/office/powerpoint/2010/main" val="12984495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52400" y="152400"/>
            <a:ext cx="6858000" cy="6186309"/>
          </a:xfrm>
          <a:prstGeom prst="rect">
            <a:avLst/>
          </a:prstGeom>
          <a:noFill/>
        </p:spPr>
        <p:txBody>
          <a:bodyPr wrap="square" rtlCol="0">
            <a:spAutoFit/>
          </a:bodyPr>
          <a:lstStyle/>
          <a:p>
            <a:r>
              <a:rPr lang="bn-IN" sz="3600" dirty="0" smtClean="0">
                <a:latin typeface="Nikosh" pitchFamily="2" charset="0"/>
                <a:cs typeface="Nikosh" pitchFamily="2" charset="0"/>
              </a:rPr>
              <a:t>১। সরল যন্ত্র কি?  </a:t>
            </a:r>
          </a:p>
          <a:p>
            <a:r>
              <a:rPr lang="bn-IN" sz="3600" dirty="0" smtClean="0">
                <a:latin typeface="Nikosh" pitchFamily="2" charset="0"/>
                <a:cs typeface="Nikosh" pitchFamily="2" charset="0"/>
              </a:rPr>
              <a:t>এটি এমন একটি যন্ত্র যার মাধ্যমে একটি বিশেষ কৌশলে প্রয়োগকৃত বল দ্বারা সহজেই কাজটা করা যায় তাকে সরল যন্ত্র বলে। এক খণ্ড পাথর বা ইটের উপর ঠেস দিয়ে লম্বা লোহা এমনকি কাঠের দণ্ডের এক প্রান্তে বল প্রয়োগ করে অন্য প্রান্ত দিয়ে ভারি বস্তুকে খুব সহজেই উপরে উঠানো বা সরানো যায়। আর এসব কাজকে সহজ করার জন্য আমরা নানাবিধ যন্ত্র ব্যবহার করে থাকি। যেমন- কাঁচি, সাঁড়াসি, হাতুড়ি শাবল, কপিকল লিভার ইত্যাদি।     </a:t>
            </a:r>
          </a:p>
        </p:txBody>
      </p:sp>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l="2485" b="3077"/>
          <a:stretch/>
        </p:blipFill>
        <p:spPr>
          <a:xfrm rot="202151">
            <a:off x="7672754" y="169985"/>
            <a:ext cx="4829908" cy="3868615"/>
          </a:xfrm>
          <a:prstGeom prst="rect">
            <a:avLst/>
          </a:prstGeom>
        </p:spPr>
      </p:pic>
      <p:sp>
        <p:nvSpPr>
          <p:cNvPr id="2" name="TextBox 1"/>
          <p:cNvSpPr txBox="1"/>
          <p:nvPr/>
        </p:nvSpPr>
        <p:spPr>
          <a:xfrm>
            <a:off x="8839200" y="4815214"/>
            <a:ext cx="2971800" cy="830997"/>
          </a:xfrm>
          <a:prstGeom prst="rect">
            <a:avLst/>
          </a:prstGeom>
          <a:noFill/>
        </p:spPr>
        <p:txBody>
          <a:bodyPr wrap="square" rtlCol="0">
            <a:spAutoFit/>
          </a:bodyPr>
          <a:lstStyle/>
          <a:p>
            <a:r>
              <a:rPr lang="bn-IN" sz="4800" dirty="0" smtClean="0">
                <a:latin typeface="Nikosh" pitchFamily="2" charset="0"/>
                <a:cs typeface="Nikosh" pitchFamily="2" charset="0"/>
              </a:rPr>
              <a:t>চিত্রঃ সরল যন্ত্র </a:t>
            </a:r>
            <a:endParaRPr lang="en-US" sz="4800" dirty="0">
              <a:latin typeface="Nikosh" pitchFamily="2" charset="0"/>
              <a:cs typeface="Nikosh" pitchFamily="2" charset="0"/>
            </a:endParaRPr>
          </a:p>
        </p:txBody>
      </p:sp>
    </p:spTree>
    <p:extLst>
      <p:ext uri="{BB962C8B-B14F-4D97-AF65-F5344CB8AC3E}">
        <p14:creationId xmlns:p14="http://schemas.microsoft.com/office/powerpoint/2010/main" val="28096133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52399" y="567898"/>
            <a:ext cx="7924801" cy="5632311"/>
          </a:xfrm>
          <a:prstGeom prst="rect">
            <a:avLst/>
          </a:prstGeom>
          <a:noFill/>
        </p:spPr>
        <p:txBody>
          <a:bodyPr wrap="square" rtlCol="0">
            <a:spAutoFit/>
          </a:bodyPr>
          <a:lstStyle/>
          <a:p>
            <a:r>
              <a:rPr lang="bn-IN" sz="3600" dirty="0">
                <a:solidFill>
                  <a:srgbClr val="C00000"/>
                </a:solidFill>
                <a:latin typeface="Nikosh" pitchFamily="2" charset="0"/>
                <a:cs typeface="Nikosh" pitchFamily="2" charset="0"/>
              </a:rPr>
              <a:t>২। সরল যন্ত্রের সুবিধা ব্যাখ্যা </a:t>
            </a:r>
            <a:r>
              <a:rPr lang="bn-IN" sz="3600" dirty="0" smtClean="0">
                <a:solidFill>
                  <a:srgbClr val="C00000"/>
                </a:solidFill>
                <a:latin typeface="Nikosh" pitchFamily="2" charset="0"/>
                <a:cs typeface="Nikosh" pitchFamily="2" charset="0"/>
              </a:rPr>
              <a:t>কর। </a:t>
            </a:r>
            <a:endParaRPr lang="bn-IN" sz="3600" dirty="0">
              <a:solidFill>
                <a:srgbClr val="C00000"/>
              </a:solidFill>
              <a:latin typeface="Nikosh" pitchFamily="2" charset="0"/>
              <a:cs typeface="Nikosh" pitchFamily="2" charset="0"/>
            </a:endParaRPr>
          </a:p>
          <a:p>
            <a:r>
              <a:rPr lang="bn-IN" sz="3600" dirty="0" smtClean="0">
                <a:latin typeface="Nikosh" pitchFamily="2" charset="0"/>
                <a:cs typeface="Nikosh" pitchFamily="2" charset="0"/>
              </a:rPr>
              <a:t>সরল যন্ত্র নিম্নোক্ত এক বা একাধিকভাবে কাজকে সহজ করে। </a:t>
            </a:r>
          </a:p>
          <a:p>
            <a:pPr marL="571500" indent="-571500">
              <a:buFont typeface="Arial" charset="0"/>
              <a:buChar char="•"/>
            </a:pPr>
            <a:r>
              <a:rPr lang="bn-IN" sz="3600" dirty="0" smtClean="0">
                <a:latin typeface="Nikosh" pitchFamily="2" charset="0"/>
                <a:cs typeface="Nikosh" pitchFamily="2" charset="0"/>
              </a:rPr>
              <a:t>প্রযুক্ত বলকে কয়েকগুণ বৃদ্ধি করে। </a:t>
            </a:r>
          </a:p>
          <a:p>
            <a:pPr marL="571500" indent="-571500">
              <a:buFont typeface="Arial" charset="0"/>
              <a:buChar char="•"/>
            </a:pPr>
            <a:r>
              <a:rPr lang="bn-IN" sz="3600" dirty="0" smtClean="0">
                <a:latin typeface="Nikosh" pitchFamily="2" charset="0"/>
                <a:cs typeface="Nikosh" pitchFamily="2" charset="0"/>
              </a:rPr>
              <a:t>কম বল প্রয়োগে কোনো কাজকে সম্পন্ন করে।</a:t>
            </a:r>
          </a:p>
          <a:p>
            <a:pPr marL="571500" indent="-571500">
              <a:buFont typeface="Arial" charset="0"/>
              <a:buChar char="•"/>
            </a:pPr>
            <a:r>
              <a:rPr lang="bn-IN" sz="3600" dirty="0" smtClean="0">
                <a:latin typeface="Nikosh" pitchFamily="2" charset="0"/>
                <a:cs typeface="Nikosh" pitchFamily="2" charset="0"/>
              </a:rPr>
              <a:t>বলকে কোনো একটি সুবিধাজনক দিকে প্রয়োগ করে।</a:t>
            </a:r>
          </a:p>
          <a:p>
            <a:pPr marL="571500" indent="-571500">
              <a:buFont typeface="Arial" charset="0"/>
              <a:buChar char="•"/>
            </a:pPr>
            <a:r>
              <a:rPr lang="bn-IN" sz="3600" dirty="0" smtClean="0">
                <a:latin typeface="Nikosh" pitchFamily="2" charset="0"/>
                <a:cs typeface="Nikosh" pitchFamily="2" charset="0"/>
              </a:rPr>
              <a:t>কজকে নির্দিষ্ট একটি উপায়ে সম্পন্ন করে যা অন্য কোনো উপায়ে করা কঠিন। </a:t>
            </a:r>
          </a:p>
          <a:p>
            <a:pPr marL="571500" indent="-571500">
              <a:buFont typeface="Arial" charset="0"/>
              <a:buChar char="•"/>
            </a:pPr>
            <a:r>
              <a:rPr lang="bn-IN" sz="3600" dirty="0" smtClean="0">
                <a:latin typeface="Nikosh" pitchFamily="2" charset="0"/>
                <a:cs typeface="Nikosh" pitchFamily="2" charset="0"/>
              </a:rPr>
              <a:t>গতি ও দূরত্ব বৃদ্ধি করে।    </a:t>
            </a:r>
          </a:p>
        </p:txBody>
      </p:sp>
      <p:sp>
        <p:nvSpPr>
          <p:cNvPr id="2" name="TextBox 1"/>
          <p:cNvSpPr txBox="1"/>
          <p:nvPr/>
        </p:nvSpPr>
        <p:spPr>
          <a:xfrm>
            <a:off x="8839200" y="4815214"/>
            <a:ext cx="2971800" cy="830997"/>
          </a:xfrm>
          <a:prstGeom prst="rect">
            <a:avLst/>
          </a:prstGeom>
          <a:noFill/>
        </p:spPr>
        <p:txBody>
          <a:bodyPr wrap="square" rtlCol="0">
            <a:spAutoFit/>
          </a:bodyPr>
          <a:lstStyle/>
          <a:p>
            <a:r>
              <a:rPr lang="bn-IN" sz="4800" dirty="0" smtClean="0">
                <a:latin typeface="Nikosh" pitchFamily="2" charset="0"/>
                <a:cs typeface="Nikosh" pitchFamily="2" charset="0"/>
              </a:rPr>
              <a:t>চিত্রঃসরল যন্ত্র   </a:t>
            </a:r>
            <a:endParaRPr lang="en-US" sz="4800" dirty="0">
              <a:latin typeface="Nikosh" pitchFamily="2" charset="0"/>
              <a:cs typeface="Nikosh" pitchFamily="2" charset="0"/>
            </a:endParaRPr>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l="2485" b="3077"/>
          <a:stretch/>
        </p:blipFill>
        <p:spPr>
          <a:xfrm rot="202151">
            <a:off x="7691259" y="808017"/>
            <a:ext cx="4829908" cy="3868615"/>
          </a:xfrm>
          <a:prstGeom prst="rect">
            <a:avLst/>
          </a:prstGeom>
        </p:spPr>
      </p:pic>
    </p:spTree>
    <p:extLst>
      <p:ext uri="{BB962C8B-B14F-4D97-AF65-F5344CB8AC3E}">
        <p14:creationId xmlns:p14="http://schemas.microsoft.com/office/powerpoint/2010/main" val="39563255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7" name="TextBox 6"/>
              <p:cNvSpPr txBox="1"/>
              <p:nvPr/>
            </p:nvSpPr>
            <p:spPr>
              <a:xfrm>
                <a:off x="228600" y="1219200"/>
                <a:ext cx="7924801" cy="3812262"/>
              </a:xfrm>
              <a:prstGeom prst="rect">
                <a:avLst/>
              </a:prstGeom>
              <a:noFill/>
            </p:spPr>
            <p:txBody>
              <a:bodyPr wrap="square" rtlCol="0">
                <a:spAutoFit/>
              </a:bodyPr>
              <a:lstStyle/>
              <a:p>
                <a:r>
                  <a:rPr lang="bn-IN" sz="3600" dirty="0" smtClean="0">
                    <a:solidFill>
                      <a:srgbClr val="C00000"/>
                    </a:solidFill>
                    <a:latin typeface="Nikosh" pitchFamily="2" charset="0"/>
                    <a:cs typeface="Nikosh" pitchFamily="2" charset="0"/>
                  </a:rPr>
                  <a:t>৩। লিভার কি?  </a:t>
                </a:r>
                <a:endParaRPr lang="bn-IN" sz="3600" dirty="0">
                  <a:solidFill>
                    <a:srgbClr val="C00000"/>
                  </a:solidFill>
                  <a:latin typeface="Nikosh" pitchFamily="2" charset="0"/>
                  <a:cs typeface="Nikosh" pitchFamily="2" charset="0"/>
                </a:endParaRPr>
              </a:p>
              <a:p>
                <a:r>
                  <a:rPr lang="bn-IN" sz="3600" dirty="0" smtClean="0">
                    <a:latin typeface="Nikosh" pitchFamily="2" charset="0"/>
                    <a:cs typeface="Nikosh" pitchFamily="2" charset="0"/>
                  </a:rPr>
                  <a:t>লিভার হলো একটি সরল যন্ত্র, যাতে একটি শক্ত দণ্ড কোনো অবলম্বনের কোনো কিছুর উপর ভর করে মুক্তভাবে উঠানামা করে বা ঘোরে। লিভারের যান্ত্রিক সুবিধা হলো </a:t>
                </a:r>
                <a14:m>
                  <m:oMath xmlns:m="http://schemas.openxmlformats.org/officeDocument/2006/math">
                    <m:r>
                      <a:rPr lang="en-US" sz="3600" i="1" smtClean="0">
                        <a:latin typeface="Cambria Math"/>
                        <a:cs typeface="Nikosh" pitchFamily="2" charset="0"/>
                      </a:rPr>
                      <m:t>…</m:t>
                    </m:r>
                  </m:oMath>
                </a14:m>
                <a:endParaRPr lang="bn-IN" sz="3600" dirty="0" smtClean="0">
                  <a:latin typeface="Nikosh" pitchFamily="2" charset="0"/>
                  <a:cs typeface="Nikosh" pitchFamily="2" charset="0"/>
                </a:endParaRPr>
              </a:p>
              <a:p>
                <a:r>
                  <a:rPr lang="bn-IN" sz="3600" dirty="0" smtClean="0">
                    <a:latin typeface="Nikosh" pitchFamily="2" charset="0"/>
                    <a:cs typeface="Nikosh" pitchFamily="2" charset="0"/>
                  </a:rPr>
                  <a:t>যান্ত্রিক সুবিধা</a:t>
                </a:r>
                <a14:m>
                  <m:oMath xmlns:m="http://schemas.openxmlformats.org/officeDocument/2006/math">
                    <m:r>
                      <a:rPr lang="en-US" sz="3600" i="1" dirty="0" smtClean="0">
                        <a:latin typeface="Cambria Math"/>
                        <a:cs typeface="Nikosh" pitchFamily="2" charset="0"/>
                      </a:rPr>
                      <m:t>=</m:t>
                    </m:r>
                    <m:f>
                      <m:fPr>
                        <m:ctrlPr>
                          <a:rPr lang="en-US" sz="3600" i="1" dirty="0" smtClean="0">
                            <a:latin typeface="Cambria Math"/>
                            <a:cs typeface="Nikosh" pitchFamily="2" charset="0"/>
                          </a:rPr>
                        </m:ctrlPr>
                      </m:fPr>
                      <m:num>
                        <m:r>
                          <a:rPr lang="bn-IN" sz="3600" b="0" i="1" dirty="0" smtClean="0">
                            <a:latin typeface="Cambria Math"/>
                            <a:cs typeface="Nikosh" pitchFamily="2" charset="0"/>
                          </a:rPr>
                          <m:t>ভার</m:t>
                        </m:r>
                        <m:r>
                          <a:rPr lang="bn-IN" sz="3600" b="0" i="1" dirty="0" smtClean="0">
                            <a:latin typeface="Cambria Math"/>
                            <a:cs typeface="Nikosh" pitchFamily="2" charset="0"/>
                          </a:rPr>
                          <m:t> </m:t>
                        </m:r>
                      </m:num>
                      <m:den>
                        <m:r>
                          <a:rPr lang="bn-IN" sz="3600" b="0" i="1" dirty="0" smtClean="0">
                            <a:latin typeface="Cambria Math"/>
                            <a:cs typeface="Nikosh" pitchFamily="2" charset="0"/>
                          </a:rPr>
                          <m:t>প্রযুক্ত</m:t>
                        </m:r>
                        <m:r>
                          <a:rPr lang="bn-IN" sz="3600" b="0" i="1" dirty="0" smtClean="0">
                            <a:latin typeface="Cambria Math"/>
                            <a:cs typeface="Nikosh" pitchFamily="2" charset="0"/>
                          </a:rPr>
                          <m:t> </m:t>
                        </m:r>
                        <m:r>
                          <a:rPr lang="bn-IN" sz="3600" b="0" i="1" dirty="0" smtClean="0">
                            <a:latin typeface="Cambria Math"/>
                            <a:cs typeface="Nikosh" pitchFamily="2" charset="0"/>
                          </a:rPr>
                          <m:t>বল</m:t>
                        </m:r>
                        <m:r>
                          <a:rPr lang="bn-IN" sz="3600" b="0" i="1" dirty="0" smtClean="0">
                            <a:latin typeface="Cambria Math"/>
                            <a:cs typeface="Nikosh" pitchFamily="2" charset="0"/>
                          </a:rPr>
                          <m:t> </m:t>
                        </m:r>
                      </m:den>
                    </m:f>
                  </m:oMath>
                </a14:m>
                <a:endParaRPr lang="bn-IN" sz="3600" dirty="0" smtClean="0">
                  <a:latin typeface="Nikosh" pitchFamily="2" charset="0"/>
                  <a:cs typeface="Nikosh" pitchFamily="2" charset="0"/>
                </a:endParaRPr>
              </a:p>
            </p:txBody>
          </p:sp>
        </mc:Choice>
        <mc:Fallback xmlns="">
          <p:sp>
            <p:nvSpPr>
              <p:cNvPr id="7" name="TextBox 6"/>
              <p:cNvSpPr txBox="1">
                <a:spLocks noRot="1" noChangeAspect="1" noMove="1" noResize="1" noEditPoints="1" noAdjustHandles="1" noChangeArrowheads="1" noChangeShapeType="1" noTextEdit="1"/>
              </p:cNvSpPr>
              <p:nvPr/>
            </p:nvSpPr>
            <p:spPr>
              <a:xfrm>
                <a:off x="228600" y="1219200"/>
                <a:ext cx="7924801" cy="3812262"/>
              </a:xfrm>
              <a:prstGeom prst="rect">
                <a:avLst/>
              </a:prstGeom>
              <a:blipFill rotWithShape="1">
                <a:blip r:embed="rId2"/>
                <a:stretch>
                  <a:fillRect l="-2385" t="-2400" b="-960"/>
                </a:stretch>
              </a:blipFill>
            </p:spPr>
            <p:txBody>
              <a:bodyPr/>
              <a:lstStyle/>
              <a:p>
                <a:r>
                  <a:rPr lang="en-US">
                    <a:noFill/>
                  </a:rPr>
                  <a:t> </a:t>
                </a:r>
              </a:p>
            </p:txBody>
          </p:sp>
        </mc:Fallback>
      </mc:AlternateContent>
      <p:sp>
        <p:nvSpPr>
          <p:cNvPr id="2" name="TextBox 1"/>
          <p:cNvSpPr txBox="1"/>
          <p:nvPr/>
        </p:nvSpPr>
        <p:spPr>
          <a:xfrm>
            <a:off x="8839200" y="4815214"/>
            <a:ext cx="2971800" cy="830997"/>
          </a:xfrm>
          <a:prstGeom prst="rect">
            <a:avLst/>
          </a:prstGeom>
          <a:noFill/>
        </p:spPr>
        <p:txBody>
          <a:bodyPr wrap="square" rtlCol="0">
            <a:spAutoFit/>
          </a:bodyPr>
          <a:lstStyle/>
          <a:p>
            <a:r>
              <a:rPr lang="bn-IN" sz="4800" dirty="0" smtClean="0">
                <a:latin typeface="Nikosh" pitchFamily="2" charset="0"/>
                <a:cs typeface="Nikosh" pitchFamily="2" charset="0"/>
              </a:rPr>
              <a:t>চিত্রঃ লিভার    </a:t>
            </a:r>
            <a:endParaRPr lang="en-US" sz="4800" dirty="0">
              <a:latin typeface="Nikosh" pitchFamily="2" charset="0"/>
              <a:cs typeface="Nikosh" pitchFamily="2"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24800" y="567898"/>
            <a:ext cx="4419600" cy="3775502"/>
          </a:xfrm>
          <a:prstGeom prst="rect">
            <a:avLst/>
          </a:prstGeom>
        </p:spPr>
      </p:pic>
    </p:spTree>
    <p:extLst>
      <p:ext uri="{BB962C8B-B14F-4D97-AF65-F5344CB8AC3E}">
        <p14:creationId xmlns:p14="http://schemas.microsoft.com/office/powerpoint/2010/main" val="37571108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TotalTime>
  <Words>351</Words>
  <Application>Microsoft Office PowerPoint</Application>
  <PresentationFormat>Custom</PresentationFormat>
  <Paragraphs>43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mafuza</dc:creator>
  <cp:lastModifiedBy>mafuza</cp:lastModifiedBy>
  <cp:revision>20</cp:revision>
  <dcterms:created xsi:type="dcterms:W3CDTF">2006-08-16T00:00:00Z</dcterms:created>
  <dcterms:modified xsi:type="dcterms:W3CDTF">2020-11-09T02:16:02Z</dcterms:modified>
</cp:coreProperties>
</file>