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6" r:id="rId2"/>
    <p:sldId id="287" r:id="rId3"/>
    <p:sldId id="331" r:id="rId4"/>
    <p:sldId id="332" r:id="rId5"/>
    <p:sldId id="352" r:id="rId6"/>
    <p:sldId id="288" r:id="rId7"/>
    <p:sldId id="373" r:id="rId8"/>
    <p:sldId id="294" r:id="rId9"/>
    <p:sldId id="337" r:id="rId10"/>
    <p:sldId id="356" r:id="rId11"/>
    <p:sldId id="375" r:id="rId12"/>
    <p:sldId id="357" r:id="rId13"/>
    <p:sldId id="358" r:id="rId14"/>
    <p:sldId id="359" r:id="rId15"/>
    <p:sldId id="360" r:id="rId16"/>
    <p:sldId id="361" r:id="rId17"/>
    <p:sldId id="376" r:id="rId18"/>
    <p:sldId id="362" r:id="rId19"/>
    <p:sldId id="363" r:id="rId20"/>
    <p:sldId id="374" r:id="rId21"/>
    <p:sldId id="347" r:id="rId22"/>
    <p:sldId id="321" r:id="rId23"/>
    <p:sldId id="370" r:id="rId24"/>
    <p:sldId id="32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3" autoAdjust="0"/>
    <p:restoredTop sz="91455" autoAdjust="0"/>
  </p:normalViewPr>
  <p:slideViewPr>
    <p:cSldViewPr snapToGrid="0">
      <p:cViewPr varScale="1">
        <p:scale>
          <a:sx n="56" d="100"/>
          <a:sy n="56" d="100"/>
        </p:scale>
        <p:origin x="1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62D87-3F69-4D31-907A-117A4816DA6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5FCD-7652-444B-88B7-7AD053BA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6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8A7A-B8D5-4879-AABB-19B1FD65DC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1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4668F-7C47-4528-849A-E202176885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11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73580-DBA6-406B-BF13-ACDD9470B7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50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4EEC7-B5EE-4691-9498-A800B6A60C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1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9BB8-D269-467A-BC9D-5F559E760FC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0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9BB8-D269-467A-BC9D-5F559E760FC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9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9BB8-D269-467A-BC9D-5F559E760FC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9BB8-D269-467A-BC9D-5F559E760FC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9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9BB8-D269-467A-BC9D-5F559E760FC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9BB8-D269-467A-BC9D-5F559E760FC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5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9BB8-D269-467A-BC9D-5F559E760FC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0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9BB8-D269-467A-BC9D-5F559E760FC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6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9BB8-D269-467A-BC9D-5F559E760FC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5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9BB8-D269-467A-BC9D-5F559E760FC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2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9BB8-D269-467A-BC9D-5F559E760FC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39BB8-D269-467A-BC9D-5F559E760FC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D4471-28DA-4E00-8D98-B61914A0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2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4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>
                <a:solidFill>
                  <a:schemeClr val="accent6">
                    <a:lumMod val="50000"/>
                  </a:schemeClr>
                </a:solidFill>
              </a:rPr>
              <a:pPr algn="ctr"/>
              <a:t>11/7/2020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7763" y="6586559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>
                <a:solidFill>
                  <a:schemeClr val="accent6">
                    <a:lumMod val="50000"/>
                  </a:schemeClr>
                </a:solidFill>
              </a:rPr>
              <a:pPr algn="ctr"/>
              <a:t>1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12" descr="bismillahirrahmanirrahim___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672" y="982631"/>
            <a:ext cx="8769927" cy="2417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619" y="2616510"/>
            <a:ext cx="13134109" cy="42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7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46" y="0"/>
            <a:ext cx="1014984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মাসনুন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দোয়ার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6751" y="1463594"/>
            <a:ext cx="808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r-S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মহান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তায়ালা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ভাষায় যে সব দোয়া বর্ণিত হয়েছে এ গুলোকে মাসনুন বলা হয়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মাসনুন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দোয়া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0222" y="3701534"/>
            <a:ext cx="5444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SA" sz="3600" b="1" dirty="0" smtClean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رَبَّنَا </a:t>
            </a:r>
            <a:r>
              <a:rPr lang="ar-SA" sz="3600" b="1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تَقَبَّلْ مِنَّا ۖ إِنَّكَ أَنتَ السَّمِيعُ الْعَلِيمُ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6039707" y="4494014"/>
            <a:ext cx="5596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SA" sz="3200" b="1" dirty="0"/>
              <a:t>وَقُل رَّبِّ ارْحَمْهُمَا كَمَا رَبَّيَانِي صَغِيرًا 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8926763" y="5312619"/>
            <a:ext cx="2770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SA" sz="3200" b="1" dirty="0"/>
              <a:t>ربي زدني علما</a:t>
            </a:r>
            <a:endParaRPr lang="en-US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628" y="1541417"/>
            <a:ext cx="3374980" cy="48855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3146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9569885">
            <a:off x="440596" y="1015593"/>
            <a:ext cx="4172801" cy="1725681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16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166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6600" b="1" dirty="0">
              <a:ln/>
              <a:solidFill>
                <a:srgbClr val="0070C0"/>
              </a:solidFill>
            </a:endParaRPr>
          </a:p>
        </p:txBody>
      </p:sp>
      <p:pic>
        <p:nvPicPr>
          <p:cNvPr id="4" name="Picture 41" descr="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582" y="339213"/>
            <a:ext cx="5543908" cy="31487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9804" y="3770517"/>
            <a:ext cx="997099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8000" b="1" spc="5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8000" b="1" spc="5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الدعاء</a:t>
            </a:r>
            <a:r>
              <a:rPr lang="bn-IN" sz="8000" b="1" spc="5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শব্দের আভিধানিক </a:t>
            </a:r>
            <a:endParaRPr lang="en-US" sz="8000" b="1" spc="50" dirty="0" smtClean="0">
              <a:ln w="0"/>
              <a:solidFill>
                <a:srgbClr val="92D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8000" b="1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8000" b="1" spc="50" dirty="0" err="1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8000" b="1" spc="5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spc="50" dirty="0" smtClean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 </a:t>
            </a:r>
            <a:r>
              <a:rPr lang="bn-IN" sz="8000" b="1" spc="5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 ?</a:t>
            </a:r>
            <a:endParaRPr lang="en-US" sz="8000" b="1" spc="50" dirty="0">
              <a:ln w="0"/>
              <a:solidFill>
                <a:srgbClr val="92D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5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294"/>
            <a:ext cx="952051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SA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কুরআন মজিদে দোয়ার গুরুত্ব 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15082" y="1420361"/>
            <a:ext cx="8138628" cy="5303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bn-IN" sz="40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কোরানে ইরশাদ হচ্ছে -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750"/>
              </a:spcAft>
            </a:pPr>
            <a:r>
              <a:rPr lang="ar-SA" dirty="0"/>
              <a:t> </a:t>
            </a:r>
            <a:r>
              <a:rPr lang="ar-SA" sz="3200" b="1" dirty="0"/>
              <a:t>وَقَالَ رَبُّكُمُ ٱدْعُونِىٓ أَسْتَجِبْ لَكُمْ ۚ إِنَّ ٱلَّذِينَ يَسْتَكْبِرُونَ عَنْ عِبَادَتِى سَيَدْخُلُونَ جَهَنَّمَ </a:t>
            </a:r>
            <a:r>
              <a:rPr lang="ar-SA" sz="3200" b="1" dirty="0" smtClean="0"/>
              <a:t>دَاخِرِينَ</a:t>
            </a:r>
          </a:p>
          <a:p>
            <a:pPr rtl="1">
              <a:lnSpc>
                <a:spcPct val="107000"/>
              </a:lnSpc>
              <a:spcAft>
                <a:spcPts val="750"/>
              </a:spcAft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bn-IN" sz="4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 </a:t>
            </a:r>
            <a:r>
              <a:rPr lang="bn-IN" sz="40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: তোমাদের প্রতিপালক বলেন</a:t>
            </a:r>
            <a:r>
              <a:rPr lang="en-US" sz="4000" b="1" dirty="0"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n-IN" sz="40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তোমরা আমাকে ডাক</a:t>
            </a:r>
            <a:r>
              <a:rPr lang="en-US" sz="4000" b="1" dirty="0"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n-IN" sz="40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আমি তোমাদের ডাকে সারা দিব। যারা অহংকারে আমার উপাসনা বিমুখ</a:t>
            </a:r>
            <a:r>
              <a:rPr lang="en-US" sz="4000" b="1" dirty="0"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bn-IN" sz="40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ওরা লাঞ্চিত হয়ে জাহান্নামে প্রবেশ করবে।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7907"/>
            <a:ext cx="3186953" cy="2770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75766"/>
            <a:ext cx="3186953" cy="299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3957" y="1373957"/>
            <a:ext cx="6880004" cy="5332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 smtClean="0"/>
              <a:t>فَاصْبِرْ </a:t>
            </a:r>
            <a:r>
              <a:rPr lang="ar-SA" sz="3200" b="1" dirty="0"/>
              <a:t>عَلَىٰ مَا يَقُولُونَ وَسَبِّحْ بِحَمْدِ رَبِّكَ قَبْلَ طُلُوعِ الشَّمْسِ وَقَبْلَ غُرُوبِهَا ۖ وَمِنْ آنَاءِ اللَّيْلِ فَسَبِّحْ وَأَطْرَافَ النَّهَارِ لَعَلَّكَ </a:t>
            </a:r>
            <a:r>
              <a:rPr lang="ar-SA" sz="3200" b="1" dirty="0" smtClean="0"/>
              <a:t>تَرْضَىٰ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অর্থ </a:t>
            </a:r>
            <a:r>
              <a:rPr lang="bn-IN" sz="3600" b="1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: সুতরাং এরা যা বলে সে বিষয়ে ধৈর্যধারণ করুন। এবং আপনার পালনকর্তার সপ্রশংস পবিত্রতা ও মহিমা বর্ণনা করুন সূর্যোদয়ের পূর্বে</a:t>
            </a:r>
            <a:r>
              <a:rPr lang="en-US" sz="3600" b="1" dirty="0">
                <a:latin typeface="NikoshBAN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bn-IN" sz="3600" b="1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সূর্যাস্তের পূর্বে এবং তাসবীহ পাঠ করুন রাতের কিছু অংশে এবং দিবা ভাগে</a:t>
            </a:r>
            <a:r>
              <a:rPr lang="en-US" sz="3600" b="1" dirty="0">
                <a:latin typeface="NikoshBAN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bn-IN" sz="3600" b="1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সম্ভবত তাতে আপনি সন্তুষ্ট হবেন।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138" y="141828"/>
            <a:ext cx="6736139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অন্যত্র মহান আল্লাহ তায়ালা ইরশাদ করেন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3180"/>
            <a:ext cx="3801291" cy="4201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488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9334" y="1597913"/>
            <a:ext cx="6109855" cy="4805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 smtClean="0"/>
              <a:t>وَإِذَا </a:t>
            </a:r>
            <a:r>
              <a:rPr lang="ar-SA" sz="3200" b="1" dirty="0"/>
              <a:t>سَأَلَكَ عِبَادِي عَنِّي فَإِنِّي قَرِيبٌ ۖ أُجِيبُ دَعْوَةَ الدَّاعِ إِذَا دَعَانِ ۖ فَلْيَسْتَجِيبُوا لِي وَلْيُؤْمِنُوا بِي لَعَلَّهُمْ يَرْشُدُونَ </a:t>
            </a:r>
            <a:r>
              <a:rPr lang="ar-SA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অর্থ </a:t>
            </a:r>
            <a:r>
              <a:rPr lang="bn-IN" sz="3600" b="1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আমার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বান্দা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যখন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আপনার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কাছে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আমার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জিজ্ঞাসা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,(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আপনি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দিন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)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আমি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নিকটেই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আছি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।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আমি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আহবান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কারীর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সাড়া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দিই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,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যখন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সে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আমাকে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আহবান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।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09" y="1704293"/>
            <a:ext cx="4289380" cy="468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56754" y="360824"/>
            <a:ext cx="7929155" cy="75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4000" b="1" dirty="0">
                <a:ln/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অন্যত্র মহান আল্লাহ তায়ালা ইরশাদ করেন</a:t>
            </a:r>
            <a:r>
              <a:rPr lang="en-US" sz="4000" b="1" dirty="0">
                <a:ln/>
                <a:latin typeface="NikoshBAN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en-US" sz="4000" b="1" dirty="0">
              <a:ln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4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655" y="235528"/>
            <a:ext cx="785305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হাদিসের আলোকে দোয়ার গুরুত্ব 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1406" y="3801091"/>
            <a:ext cx="7124799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645"/>
              </a:lnSpc>
            </a:pP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ts val="1645"/>
              </a:lnSpc>
            </a:pP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يسئل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الله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يغضب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عليه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645"/>
              </a:lnSpc>
            </a:pPr>
            <a:endParaRPr lang="bn-IN" sz="3200" b="1" dirty="0" smtClean="0">
              <a:latin typeface="Calibri" panose="020F0502020204030204" pitchFamily="34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lnSpc>
                <a:spcPts val="1645"/>
              </a:lnSpc>
            </a:pP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45"/>
              </a:lnSpc>
            </a:pPr>
            <a:r>
              <a:rPr lang="bn-IN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 </a:t>
            </a:r>
            <a:r>
              <a:rPr lang="bn-IN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: যে ব্যক্তি আল্লাহর কাছে চায় </a:t>
            </a:r>
            <a:r>
              <a:rPr lang="bn-IN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(দোয়া </a:t>
            </a:r>
            <a:r>
              <a:rPr lang="bn-IN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 না</a:t>
            </a:r>
            <a:r>
              <a:rPr lang="bn-IN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)</a:t>
            </a:r>
            <a:endParaRPr lang="ar-SA" sz="3200" b="1" dirty="0" smtClean="0">
              <a:latin typeface="Calibri" panose="020F0502020204030204" pitchFamily="34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lnSpc>
                <a:spcPts val="1645"/>
              </a:lnSpc>
            </a:pPr>
            <a:endParaRPr lang="ar-SA" sz="3200" b="1" dirty="0">
              <a:latin typeface="Calibri" panose="020F0502020204030204" pitchFamily="34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lnSpc>
                <a:spcPts val="1645"/>
              </a:lnSpc>
            </a:pPr>
            <a:r>
              <a:rPr lang="bn-IN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আল্লাহ</a:t>
            </a:r>
            <a:r>
              <a:rPr lang="ar-SA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তায়ালা </a:t>
            </a:r>
            <a:r>
              <a:rPr lang="bn-IN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 উপর রাগান্বিত হন।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9204" y="1360003"/>
            <a:ext cx="2956259" cy="367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45"/>
              </a:lnSpc>
            </a:pPr>
            <a:r>
              <a:rPr lang="bn-IN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রাসুলুল্লাহ (সা.) বলেন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bn-IN" sz="3200" b="1" dirty="0">
              <a:latin typeface="NikoshBAN" panose="020000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8503" y="1714921"/>
            <a:ext cx="6096000" cy="15286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645"/>
              </a:lnSpc>
            </a:pPr>
            <a:endParaRPr lang="bn-IN" sz="32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45"/>
              </a:lnSpc>
            </a:pPr>
            <a:r>
              <a:rPr lang="bn-IN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ts val="1645"/>
              </a:lnSpc>
            </a:pP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الدعاء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مخ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العبادة</a:t>
            </a:r>
            <a:r>
              <a:rPr lang="bn-IN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45"/>
              </a:lnSpc>
            </a:pPr>
            <a:endParaRPr lang="bn-IN" sz="3200" b="1" dirty="0">
              <a:solidFill>
                <a:srgbClr val="3F3F3F"/>
              </a:solidFill>
              <a:latin typeface="Calibri" panose="020F0502020204030204" pitchFamily="34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lnSpc>
                <a:spcPts val="1645"/>
              </a:lnSpc>
            </a:pPr>
            <a:endParaRPr lang="bn-IN" sz="3200" b="1" dirty="0">
              <a:solidFill>
                <a:srgbClr val="3F3F3F"/>
              </a:solidFill>
              <a:latin typeface="Calibri" panose="020F0502020204030204" pitchFamily="34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lnSpc>
                <a:spcPts val="1645"/>
              </a:lnSpc>
            </a:pPr>
            <a:r>
              <a:rPr lang="bn-IN" sz="3200" b="1" dirty="0">
                <a:solidFill>
                  <a:srgbClr val="3F3F3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 : দোয়া এবাদতের মগজ। (তিরমিজি)</a:t>
            </a:r>
          </a:p>
          <a:p>
            <a:pPr>
              <a:lnSpc>
                <a:spcPts val="1645"/>
              </a:lnSpc>
            </a:pPr>
            <a:endParaRPr lang="bn-IN" sz="32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2119" y="3384744"/>
            <a:ext cx="2691763" cy="367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45"/>
              </a:lnSpc>
            </a:pPr>
            <a:r>
              <a:rPr lang="bn-IN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আরও বর্ণিত হয়েছে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bn-IN" sz="3200" b="1" dirty="0">
              <a:latin typeface="NikoshBAN" panose="020000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6" y="1325472"/>
            <a:ext cx="4119563" cy="532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2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6639" y="1315356"/>
            <a:ext cx="4049103" cy="603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ts val="1645"/>
              </a:lnSpc>
            </a:pPr>
            <a:endParaRPr lang="bn-IN" sz="4000" b="1" dirty="0">
              <a:solidFill>
                <a:srgbClr val="3F3F3F"/>
              </a:solidFill>
              <a:latin typeface="NikoshBAN" panose="020000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ts val="1645"/>
              </a:lnSpc>
            </a:pPr>
            <a:r>
              <a:rPr lang="ar-SA" sz="4000" b="1" dirty="0" smtClean="0">
                <a:solidFill>
                  <a:srgbClr val="3F3F3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ان</a:t>
            </a:r>
            <a:r>
              <a:rPr lang="ar-SA" sz="4000" b="1" dirty="0" smtClean="0">
                <a:solidFill>
                  <a:srgbClr val="3F3F3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3F3F3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الدعاء</a:t>
            </a:r>
            <a:r>
              <a:rPr lang="ar-SA" sz="4000" b="1" dirty="0">
                <a:solidFill>
                  <a:srgbClr val="3F3F3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3F3F3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هو</a:t>
            </a:r>
            <a:r>
              <a:rPr lang="ar-SA" sz="4000" b="1" dirty="0">
                <a:solidFill>
                  <a:srgbClr val="3F3F3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4000" b="1" dirty="0">
                <a:solidFill>
                  <a:srgbClr val="3F3F3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العبادة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7789" y="3184171"/>
            <a:ext cx="69881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من فتح باب الدعاء فتحت له ابواب الرحمة</a:t>
            </a:r>
          </a:p>
          <a:p>
            <a:pPr algn="r" rtl="1"/>
            <a:endParaRPr lang="ar-SA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err="1" smtClean="0">
                <a:latin typeface="NikoshBAN" panose="02000000000000000000" pitchFamily="2" charset="0"/>
              </a:rPr>
              <a:t>ঃ</a:t>
            </a:r>
            <a:r>
              <a:rPr lang="en-US" sz="4000" b="1" dirty="0" smtClean="0">
                <a:latin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দোয়ার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রহমতের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5740" y="2092317"/>
            <a:ext cx="4209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রাসুল (সা.) আরো ইরশাদ করেন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6" y="1151657"/>
            <a:ext cx="4194412" cy="56149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Rectangle 8"/>
          <p:cNvSpPr/>
          <p:nvPr/>
        </p:nvSpPr>
        <p:spPr>
          <a:xfrm>
            <a:off x="3088083" y="193848"/>
            <a:ext cx="5710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রাসুল (সা.) আরো ইরশাদ করেন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7562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9819315">
            <a:off x="685955" y="134051"/>
            <a:ext cx="2947543" cy="2996949"/>
          </a:xfrm>
          <a:prstGeom prst="rect">
            <a:avLst/>
          </a:prstGeom>
        </p:spPr>
        <p:txBody>
          <a:bodyPr wrap="none">
            <a:prstTxWarp prst="textInflateTop">
              <a:avLst>
                <a:gd name="adj" fmla="val 34649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166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</a:t>
            </a:r>
            <a:endParaRPr lang="en-US" sz="16600" b="1" dirty="0" smtClean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6600" b="1" dirty="0">
              <a:ln/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926214" y="4767541"/>
            <a:ext cx="10044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দোয়ার</a:t>
            </a:r>
            <a:r>
              <a:rPr lang="en-US" sz="4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ফযিলিতের</a:t>
            </a:r>
            <a:r>
              <a:rPr lang="en-US" sz="4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4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কুরানের</a:t>
            </a:r>
            <a:r>
              <a:rPr lang="en-US" sz="4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4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ও ১টি </a:t>
            </a:r>
            <a:r>
              <a:rPr lang="en-US" sz="4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4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bn-BD" sz="48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1" descr="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62" y="1031544"/>
            <a:ext cx="5543908" cy="31487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2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420" y="207818"/>
            <a:ext cx="624592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দোয়ার আদব 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2575" y="1419425"/>
            <a:ext cx="71262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ইমাম নববি রাহমাতুল্লাহি আলাইহি বলেন</a:t>
            </a:r>
            <a:r>
              <a:rPr lang="en-US" sz="3600" b="1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, ‘</a:t>
            </a:r>
            <a:r>
              <a:rPr lang="bn-IN" sz="3600" b="1" dirty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এ ব্যাপারে ওলামায়ে কিরাম এক মত যে</a:t>
            </a:r>
            <a:r>
              <a:rPr lang="en-US" sz="3600" b="1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endParaRPr lang="en-US" sz="3600" b="1" dirty="0" smtClean="0">
              <a:solidFill>
                <a:srgbClr val="333333"/>
              </a:solidFill>
              <a:latin typeface="NikoshBAN" panose="02000000000000000000" pitchFamily="2" charset="0"/>
              <a:ea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আল্লাহ </a:t>
            </a:r>
            <a:r>
              <a:rPr lang="bn-IN" sz="3600" b="1" dirty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তাআলার নিকট দোয়া করা</a:t>
            </a:r>
            <a:r>
              <a:rPr lang="en-US" sz="3600" b="1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3600" b="1" dirty="0" smtClean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প্রার্থনা  </a:t>
            </a:r>
            <a:r>
              <a:rPr lang="bn-IN" sz="3600" b="1" dirty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করা মুস্তাহাব। </a:t>
            </a:r>
            <a:endParaRPr lang="en-US" sz="3600" b="1" dirty="0" smtClean="0">
              <a:solidFill>
                <a:srgbClr val="333333"/>
              </a:solidFill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তবে </a:t>
            </a:r>
            <a:r>
              <a:rPr lang="bn-IN" sz="3600" b="1" dirty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বিপদের সময় দোয়া করা সুন্নাত</a:t>
            </a:r>
            <a:r>
              <a:rPr lang="bn-IN" sz="3600" b="1" dirty="0" smtClean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solidFill>
                <a:srgbClr val="333333"/>
              </a:solidFill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কেননা সকল নবি-রাসুলগণ থেকে দোয়া করার প্রমাণ রয়েছে</a:t>
            </a:r>
            <a:r>
              <a:rPr lang="bn-IN" sz="3600" b="1" dirty="0" smtClean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solidFill>
                <a:srgbClr val="333333"/>
              </a:solidFill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দোয়া কবুল </a:t>
            </a:r>
            <a:r>
              <a:rPr lang="bn-IN" sz="3600" b="1" dirty="0" smtClean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হওয়ার </a:t>
            </a:r>
            <a:r>
              <a:rPr lang="bn-IN" sz="3600" b="1" dirty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জন্য দোয়া করার কিছু আদব রয়েছে। যা জানা আবশ্যক। 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446"/>
            <a:ext cx="3722912" cy="2878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9303"/>
            <a:ext cx="3745775" cy="26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3315"/>
            <a:ext cx="624592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দোয়ার আদব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bn-IN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4296" y="1441541"/>
            <a:ext cx="72498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হারাম বস্তু পানাহার থেকে বিরত থাকা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দোয়ার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পূর্বে কোনো নেক কাজ করা। যেমন- নফল নামাজ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দান-সাদকা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রোজা ইত্যাদি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একাগ্রতা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 একনিষ্ঠতার সঙ্গে দোয়া করা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অজু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অবস্থায় কিবলামুখী হয়ে বসে দোয়া করা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আল্লাহর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প্রশংসা করার পর দোয়ার শুরুতে এবং শেষে রাসুলুল্লাহ (সঃ)প্রতি দরূদ পড়া।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815"/>
            <a:ext cx="4376056" cy="5566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97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12" y="1162595"/>
            <a:ext cx="10155382" cy="4428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65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75314" y="1435471"/>
            <a:ext cx="83166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৬. বিনয় ও নম্রতার সঙ্গে হস্তদ্বয় কাঁধ বরাবর উঠানো</a:t>
            </a:r>
            <a:r>
              <a:rPr lang="bn-IN" sz="3600" b="1" dirty="0" smtClean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3600" b="1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bn-IN" sz="3600" b="1" dirty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৭. আল্লাহর গুণবাচক উত্তম নাম এবং নবি-রাসুলগণের ওসিলা অবলম্বন করা।</a:t>
            </a:r>
            <a:r>
              <a:rPr lang="en-US" sz="3600" b="1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bn-IN" sz="3600" b="1" dirty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৮. অতি নিম্নস্বরে নিজের গোনাহের কথা স্বীকার করে কবুল হওয়ার পূর্ণ দৃঢ়তা নিয়ে বারবার আল্লাহর নিকট ধরনা দিতে থাকা।</a:t>
            </a:r>
            <a:r>
              <a:rPr lang="en-US" sz="3600" b="1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bn-IN" sz="3600" b="1" dirty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৯. তবে একটি বিষয়ে সবধান থাকতে হবে</a:t>
            </a:r>
            <a:r>
              <a:rPr lang="en-US" sz="3600" b="1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3600" b="1" dirty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যে কোনো গোনাহ কাজ কিংবা অসম্ভব বিষয়ে দোয়া করা ঠিক নয়। যা মারাত্ম অপরাধও বটে</a:t>
            </a:r>
            <a:r>
              <a:rPr lang="bn-IN" sz="3600" b="1" dirty="0" smtClean="0">
                <a:solidFill>
                  <a:srgbClr val="333333"/>
                </a:solidFill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6754" y="0"/>
            <a:ext cx="624592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দোয়ার আদব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bn-IN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4865"/>
            <a:ext cx="3709851" cy="5169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3979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817" y="1572356"/>
            <a:ext cx="112532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Clr>
                <a:srgbClr val="0070C0"/>
              </a:buClr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198" y="1011382"/>
            <a:ext cx="1316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14122" y="972190"/>
            <a:ext cx="8181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ar-SA" sz="36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الدعاء</a:t>
            </a:r>
            <a:r>
              <a:rPr lang="ar-SA" sz="36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শাব্দিক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5185" y="1520793"/>
            <a:ext cx="94209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الدعاء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শাব্দিক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ডাকা</a:t>
            </a:r>
            <a:r>
              <a:rPr lang="bn-BD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আহ্বান</a:t>
            </a:r>
            <a:r>
              <a:rPr 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চাওয়া</a:t>
            </a:r>
            <a:r>
              <a:rPr 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আদাবের সাথে কাকুতি মিনতি করা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5178" y="3141762"/>
            <a:ext cx="112532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Clr>
                <a:srgbClr val="0070C0"/>
              </a:buClr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2451" y="2457290"/>
            <a:ext cx="1316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4109" y="2482033"/>
            <a:ext cx="7659501" cy="663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الدعاء</a:t>
            </a:r>
            <a:r>
              <a:rPr lang="ar-SA" sz="36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3375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</a:t>
            </a:r>
            <a:r>
              <a:rPr lang="bn-IN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4514" y="3163314"/>
            <a:ext cx="9901645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b="1" dirty="0"/>
              <a:t> 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শরীয়তের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আবেগের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উন্মেষ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ঘটিয়ে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বিনয়ের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4481" y="5714029"/>
            <a:ext cx="112532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Clr>
                <a:srgbClr val="0070C0"/>
              </a:buClr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8789" y="4626431"/>
            <a:ext cx="780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97435" y="4692740"/>
            <a:ext cx="5514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ar-SA" sz="36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الدعاء</a:t>
            </a:r>
            <a:r>
              <a:rPr lang="ar-SA" sz="36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মুখস্থ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37982" y="5622048"/>
            <a:ext cx="9430604" cy="588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45"/>
              </a:lnSpc>
            </a:pP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ts val="1645"/>
              </a:lnSpc>
            </a:pPr>
            <a:r>
              <a:rPr lang="ar-SA" sz="3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الدعاء</a:t>
            </a:r>
            <a:r>
              <a:rPr lang="ar-SA" sz="36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3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مخ</a:t>
            </a:r>
            <a:r>
              <a:rPr lang="ar-SA" sz="3600" b="1" dirty="0"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r-SA" sz="3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العبادة</a:t>
            </a:r>
            <a:r>
              <a:rPr lang="bn-IN" sz="3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4384963" y="0"/>
            <a:ext cx="2438400" cy="9906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 descr="E:\welcome notes\duplex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271" y="1391273"/>
            <a:ext cx="5029200" cy="31612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53344" y="0"/>
            <a:ext cx="3381055" cy="1488869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bn-BD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0071" y="4413323"/>
            <a:ext cx="7712220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45"/>
              </a:lnSpc>
            </a:pP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কুরআন হাদিসের আলোকে 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ts val="1645"/>
              </a:lnSpc>
            </a:pPr>
            <a:r>
              <a:rPr lang="ar-SA" sz="54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الدعاء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ফযিলত আলোচনা কর ?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9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84" y="-110836"/>
            <a:ext cx="12415838" cy="6968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7699" y="360219"/>
            <a:ext cx="4090555" cy="2216726"/>
          </a:xfrm>
          <a:prstGeom prst="downArrowCallout">
            <a:avLst>
              <a:gd name="adj1" fmla="val 16250"/>
              <a:gd name="adj2" fmla="val 29375"/>
              <a:gd name="adj3" fmla="val 25000"/>
              <a:gd name="adj4" fmla="val 6497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  <a:scene3d>
              <a:camera prst="isometricOffAxis2Lef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 err="1">
                <a:ln/>
                <a:solidFill>
                  <a:schemeClr val="accent4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নীতিবাক্য</a:t>
            </a:r>
            <a:endParaRPr lang="en-US" sz="7200" b="1" dirty="0">
              <a:ln/>
              <a:solidFill>
                <a:schemeClr val="accent4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5893" y="2576944"/>
            <a:ext cx="12318856" cy="20664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CanUp">
              <a:avLst>
                <a:gd name="adj" fmla="val 88678"/>
              </a:avLst>
            </a:prstTxWarp>
            <a:spAutoFit/>
          </a:bodyPr>
          <a:lstStyle/>
          <a:p>
            <a:pPr algn="ctr"/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মাসনুন দোয়া  গুলো পড়ার চেষ্টা করব 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9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08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85259" y="462395"/>
            <a:ext cx="618172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1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0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73568" y="375174"/>
            <a:ext cx="6247223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prstTxWarp prst="textIn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600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ar-SA" sz="6600" b="1" dirty="0">
              <a:ln/>
              <a:solidFill>
                <a:schemeClr val="tx2"/>
              </a:solidFill>
              <a:latin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0039" y="3832240"/>
            <a:ext cx="6328533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99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ar-SA" sz="199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46" y="0"/>
            <a:ext cx="484882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7" y="1634836"/>
            <a:ext cx="6151419" cy="2576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680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22148" y="2679939"/>
            <a:ext cx="70423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শাহ্‌ জাহান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কুতুবী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আধুনগর ইসলামিয়া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bn-BD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মাদ্‌রাসা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মোবঃ</a:t>
            </a:r>
            <a:r>
              <a:rPr lang="en-US" sz="3200" b="1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০১৮১৬৮৩০২৪৯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mdshahjahankutuby1979@gmail.com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4387160" y="204537"/>
            <a:ext cx="3398593" cy="1303908"/>
          </a:xfrm>
          <a:prstGeom prst="ribbon">
            <a:avLst>
              <a:gd name="adj1" fmla="val 15517"/>
              <a:gd name="adj2" fmla="val 693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89275" y="0"/>
            <a:ext cx="4599708" cy="1668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3200" b="1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200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9ম ও ১০ম</a:t>
            </a:r>
            <a:endParaRPr lang="bn-BD" sz="32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defRPr/>
            </a:pPr>
            <a:r>
              <a:rPr lang="bn-BD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 ও ফিকহ</a:t>
            </a:r>
            <a:endParaRPr lang="bn-BD" sz="32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Equal 16"/>
          <p:cNvSpPr/>
          <p:nvPr/>
        </p:nvSpPr>
        <p:spPr>
          <a:xfrm rot="5400000">
            <a:off x="4655127" y="2729349"/>
            <a:ext cx="3920837" cy="1648691"/>
          </a:xfrm>
          <a:prstGeom prst="mathEqual">
            <a:avLst>
              <a:gd name="adj1" fmla="val 8174"/>
              <a:gd name="adj2" fmla="val 1176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9" y="1729042"/>
            <a:ext cx="4170219" cy="43812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15637" y="5635669"/>
            <a:ext cx="12510655" cy="15025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2" y="0"/>
            <a:ext cx="2920489" cy="259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74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3" y="3905793"/>
            <a:ext cx="4219302" cy="2500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52" y="300446"/>
            <a:ext cx="4454434" cy="31412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" y="261258"/>
            <a:ext cx="4376058" cy="29193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5247506" y="809897"/>
            <a:ext cx="1489291" cy="445945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 দেখে চিন্তা ক</a:t>
            </a:r>
            <a:r>
              <a:rPr lang="bn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রি 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5716" y="4047344"/>
            <a:ext cx="4776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বুঝলাম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9309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20064" y="2745504"/>
            <a:ext cx="8140115" cy="69922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ar-SA" sz="4800" b="1" spc="33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الفصل </a:t>
            </a:r>
            <a:r>
              <a:rPr lang="ar-SA" sz="4800" b="1" spc="33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الرابع:الاعمال</a:t>
            </a:r>
            <a:r>
              <a:rPr lang="ar-SA" sz="4800" b="1" spc="33" dirty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800" b="1" spc="33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الذميمة</a:t>
            </a:r>
            <a:endParaRPr lang="en-US" sz="4800" b="1" spc="33" dirty="0">
              <a:ln w="0"/>
              <a:solidFill>
                <a:schemeClr val="accent4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7599" y="1630673"/>
            <a:ext cx="6134145" cy="664679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45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r" rtl="1"/>
            <a:r>
              <a:rPr lang="ar-SA" sz="3600" b="1" spc="33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القسم الثالث:الأخلاق</a:t>
            </a:r>
            <a:endParaRPr lang="en-US" sz="3600" b="1" spc="33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6555" y="3735976"/>
            <a:ext cx="8167255" cy="1072621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45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r" rtl="1"/>
            <a:r>
              <a:rPr lang="ar-SA" sz="2800" b="1" spc="45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الدرس </a:t>
            </a:r>
            <a:r>
              <a:rPr lang="ar-SA" sz="2800" b="1" spc="33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السادس</a:t>
            </a:r>
            <a:r>
              <a:rPr lang="ar-SA" sz="2800" b="1" spc="45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: أهمية الدعاء والمناجات في الحياة الانسانية</a:t>
            </a:r>
            <a:endParaRPr lang="en-US" sz="2800" b="1" spc="45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0364" y="5070954"/>
            <a:ext cx="9001124" cy="1354957"/>
          </a:xfrm>
          <a:prstGeom prst="rect">
            <a:avLst/>
          </a:prstGeom>
          <a:ln>
            <a:noFill/>
          </a:ln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2304" b="1" spc="45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304" b="1" spc="45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4" b="1" spc="45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304" b="1" spc="45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4" b="1" spc="45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r>
              <a:rPr lang="en-US" sz="2304" b="1" spc="45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304" b="1" spc="45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মুনাজাতের</a:t>
            </a:r>
            <a:r>
              <a:rPr lang="en-US" sz="2304" b="1" spc="45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4" b="1" spc="45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2304" b="1" spc="45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5066386" y="-142875"/>
            <a:ext cx="5281683" cy="1583611"/>
          </a:xfrm>
          <a:prstGeom prst="horizontalScroll">
            <a:avLst/>
          </a:prstGeom>
          <a:solidFill>
            <a:schemeClr val="bg2">
              <a:lumMod val="1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7895"/>
              </a:avLst>
            </a:prstTxWarp>
          </a:bodyPr>
          <a:lstStyle/>
          <a:p>
            <a:pPr algn="ctr"/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503" y="985428"/>
            <a:ext cx="3866606" cy="4971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15291" y="1985554"/>
            <a:ext cx="1881051" cy="2707585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27412"/>
              </a:avLst>
            </a:prstTxWarp>
            <a:spAutoFit/>
          </a:bodyPr>
          <a:lstStyle/>
          <a:p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الدعاء</a:t>
            </a:r>
            <a:endParaRPr lang="en-US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49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0439" y="114302"/>
            <a:ext cx="234391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6000" b="1" u="sng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600" b="1" u="sng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2068" y="1044506"/>
            <a:ext cx="86582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ar-SA" sz="4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44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bn-IN" sz="4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দোয়ার শাব্দিক ও পারিভাষিক অর্থ বলতে পারবে।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4400" b="1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44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44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4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দোয়ার </a:t>
            </a:r>
            <a:r>
              <a:rPr lang="bn-IN" sz="4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ফযিলত বর্ণনা করতে পারবে।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4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দোয়ার আদব ব্যাখ্যা করতে পারবে।</a:t>
            </a:r>
          </a:p>
        </p:txBody>
      </p:sp>
      <p:sp>
        <p:nvSpPr>
          <p:cNvPr id="2" name="Oval 1"/>
          <p:cNvSpPr/>
          <p:nvPr/>
        </p:nvSpPr>
        <p:spPr>
          <a:xfrm>
            <a:off x="104503" y="757646"/>
            <a:ext cx="3174274" cy="56562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ar-S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الدعاء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2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" y="0"/>
            <a:ext cx="89098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6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الدعاء</a:t>
            </a:r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শব্দের আভিধানিক অর্থ?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6080" y="1014367"/>
            <a:ext cx="8255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الدعاء   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আরবি শব্দ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r-SA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الدعاء</a:t>
            </a:r>
            <a:r>
              <a:rPr lang="bn-BD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বাবে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نصر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মাসদার</a:t>
            </a:r>
            <a:r>
              <a:rPr lang="en-US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4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আভিধানিক অর্থ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390" y="2502035"/>
            <a:ext cx="83962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ডাকা</a:t>
            </a:r>
            <a:r>
              <a:rPr lang="bn-BD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আহ্বান</a:t>
            </a:r>
            <a:r>
              <a:rPr lang="en-US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চাওয়া</a:t>
            </a:r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আদাবের সাথে কাকুতি মিনতি করা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1441404"/>
            <a:ext cx="3226526" cy="46197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AutoShape 4" descr="افضل الدعاء المستجاب - موقع محتويا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399843"/>
            <a:ext cx="3030583" cy="1340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82" y="5422454"/>
            <a:ext cx="2751114" cy="14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270" y="0"/>
            <a:ext cx="10337142" cy="69997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الدعاء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bn-IN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</a:t>
            </a:r>
            <a:r>
              <a:rPr lang="bn-IN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জ্ঞা</a:t>
            </a:r>
            <a:endParaRPr lang="en-US" sz="2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6751" y="1463594"/>
            <a:ext cx="808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/>
              <a:t> 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শরীয়তের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আবেগের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উন্মেষ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ঘটিয়ে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বিনয়ের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143691" y="875210"/>
            <a:ext cx="3865418" cy="5630882"/>
          </a:xfrm>
          <a:prstGeom prst="roundRect">
            <a:avLst>
              <a:gd name="adj" fmla="val 1272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perspective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r" rtl="1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herit"/>
                <a:ea typeface="Times New Roman" panose="02020603050405020304" pitchFamily="18" charset="0"/>
              </a:rPr>
              <a:t>معني</a:t>
            </a:r>
          </a:p>
          <a:p>
            <a:pPr algn="r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الدعاء </a:t>
            </a:r>
            <a:r>
              <a:rPr lang="en-US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</a:p>
          <a:p>
            <a:pPr algn="r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herit"/>
                <a:ea typeface="Times New Roman" panose="02020603050405020304" pitchFamily="18" charset="0"/>
              </a:rPr>
              <a:t>اصطلاحا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5243" y="3379071"/>
            <a:ext cx="811440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পরিভাষায়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বিনয়ের সঙ্গে মহান আল্লাহর কাছে কল্যাণ ও উপকার লাভের উদ্দেশ্যে এবং ক্ষতি ও অপকার থেকে বেঁচে থাকার জন্য প্রার্থনা করাই হল দোয়া। কুরআন হাদিসে দোয়াকে-ই ইবাদাত হিসেবে আখ্যায়িত করা হয়।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644</Words>
  <Application>Microsoft Office PowerPoint</Application>
  <PresentationFormat>Widescreen</PresentationFormat>
  <Paragraphs>128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inherit</vt:lpstr>
      <vt:lpstr>NikoshBAN</vt:lpstr>
      <vt:lpstr>Times New Roman</vt:lpstr>
      <vt:lpstr>Traditional Arabic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ASUS-PC</cp:lastModifiedBy>
  <cp:revision>180</cp:revision>
  <dcterms:created xsi:type="dcterms:W3CDTF">2016-10-24T01:43:56Z</dcterms:created>
  <dcterms:modified xsi:type="dcterms:W3CDTF">2020-11-07T17:44:23Z</dcterms:modified>
</cp:coreProperties>
</file>