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2" r:id="rId4"/>
    <p:sldId id="277" r:id="rId5"/>
    <p:sldId id="274" r:id="rId6"/>
    <p:sldId id="273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81" r:id="rId15"/>
    <p:sldId id="264" r:id="rId16"/>
    <p:sldId id="265" r:id="rId17"/>
    <p:sldId id="278" r:id="rId18"/>
    <p:sldId id="279" r:id="rId19"/>
    <p:sldId id="266" r:id="rId20"/>
    <p:sldId id="267" r:id="rId21"/>
    <p:sldId id="270" r:id="rId22"/>
    <p:sldId id="271" r:id="rId23"/>
    <p:sldId id="280" r:id="rId24"/>
    <p:sldId id="275" r:id="rId25"/>
    <p:sldId id="276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41" d="100"/>
          <a:sy n="41" d="100"/>
        </p:scale>
        <p:origin x="-108" y="-4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32DD-DB20-416E-8BD2-FD77E6540FFF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C8BD3-CC65-41D1-BA8A-A5BBE6B00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521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32DD-DB20-416E-8BD2-FD77E6540FFF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C8BD3-CC65-41D1-BA8A-A5BBE6B00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271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32DD-DB20-416E-8BD2-FD77E6540FFF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C8BD3-CC65-41D1-BA8A-A5BBE6B00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659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32DD-DB20-416E-8BD2-FD77E6540FFF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C8BD3-CC65-41D1-BA8A-A5BBE6B00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471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32DD-DB20-416E-8BD2-FD77E6540FFF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C8BD3-CC65-41D1-BA8A-A5BBE6B00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57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32DD-DB20-416E-8BD2-FD77E6540FFF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C8BD3-CC65-41D1-BA8A-A5BBE6B00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627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32DD-DB20-416E-8BD2-FD77E6540FFF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C8BD3-CC65-41D1-BA8A-A5BBE6B00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862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32DD-DB20-416E-8BD2-FD77E6540FFF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C8BD3-CC65-41D1-BA8A-A5BBE6B00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279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32DD-DB20-416E-8BD2-FD77E6540FFF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C8BD3-CC65-41D1-BA8A-A5BBE6B00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093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32DD-DB20-416E-8BD2-FD77E6540FFF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C8BD3-CC65-41D1-BA8A-A5BBE6B00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882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32DD-DB20-416E-8BD2-FD77E6540FFF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C8BD3-CC65-41D1-BA8A-A5BBE6B00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023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232DD-DB20-416E-8BD2-FD77E6540FFF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C8BD3-CC65-41D1-BA8A-A5BBE6B00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504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0492" y="1172309"/>
            <a:ext cx="4032739" cy="984738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sz="8800" dirty="0" err="1" smtClean="0">
                <a:solidFill>
                  <a:srgbClr val="FF0000"/>
                </a:solidFill>
              </a:rPr>
              <a:t>স্বাগতম</a:t>
            </a:r>
            <a:r>
              <a:rPr lang="en-US" sz="8800" dirty="0" smtClean="0">
                <a:solidFill>
                  <a:srgbClr val="FF0000"/>
                </a:solidFill>
              </a:rPr>
              <a:t>  </a:t>
            </a:r>
            <a:endParaRPr lang="en-US" sz="8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97722" y="2804160"/>
            <a:ext cx="4642339" cy="2591752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723" y="2813538"/>
            <a:ext cx="4853354" cy="2582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153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0992" y="365125"/>
            <a:ext cx="8717280" cy="1325563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92D050"/>
                </a:solidFill>
              </a:rPr>
              <a:t>ভিক্টোরিয়া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মেমোরিয়াল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হল</a:t>
            </a:r>
            <a:r>
              <a:rPr lang="en-US" dirty="0" smtClean="0"/>
              <a:t>— </a:t>
            </a:r>
            <a:r>
              <a:rPr lang="en-US" sz="2700" dirty="0" err="1" smtClean="0">
                <a:solidFill>
                  <a:srgbClr val="FF0000"/>
                </a:solidFill>
              </a:rPr>
              <a:t>রানী</a:t>
            </a:r>
            <a:r>
              <a:rPr lang="en-US" sz="2700" dirty="0" smtClean="0">
                <a:solidFill>
                  <a:srgbClr val="FF0000"/>
                </a:solidFill>
              </a:rPr>
              <a:t> </a:t>
            </a:r>
            <a:r>
              <a:rPr lang="en-US" sz="2700" dirty="0" err="1" smtClean="0">
                <a:solidFill>
                  <a:srgbClr val="FF0000"/>
                </a:solidFill>
              </a:rPr>
              <a:t>ভিক্টোরিয়ার</a:t>
            </a:r>
            <a:r>
              <a:rPr lang="en-US" sz="2700" dirty="0" smtClean="0">
                <a:solidFill>
                  <a:srgbClr val="FF0000"/>
                </a:solidFill>
              </a:rPr>
              <a:t> </a:t>
            </a:r>
            <a:r>
              <a:rPr lang="en-US" sz="2700" smtClean="0">
                <a:solidFill>
                  <a:srgbClr val="FF0000"/>
                </a:solidFill>
              </a:rPr>
              <a:t>নামাঙ্কিত </a:t>
            </a:r>
            <a:r>
              <a:rPr lang="en-US" sz="2700" dirty="0" err="1" smtClean="0">
                <a:solidFill>
                  <a:srgbClr val="FF0000"/>
                </a:solidFill>
              </a:rPr>
              <a:t>স্মৃতিসৌধ</a:t>
            </a:r>
            <a:r>
              <a:rPr lang="en-US" sz="2700" dirty="0" smtClean="0">
                <a:solidFill>
                  <a:srgbClr val="FF0000"/>
                </a:solidFill>
              </a:rPr>
              <a:t>।</a:t>
            </a:r>
            <a:br>
              <a:rPr lang="en-US" sz="2700" dirty="0" smtClean="0">
                <a:solidFill>
                  <a:srgbClr val="FF0000"/>
                </a:solidFill>
              </a:rPr>
            </a:br>
            <a:r>
              <a:rPr lang="en-US" sz="2700" dirty="0" err="1" smtClean="0">
                <a:solidFill>
                  <a:srgbClr val="FF0000"/>
                </a:solidFill>
              </a:rPr>
              <a:t>কলকাতা</a:t>
            </a:r>
            <a:r>
              <a:rPr lang="en-US" sz="2700" dirty="0" smtClean="0">
                <a:solidFill>
                  <a:srgbClr val="FF0000"/>
                </a:solidFill>
              </a:rPr>
              <a:t> </a:t>
            </a:r>
            <a:r>
              <a:rPr lang="en-US" sz="2700" dirty="0" err="1" smtClean="0">
                <a:solidFill>
                  <a:srgbClr val="FF0000"/>
                </a:solidFill>
              </a:rPr>
              <a:t>ময়দানের</a:t>
            </a:r>
            <a:r>
              <a:rPr lang="en-US" sz="2700" dirty="0" smtClean="0">
                <a:solidFill>
                  <a:srgbClr val="FF0000"/>
                </a:solidFill>
              </a:rPr>
              <a:t> </a:t>
            </a:r>
            <a:r>
              <a:rPr lang="en-US" sz="2700" dirty="0" err="1" smtClean="0">
                <a:solidFill>
                  <a:srgbClr val="FF0000"/>
                </a:solidFill>
              </a:rPr>
              <a:t>দক্ষিণ</a:t>
            </a:r>
            <a:r>
              <a:rPr lang="en-US" sz="2700" dirty="0" smtClean="0">
                <a:solidFill>
                  <a:srgbClr val="FF0000"/>
                </a:solidFill>
              </a:rPr>
              <a:t> </a:t>
            </a:r>
            <a:r>
              <a:rPr lang="en-US" sz="2700" dirty="0" err="1" smtClean="0">
                <a:solidFill>
                  <a:srgbClr val="FF0000"/>
                </a:solidFill>
              </a:rPr>
              <a:t>কোনে</a:t>
            </a:r>
            <a:r>
              <a:rPr lang="en-US" sz="2700" dirty="0" smtClean="0">
                <a:solidFill>
                  <a:srgbClr val="FF0000"/>
                </a:solidFill>
              </a:rPr>
              <a:t> </a:t>
            </a:r>
            <a:r>
              <a:rPr lang="en-US" sz="2700" dirty="0" err="1" smtClean="0">
                <a:solidFill>
                  <a:srgbClr val="FF0000"/>
                </a:solidFill>
              </a:rPr>
              <a:t>অবস্থিত</a:t>
            </a:r>
            <a:r>
              <a:rPr lang="en-US" sz="2700" dirty="0" smtClean="0">
                <a:solidFill>
                  <a:srgbClr val="FF0000"/>
                </a:solidFill>
              </a:rPr>
              <a:t>।</a:t>
            </a:r>
            <a:endParaRPr lang="en-US" sz="2700" dirty="0">
              <a:solidFill>
                <a:srgbClr val="FF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954" y="2414954"/>
            <a:ext cx="3868615" cy="2954215"/>
          </a:xfrm>
        </p:spPr>
      </p:pic>
    </p:spTree>
    <p:extLst>
      <p:ext uri="{BB962C8B-B14F-4D97-AF65-F5344CB8AC3E}">
        <p14:creationId xmlns:p14="http://schemas.microsoft.com/office/powerpoint/2010/main" val="395479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1664" y="365125"/>
            <a:ext cx="9156192" cy="1325563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বৃটিশ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মিউজিয়ামঃ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১৭৫৩ </a:t>
            </a:r>
            <a:r>
              <a:rPr lang="en-US" sz="3200" dirty="0" err="1" smtClean="0">
                <a:solidFill>
                  <a:srgbClr val="FF0000"/>
                </a:solidFill>
              </a:rPr>
              <a:t>সালে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প্রতিষ্ঠিত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বৃটেনের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জাতীয়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জাদুঘর</a:t>
            </a:r>
            <a:r>
              <a:rPr lang="en-US" sz="3200" dirty="0" smtClean="0">
                <a:solidFill>
                  <a:srgbClr val="FF0000"/>
                </a:solidFill>
              </a:rPr>
              <a:t>।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450" y="2091531"/>
            <a:ext cx="7277100" cy="3819525"/>
          </a:xfrm>
        </p:spPr>
      </p:pic>
    </p:spTree>
    <p:extLst>
      <p:ext uri="{BB962C8B-B14F-4D97-AF65-F5344CB8AC3E}">
        <p14:creationId xmlns:p14="http://schemas.microsoft.com/office/powerpoint/2010/main" val="252694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8512" y="365125"/>
            <a:ext cx="10204704" cy="1325563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কলকাতা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জাতীয়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জাদুঘর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–</a:t>
            </a:r>
            <a:r>
              <a:rPr lang="en-US" sz="3100" dirty="0" err="1" smtClean="0">
                <a:solidFill>
                  <a:srgbClr val="92D050"/>
                </a:solidFill>
              </a:rPr>
              <a:t>কলকাতার</a:t>
            </a:r>
            <a:r>
              <a:rPr lang="en-US" sz="3100" dirty="0" smtClean="0">
                <a:solidFill>
                  <a:srgbClr val="92D050"/>
                </a:solidFill>
              </a:rPr>
              <a:t> </a:t>
            </a:r>
            <a:r>
              <a:rPr lang="en-US" sz="3100" dirty="0" err="1" smtClean="0">
                <a:solidFill>
                  <a:srgbClr val="92D050"/>
                </a:solidFill>
              </a:rPr>
              <a:t>পার্ক</a:t>
            </a:r>
            <a:r>
              <a:rPr lang="en-US" sz="3100" dirty="0" smtClean="0">
                <a:solidFill>
                  <a:srgbClr val="92D050"/>
                </a:solidFill>
              </a:rPr>
              <a:t> </a:t>
            </a:r>
            <a:r>
              <a:rPr lang="en-US" sz="3100" dirty="0" err="1" smtClean="0">
                <a:solidFill>
                  <a:srgbClr val="92D050"/>
                </a:solidFill>
              </a:rPr>
              <a:t>স্ট্রিটে</a:t>
            </a:r>
            <a:r>
              <a:rPr lang="en-US" sz="3100" dirty="0" smtClean="0">
                <a:solidFill>
                  <a:srgbClr val="92D050"/>
                </a:solidFill>
              </a:rPr>
              <a:t> </a:t>
            </a:r>
            <a:r>
              <a:rPr lang="en-US" sz="3100" dirty="0" err="1" smtClean="0">
                <a:solidFill>
                  <a:srgbClr val="92D050"/>
                </a:solidFill>
              </a:rPr>
              <a:t>অবস্থিত</a:t>
            </a:r>
            <a:r>
              <a:rPr lang="en-US" sz="3100" dirty="0" smtClean="0">
                <a:solidFill>
                  <a:srgbClr val="92D050"/>
                </a:solidFill>
              </a:rPr>
              <a:t> </a:t>
            </a:r>
            <a:r>
              <a:rPr lang="en-US" sz="3100" dirty="0" err="1" smtClean="0">
                <a:solidFill>
                  <a:srgbClr val="92D050"/>
                </a:solidFill>
              </a:rPr>
              <a:t>এই</a:t>
            </a:r>
            <a:r>
              <a:rPr lang="en-US" sz="3100" dirty="0" smtClean="0">
                <a:solidFill>
                  <a:srgbClr val="92D050"/>
                </a:solidFill>
              </a:rPr>
              <a:t> </a:t>
            </a:r>
            <a:r>
              <a:rPr lang="en-US" sz="3100" dirty="0" err="1" smtClean="0">
                <a:solidFill>
                  <a:srgbClr val="92D050"/>
                </a:solidFill>
              </a:rPr>
              <a:t>জাদুঘর</a:t>
            </a:r>
            <a:r>
              <a:rPr lang="en-US" sz="3100" dirty="0" smtClean="0">
                <a:solidFill>
                  <a:srgbClr val="92D050"/>
                </a:solidFill>
              </a:rPr>
              <a:t> </a:t>
            </a:r>
            <a:r>
              <a:rPr lang="en-US" sz="3100" dirty="0" err="1" smtClean="0">
                <a:solidFill>
                  <a:srgbClr val="92D050"/>
                </a:solidFill>
              </a:rPr>
              <a:t>প্রতিষ্ঠিত</a:t>
            </a:r>
            <a:r>
              <a:rPr lang="en-US" sz="3100" dirty="0" smtClean="0">
                <a:solidFill>
                  <a:srgbClr val="92D050"/>
                </a:solidFill>
              </a:rPr>
              <a:t> </a:t>
            </a:r>
            <a:r>
              <a:rPr lang="en-US" sz="3100" dirty="0" err="1" smtClean="0">
                <a:solidFill>
                  <a:srgbClr val="92D050"/>
                </a:solidFill>
              </a:rPr>
              <a:t>হয়</a:t>
            </a:r>
            <a:r>
              <a:rPr lang="en-US" sz="3100" dirty="0" smtClean="0">
                <a:solidFill>
                  <a:srgbClr val="92D050"/>
                </a:solidFill>
              </a:rPr>
              <a:t> ১৮১৪ </a:t>
            </a:r>
            <a:r>
              <a:rPr lang="en-US" sz="3100" dirty="0" err="1" smtClean="0">
                <a:solidFill>
                  <a:srgbClr val="92D050"/>
                </a:solidFill>
              </a:rPr>
              <a:t>সালে</a:t>
            </a:r>
            <a:r>
              <a:rPr lang="en-US" sz="3100" dirty="0" smtClean="0">
                <a:solidFill>
                  <a:srgbClr val="92D050"/>
                </a:solidFill>
              </a:rPr>
              <a:t> । </a:t>
            </a:r>
            <a:r>
              <a:rPr lang="en-US" sz="3100" dirty="0" err="1" smtClean="0">
                <a:solidFill>
                  <a:srgbClr val="92D050"/>
                </a:solidFill>
              </a:rPr>
              <a:t>ভারতীয়</a:t>
            </a:r>
            <a:r>
              <a:rPr lang="en-US" sz="3100" dirty="0" smtClean="0">
                <a:solidFill>
                  <a:srgbClr val="92D050"/>
                </a:solidFill>
              </a:rPr>
              <a:t> </a:t>
            </a:r>
            <a:r>
              <a:rPr lang="en-US" sz="3100" dirty="0" err="1" smtClean="0">
                <a:solidFill>
                  <a:srgbClr val="92D050"/>
                </a:solidFill>
              </a:rPr>
              <a:t>জাদুঘর</a:t>
            </a:r>
            <a:r>
              <a:rPr lang="en-US" sz="3100" dirty="0" smtClean="0">
                <a:solidFill>
                  <a:srgbClr val="92D050"/>
                </a:solidFill>
              </a:rPr>
              <a:t> </a:t>
            </a:r>
            <a:r>
              <a:rPr lang="en-US" sz="3100" dirty="0" err="1" smtClean="0">
                <a:solidFill>
                  <a:srgbClr val="92D050"/>
                </a:solidFill>
              </a:rPr>
              <a:t>নামে</a:t>
            </a:r>
            <a:r>
              <a:rPr lang="en-US" sz="3100" dirty="0" smtClean="0">
                <a:solidFill>
                  <a:srgbClr val="92D050"/>
                </a:solidFill>
              </a:rPr>
              <a:t> </a:t>
            </a:r>
            <a:r>
              <a:rPr lang="en-US" sz="3100" dirty="0" err="1" smtClean="0">
                <a:solidFill>
                  <a:srgbClr val="92D050"/>
                </a:solidFill>
              </a:rPr>
              <a:t>পরিচিত</a:t>
            </a:r>
            <a:r>
              <a:rPr lang="en-US" sz="3100" dirty="0" smtClean="0">
                <a:solidFill>
                  <a:srgbClr val="92D050"/>
                </a:solidFill>
              </a:rPr>
              <a:t> </a:t>
            </a:r>
            <a:r>
              <a:rPr lang="en-US" sz="3100" dirty="0" err="1" smtClean="0">
                <a:solidFill>
                  <a:srgbClr val="92D050"/>
                </a:solidFill>
              </a:rPr>
              <a:t>এই</a:t>
            </a:r>
            <a:r>
              <a:rPr lang="en-US" sz="3100" dirty="0" smtClean="0">
                <a:solidFill>
                  <a:srgbClr val="92D050"/>
                </a:solidFill>
              </a:rPr>
              <a:t> </a:t>
            </a:r>
            <a:r>
              <a:rPr lang="en-US" sz="3100" dirty="0" err="1" smtClean="0">
                <a:solidFill>
                  <a:srgbClr val="92D050"/>
                </a:solidFill>
              </a:rPr>
              <a:t>জাদুঘরটিভারতীয়</a:t>
            </a:r>
            <a:r>
              <a:rPr lang="en-US" sz="3100" dirty="0" smtClean="0">
                <a:solidFill>
                  <a:srgbClr val="92D050"/>
                </a:solidFill>
              </a:rPr>
              <a:t> </a:t>
            </a:r>
            <a:r>
              <a:rPr lang="en-US" sz="3100" dirty="0" err="1" smtClean="0">
                <a:solidFill>
                  <a:srgbClr val="92D050"/>
                </a:solidFill>
              </a:rPr>
              <a:t>উপমহাদেশের</a:t>
            </a:r>
            <a:r>
              <a:rPr lang="en-US" sz="3100" dirty="0" smtClean="0">
                <a:solidFill>
                  <a:srgbClr val="92D050"/>
                </a:solidFill>
              </a:rPr>
              <a:t> </a:t>
            </a:r>
            <a:r>
              <a:rPr lang="en-US" sz="3100" dirty="0" err="1" smtClean="0">
                <a:solidFill>
                  <a:srgbClr val="92D050"/>
                </a:solidFill>
              </a:rPr>
              <a:t>সবচেয়ে</a:t>
            </a:r>
            <a:r>
              <a:rPr lang="en-US" sz="3100" dirty="0" smtClean="0">
                <a:solidFill>
                  <a:srgbClr val="92D050"/>
                </a:solidFill>
              </a:rPr>
              <a:t> </a:t>
            </a:r>
            <a:r>
              <a:rPr lang="en-US" sz="3100" dirty="0" err="1" smtClean="0">
                <a:solidFill>
                  <a:srgbClr val="92D050"/>
                </a:solidFill>
              </a:rPr>
              <a:t>বড়</a:t>
            </a:r>
            <a:r>
              <a:rPr lang="en-US" sz="3100" dirty="0" smtClean="0">
                <a:solidFill>
                  <a:srgbClr val="92D050"/>
                </a:solidFill>
              </a:rPr>
              <a:t> </a:t>
            </a:r>
            <a:r>
              <a:rPr lang="en-US" sz="3100" dirty="0" err="1" smtClean="0">
                <a:solidFill>
                  <a:srgbClr val="92D050"/>
                </a:solidFill>
              </a:rPr>
              <a:t>জাদুঘর</a:t>
            </a:r>
            <a:r>
              <a:rPr lang="en-US" sz="3100" dirty="0" smtClean="0">
                <a:solidFill>
                  <a:srgbClr val="92D050"/>
                </a:solidFill>
              </a:rPr>
              <a:t> </a:t>
            </a:r>
            <a:r>
              <a:rPr lang="en-US" sz="3100" dirty="0" smtClean="0"/>
              <a:t>।</a:t>
            </a:r>
            <a:endParaRPr lang="en-US" sz="31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512" y="2024856"/>
            <a:ext cx="7038975" cy="3952875"/>
          </a:xfrm>
        </p:spPr>
      </p:pic>
    </p:spTree>
    <p:extLst>
      <p:ext uri="{BB962C8B-B14F-4D97-AF65-F5344CB8AC3E}">
        <p14:creationId xmlns:p14="http://schemas.microsoft.com/office/powerpoint/2010/main" val="3116716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760" y="365125"/>
            <a:ext cx="8522208" cy="1325563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92D050"/>
                </a:solidFill>
              </a:rPr>
              <a:t>মিশর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জাদুঘর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smtClean="0"/>
              <a:t>–</a:t>
            </a:r>
            <a:r>
              <a:rPr lang="en-US" sz="3600" dirty="0" err="1" smtClean="0">
                <a:solidFill>
                  <a:srgbClr val="FF0000"/>
                </a:solidFill>
              </a:rPr>
              <a:t>মিশরের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কায়রোতে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অবস্থিত</a:t>
            </a:r>
            <a:r>
              <a:rPr lang="en-US" sz="3600" dirty="0" smtClean="0">
                <a:solidFill>
                  <a:srgbClr val="FF0000"/>
                </a:solidFill>
              </a:rPr>
              <a:t>। ১৮৩৫ </a:t>
            </a:r>
            <a:r>
              <a:rPr lang="en-US" sz="3600" dirty="0" err="1" smtClean="0">
                <a:solidFill>
                  <a:srgbClr val="FF0000"/>
                </a:solidFill>
              </a:rPr>
              <a:t>সালে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প্রতিষ্ঠিত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হয়</a:t>
            </a:r>
            <a:r>
              <a:rPr lang="en-US" sz="3600" dirty="0" smtClean="0">
                <a:solidFill>
                  <a:srgbClr val="FF0000"/>
                </a:solidFill>
              </a:rPr>
              <a:t> ।</a:t>
            </a:r>
            <a:r>
              <a:rPr lang="en-US" sz="3600" dirty="0" err="1" smtClean="0">
                <a:solidFill>
                  <a:srgbClr val="FF0000"/>
                </a:solidFill>
              </a:rPr>
              <a:t>এতে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প্রায়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একলক্ষ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বিশহাজার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প্রদর্শন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সামগ্রী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আছে</a:t>
            </a:r>
            <a:r>
              <a:rPr lang="en-US" sz="3600" dirty="0" smtClean="0">
                <a:solidFill>
                  <a:srgbClr val="FF0000"/>
                </a:solidFill>
              </a:rPr>
              <a:t> ।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7025" y="1848644"/>
            <a:ext cx="6457950" cy="4305300"/>
          </a:xfrm>
        </p:spPr>
      </p:pic>
    </p:spTree>
    <p:extLst>
      <p:ext uri="{BB962C8B-B14F-4D97-AF65-F5344CB8AC3E}">
        <p14:creationId xmlns:p14="http://schemas.microsoft.com/office/powerpoint/2010/main" val="1502068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মুক্তিযুদ্ধ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জাদুঘরঃ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মুক্তিযুদ্ধ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বিষয়ক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প্রথম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জাদুঘর।এটি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ঢাকায়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অবস্থিত</a:t>
            </a:r>
            <a:r>
              <a:rPr lang="en-US" dirty="0" smtClean="0">
                <a:solidFill>
                  <a:srgbClr val="FF0000"/>
                </a:solidFill>
              </a:rPr>
              <a:t>।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6646" y="2696308"/>
            <a:ext cx="5673969" cy="3001107"/>
          </a:xfrm>
        </p:spPr>
      </p:pic>
    </p:spTree>
    <p:extLst>
      <p:ext uri="{BB962C8B-B14F-4D97-AF65-F5344CB8AC3E}">
        <p14:creationId xmlns:p14="http://schemas.microsoft.com/office/powerpoint/2010/main" val="17511147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5776" y="377317"/>
            <a:ext cx="9692640" cy="1325563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বঙ্গবন্ধু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জাদুঘর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: </a:t>
            </a:r>
            <a:r>
              <a:rPr lang="en-US" sz="2800" dirty="0" err="1" smtClean="0">
                <a:solidFill>
                  <a:srgbClr val="92D050"/>
                </a:solidFill>
              </a:rPr>
              <a:t>এই</a:t>
            </a:r>
            <a:r>
              <a:rPr lang="en-US" sz="2800" dirty="0" smtClean="0">
                <a:solidFill>
                  <a:srgbClr val="92D050"/>
                </a:solidFill>
              </a:rPr>
              <a:t> </a:t>
            </a:r>
            <a:r>
              <a:rPr lang="en-US" sz="2800" dirty="0" err="1" smtClean="0">
                <a:solidFill>
                  <a:srgbClr val="92D050"/>
                </a:solidFill>
              </a:rPr>
              <a:t>জাদুঘর</a:t>
            </a:r>
            <a:r>
              <a:rPr lang="en-US" sz="2800" dirty="0" smtClean="0">
                <a:solidFill>
                  <a:srgbClr val="92D050"/>
                </a:solidFill>
              </a:rPr>
              <a:t> </a:t>
            </a:r>
            <a:r>
              <a:rPr lang="en-US" sz="2800" dirty="0" err="1" smtClean="0">
                <a:solidFill>
                  <a:srgbClr val="92D050"/>
                </a:solidFill>
              </a:rPr>
              <a:t>ঢাকার</a:t>
            </a:r>
            <a:r>
              <a:rPr lang="en-US" sz="2800" dirty="0" smtClean="0">
                <a:solidFill>
                  <a:srgbClr val="92D050"/>
                </a:solidFill>
              </a:rPr>
              <a:t> </a:t>
            </a:r>
            <a:r>
              <a:rPr lang="en-US" sz="2800" dirty="0" err="1" smtClean="0">
                <a:solidFill>
                  <a:srgbClr val="92D050"/>
                </a:solidFill>
              </a:rPr>
              <a:t>ধানমন্ডি</a:t>
            </a:r>
            <a:r>
              <a:rPr lang="en-US" sz="2800" dirty="0" smtClean="0">
                <a:solidFill>
                  <a:srgbClr val="92D050"/>
                </a:solidFill>
              </a:rPr>
              <a:t> </a:t>
            </a:r>
            <a:r>
              <a:rPr lang="en-US" sz="2800" dirty="0" err="1" smtClean="0">
                <a:solidFill>
                  <a:srgbClr val="92D050"/>
                </a:solidFill>
              </a:rPr>
              <a:t>আবাসিক</a:t>
            </a:r>
            <a:r>
              <a:rPr lang="en-US" sz="2800" dirty="0" smtClean="0">
                <a:solidFill>
                  <a:srgbClr val="92D050"/>
                </a:solidFill>
              </a:rPr>
              <a:t> </a:t>
            </a:r>
            <a:r>
              <a:rPr lang="en-US" sz="2800" dirty="0" err="1" smtClean="0">
                <a:solidFill>
                  <a:srgbClr val="92D050"/>
                </a:solidFill>
              </a:rPr>
              <a:t>এলাকায়</a:t>
            </a:r>
            <a:r>
              <a:rPr lang="en-US" sz="2800" dirty="0" smtClean="0">
                <a:solidFill>
                  <a:srgbClr val="92D050"/>
                </a:solidFill>
              </a:rPr>
              <a:t> </a:t>
            </a:r>
            <a:r>
              <a:rPr lang="en-US" sz="2800" dirty="0" err="1" smtClean="0">
                <a:solidFill>
                  <a:srgbClr val="92D050"/>
                </a:solidFill>
              </a:rPr>
              <a:t>অবস্থিত</a:t>
            </a:r>
            <a:r>
              <a:rPr lang="en-US" sz="2800" dirty="0" smtClean="0">
                <a:solidFill>
                  <a:srgbClr val="92D050"/>
                </a:solidFill>
              </a:rPr>
              <a:t> ।</a:t>
            </a:r>
            <a:r>
              <a:rPr lang="en-US" sz="2800" dirty="0" err="1" smtClean="0">
                <a:solidFill>
                  <a:srgbClr val="92D050"/>
                </a:solidFill>
              </a:rPr>
              <a:t>বঙ্গবন্ধু</a:t>
            </a:r>
            <a:r>
              <a:rPr lang="en-US" sz="2800" dirty="0" smtClean="0">
                <a:solidFill>
                  <a:srgbClr val="92D050"/>
                </a:solidFill>
              </a:rPr>
              <a:t> </a:t>
            </a:r>
            <a:r>
              <a:rPr lang="en-US" sz="2800" dirty="0" err="1" smtClean="0">
                <a:solidFill>
                  <a:srgbClr val="92D050"/>
                </a:solidFill>
              </a:rPr>
              <a:t>শেখ</a:t>
            </a:r>
            <a:r>
              <a:rPr lang="en-US" sz="2800" dirty="0" smtClean="0">
                <a:solidFill>
                  <a:srgbClr val="92D050"/>
                </a:solidFill>
              </a:rPr>
              <a:t> </a:t>
            </a:r>
            <a:r>
              <a:rPr lang="en-US" sz="2800" dirty="0" err="1" smtClean="0">
                <a:solidFill>
                  <a:srgbClr val="92D050"/>
                </a:solidFill>
              </a:rPr>
              <a:t>মুজিবুর</a:t>
            </a:r>
            <a:r>
              <a:rPr lang="en-US" sz="2800" dirty="0" smtClean="0">
                <a:solidFill>
                  <a:srgbClr val="92D050"/>
                </a:solidFill>
              </a:rPr>
              <a:t> </a:t>
            </a:r>
            <a:r>
              <a:rPr lang="en-US" sz="2800" dirty="0" err="1" smtClean="0">
                <a:solidFill>
                  <a:srgbClr val="92D050"/>
                </a:solidFill>
              </a:rPr>
              <a:t>রহমানের</a:t>
            </a:r>
            <a:r>
              <a:rPr lang="en-US" sz="2800" dirty="0" smtClean="0">
                <a:solidFill>
                  <a:srgbClr val="92D050"/>
                </a:solidFill>
              </a:rPr>
              <a:t> </a:t>
            </a:r>
            <a:r>
              <a:rPr lang="en-US" sz="2800" dirty="0" err="1" smtClean="0">
                <a:solidFill>
                  <a:srgbClr val="92D050"/>
                </a:solidFill>
              </a:rPr>
              <a:t>স্মৃতি</a:t>
            </a:r>
            <a:r>
              <a:rPr lang="en-US" sz="2800" dirty="0" smtClean="0">
                <a:solidFill>
                  <a:srgbClr val="92D050"/>
                </a:solidFill>
              </a:rPr>
              <a:t> </a:t>
            </a:r>
            <a:r>
              <a:rPr lang="en-US" sz="2800" dirty="0" err="1" smtClean="0">
                <a:solidFill>
                  <a:srgbClr val="92D050"/>
                </a:solidFill>
              </a:rPr>
              <a:t>বিজড়িত</a:t>
            </a:r>
            <a:r>
              <a:rPr lang="en-US" sz="2800" dirty="0" smtClean="0">
                <a:solidFill>
                  <a:srgbClr val="92D050"/>
                </a:solidFill>
              </a:rPr>
              <a:t> </a:t>
            </a:r>
            <a:r>
              <a:rPr lang="en-US" sz="2800" dirty="0" err="1" smtClean="0">
                <a:solidFill>
                  <a:srgbClr val="92D050"/>
                </a:solidFill>
              </a:rPr>
              <a:t>বাসভবনকে</a:t>
            </a:r>
            <a:r>
              <a:rPr lang="en-US" sz="2800" dirty="0" smtClean="0">
                <a:solidFill>
                  <a:srgbClr val="92D050"/>
                </a:solidFill>
              </a:rPr>
              <a:t> ১৯৯৭সালে </a:t>
            </a:r>
            <a:r>
              <a:rPr lang="en-US" sz="2800" dirty="0" err="1" smtClean="0">
                <a:solidFill>
                  <a:srgbClr val="92D050"/>
                </a:solidFill>
              </a:rPr>
              <a:t>জাদুঘরে</a:t>
            </a:r>
            <a:r>
              <a:rPr lang="en-US" sz="2800" dirty="0" smtClean="0">
                <a:solidFill>
                  <a:srgbClr val="92D050"/>
                </a:solidFill>
              </a:rPr>
              <a:t> </a:t>
            </a:r>
            <a:r>
              <a:rPr lang="en-US" sz="2800" dirty="0" err="1" smtClean="0">
                <a:solidFill>
                  <a:srgbClr val="92D050"/>
                </a:solidFill>
              </a:rPr>
              <a:t>রুপন্ত্রিত</a:t>
            </a:r>
            <a:r>
              <a:rPr lang="en-US" sz="2800" dirty="0" smtClean="0">
                <a:solidFill>
                  <a:srgbClr val="92D050"/>
                </a:solidFill>
              </a:rPr>
              <a:t> </a:t>
            </a:r>
            <a:r>
              <a:rPr lang="en-US" sz="2800" dirty="0" err="1" smtClean="0">
                <a:solidFill>
                  <a:srgbClr val="92D050"/>
                </a:solidFill>
              </a:rPr>
              <a:t>করা</a:t>
            </a:r>
            <a:r>
              <a:rPr lang="en-US" sz="2800" dirty="0" smtClean="0">
                <a:solidFill>
                  <a:srgbClr val="92D050"/>
                </a:solidFill>
              </a:rPr>
              <a:t> </a:t>
            </a:r>
            <a:r>
              <a:rPr lang="en-US" sz="2800" dirty="0" err="1" smtClean="0">
                <a:solidFill>
                  <a:srgbClr val="92D050"/>
                </a:solidFill>
              </a:rPr>
              <a:t>হয়</a:t>
            </a:r>
            <a:r>
              <a:rPr lang="en-US" sz="2800" dirty="0" smtClean="0">
                <a:solidFill>
                  <a:srgbClr val="92D050"/>
                </a:solidFill>
              </a:rPr>
              <a:t> ।</a:t>
            </a:r>
            <a:endParaRPr lang="en-US" sz="2800" dirty="0">
              <a:solidFill>
                <a:srgbClr val="92D05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3727" y="2954215"/>
            <a:ext cx="4549535" cy="3094894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415" y="2907322"/>
            <a:ext cx="3892062" cy="3141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050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0576" y="500062"/>
            <a:ext cx="9058656" cy="1325563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92D050"/>
                </a:solidFill>
              </a:rPr>
              <a:t>ল্যুভর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মিউজিয়াম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smtClean="0"/>
              <a:t>–</a:t>
            </a:r>
            <a:r>
              <a:rPr lang="en-US" sz="3200" dirty="0" err="1" smtClean="0">
                <a:solidFill>
                  <a:srgbClr val="00B0F0"/>
                </a:solidFill>
              </a:rPr>
              <a:t>ফ্রান্সের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>
                <a:solidFill>
                  <a:srgbClr val="00B0F0"/>
                </a:solidFill>
              </a:rPr>
              <a:t>জাতীয়</a:t>
            </a:r>
            <a:r>
              <a:rPr lang="en-US" sz="3200" dirty="0">
                <a:solidFill>
                  <a:srgbClr val="00B0F0"/>
                </a:solidFill>
              </a:rPr>
              <a:t> </a:t>
            </a:r>
            <a:r>
              <a:rPr lang="en-US" sz="3200" dirty="0" err="1">
                <a:solidFill>
                  <a:srgbClr val="00B0F0"/>
                </a:solidFill>
              </a:rPr>
              <a:t>জাদুঘর</a:t>
            </a:r>
            <a:r>
              <a:rPr lang="en-US" sz="3200" dirty="0">
                <a:solidFill>
                  <a:srgbClr val="00B0F0"/>
                </a:solidFill>
              </a:rPr>
              <a:t> ও </a:t>
            </a:r>
            <a:r>
              <a:rPr lang="en-US" sz="3200" dirty="0" err="1">
                <a:solidFill>
                  <a:srgbClr val="00B0F0"/>
                </a:solidFill>
              </a:rPr>
              <a:t>আর্ট</a:t>
            </a:r>
            <a:r>
              <a:rPr lang="en-US" sz="3200" dirty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গ্যালারি</a:t>
            </a:r>
            <a:r>
              <a:rPr lang="en-US" sz="3200" dirty="0" smtClean="0">
                <a:solidFill>
                  <a:srgbClr val="00B0F0"/>
                </a:solidFill>
              </a:rPr>
              <a:t> ।</a:t>
            </a:r>
            <a:r>
              <a:rPr lang="en-US" sz="3200" dirty="0" err="1" smtClean="0">
                <a:solidFill>
                  <a:srgbClr val="00B0F0"/>
                </a:solidFill>
              </a:rPr>
              <a:t>প্যারিসে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অবস্থিত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এই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জাদুঘর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প্রতিষ্ঠিত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হয়</a:t>
            </a:r>
            <a:r>
              <a:rPr lang="en-US" sz="3200" dirty="0" smtClean="0">
                <a:solidFill>
                  <a:srgbClr val="00B0F0"/>
                </a:solidFill>
              </a:rPr>
              <a:t> ১৫৪৬ </a:t>
            </a:r>
            <a:r>
              <a:rPr lang="en-US" sz="3200" dirty="0" err="1" smtClean="0">
                <a:solidFill>
                  <a:srgbClr val="00B0F0"/>
                </a:solidFill>
              </a:rPr>
              <a:t>সালে</a:t>
            </a:r>
            <a:r>
              <a:rPr lang="en-US" sz="3200" dirty="0" smtClean="0">
                <a:solidFill>
                  <a:srgbClr val="00B0F0"/>
                </a:solidFill>
              </a:rPr>
              <a:t> ।</a:t>
            </a:r>
            <a:endParaRPr lang="en-US" sz="3200" dirty="0">
              <a:solidFill>
                <a:srgbClr val="00B0F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9962" y="2700337"/>
            <a:ext cx="3429000" cy="2434371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885" y="2635859"/>
            <a:ext cx="3429000" cy="2575048"/>
          </a:xfrm>
        </p:spPr>
      </p:pic>
    </p:spTree>
    <p:extLst>
      <p:ext uri="{BB962C8B-B14F-4D97-AF65-F5344CB8AC3E}">
        <p14:creationId xmlns:p14="http://schemas.microsoft.com/office/powerpoint/2010/main" val="3687763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00B050"/>
                </a:solidFill>
              </a:rPr>
              <a:t>অক্সফোর্ড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বিশ্ববিদ্যালয়</a:t>
            </a:r>
            <a:r>
              <a:rPr lang="en-US" dirty="0">
                <a:solidFill>
                  <a:srgbClr val="00B050"/>
                </a:solidFill>
              </a:rPr>
              <a:t> ও </a:t>
            </a:r>
            <a:r>
              <a:rPr lang="en-US" dirty="0" err="1">
                <a:solidFill>
                  <a:srgbClr val="00B050"/>
                </a:solidFill>
              </a:rPr>
              <a:t>অ্যাশমোলিয়ান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জাদু</a:t>
            </a:r>
            <a:r>
              <a:rPr lang="en-US" dirty="0" err="1" smtClean="0">
                <a:solidFill>
                  <a:srgbClr val="00B050"/>
                </a:solidFill>
              </a:rPr>
              <a:t>ঘর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–</a:t>
            </a:r>
            <a:r>
              <a:rPr lang="en-US" sz="2800" dirty="0" err="1" smtClean="0">
                <a:solidFill>
                  <a:srgbClr val="FF0000"/>
                </a:solidFill>
              </a:rPr>
              <a:t>অক্সফোর্ডবি</a:t>
            </a:r>
            <a:r>
              <a:rPr lang="en-US" sz="2800" dirty="0" smtClean="0">
                <a:solidFill>
                  <a:srgbClr val="FF0000"/>
                </a:solidFill>
              </a:rPr>
              <a:t>.  </a:t>
            </a:r>
            <a:r>
              <a:rPr lang="en-US" sz="2800" dirty="0" err="1" smtClean="0">
                <a:solidFill>
                  <a:srgbClr val="FF0000"/>
                </a:solidFill>
              </a:rPr>
              <a:t>যুক্তরাজ্যের</a:t>
            </a:r>
            <a:r>
              <a:rPr lang="en-US" sz="2800" dirty="0" smtClean="0">
                <a:solidFill>
                  <a:srgbClr val="FF0000"/>
                </a:solidFill>
              </a:rPr>
              <a:t/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err="1" smtClean="0">
                <a:solidFill>
                  <a:srgbClr val="FF0000"/>
                </a:solidFill>
              </a:rPr>
              <a:t>প্রাচীনতম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বিশ্ববিদ্যায়</a:t>
            </a:r>
            <a:r>
              <a:rPr lang="en-US" sz="2800" dirty="0" smtClean="0">
                <a:solidFill>
                  <a:srgbClr val="FF0000"/>
                </a:solidFill>
              </a:rPr>
              <a:t> ।</a:t>
            </a:r>
            <a:r>
              <a:rPr lang="en-US" sz="2800" dirty="0" err="1" smtClean="0">
                <a:solidFill>
                  <a:srgbClr val="FF0000"/>
                </a:solidFill>
              </a:rPr>
              <a:t>অ্যাশমল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ইংরেজ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পুরাকীর্তি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সংগ্রাহক</a:t>
            </a:r>
            <a:r>
              <a:rPr lang="en-US" sz="2800" dirty="0" smtClean="0">
                <a:solidFill>
                  <a:srgbClr val="FF0000"/>
                </a:solidFill>
              </a:rPr>
              <a:t> (১৬১৭—১৬৯২)।</a:t>
            </a:r>
            <a:r>
              <a:rPr lang="en-US" sz="2800" dirty="0" err="1" smtClean="0">
                <a:solidFill>
                  <a:srgbClr val="FF0000"/>
                </a:solidFill>
              </a:rPr>
              <a:t>তার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সংগ্রহ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থেকে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গড়ে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ওঠে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অ্যাশমল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মিউজিয়াম</a:t>
            </a:r>
            <a:r>
              <a:rPr lang="en-US" sz="2800" dirty="0" smtClean="0">
                <a:solidFill>
                  <a:srgbClr val="FF0000"/>
                </a:solidFill>
              </a:rPr>
              <a:t>   ১৮৯৭ </a:t>
            </a:r>
            <a:r>
              <a:rPr lang="en-US" sz="2800" dirty="0" err="1" smtClean="0">
                <a:solidFill>
                  <a:srgbClr val="FF0000"/>
                </a:solidFill>
              </a:rPr>
              <a:t>সালে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অক্সফোর্ড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বিশ্ববিদ্যালয়ে</a:t>
            </a:r>
            <a:r>
              <a:rPr lang="en-US" sz="2800" dirty="0" smtClean="0">
                <a:solidFill>
                  <a:srgbClr val="FF0000"/>
                </a:solidFill>
              </a:rPr>
              <a:t> ।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569" y="2532185"/>
            <a:ext cx="6236677" cy="3563815"/>
          </a:xfrm>
        </p:spPr>
      </p:pic>
    </p:spTree>
    <p:extLst>
      <p:ext uri="{BB962C8B-B14F-4D97-AF65-F5344CB8AC3E}">
        <p14:creationId xmlns:p14="http://schemas.microsoft.com/office/powerpoint/2010/main" val="221822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err="1" smtClean="0"/>
              <a:t>টাওয়ার</a:t>
            </a:r>
            <a:r>
              <a:rPr lang="en-US" dirty="0" smtClean="0"/>
              <a:t> </a:t>
            </a:r>
            <a:r>
              <a:rPr lang="en-US" dirty="0" err="1" smtClean="0"/>
              <a:t>অব</a:t>
            </a:r>
            <a:r>
              <a:rPr lang="en-US" dirty="0" smtClean="0"/>
              <a:t> </a:t>
            </a:r>
            <a:r>
              <a:rPr lang="en-US" dirty="0" err="1" smtClean="0"/>
              <a:t>লন্ডন</a:t>
            </a:r>
            <a:r>
              <a:rPr lang="en-US" dirty="0" smtClean="0"/>
              <a:t> –</a:t>
            </a:r>
            <a:r>
              <a:rPr lang="en-US" sz="3200" dirty="0" err="1" smtClean="0">
                <a:solidFill>
                  <a:srgbClr val="00B050"/>
                </a:solidFill>
              </a:rPr>
              <a:t>এটি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নির্মিত</a:t>
            </a:r>
            <a:r>
              <a:rPr lang="en-US" sz="3200" dirty="0" smtClean="0">
                <a:solidFill>
                  <a:srgbClr val="00B050"/>
                </a:solidFill>
              </a:rPr>
              <a:t> ১০৭৮ </a:t>
            </a:r>
            <a:r>
              <a:rPr lang="en-US" sz="3200" dirty="0" err="1" smtClean="0">
                <a:solidFill>
                  <a:srgbClr val="00B050"/>
                </a:solidFill>
              </a:rPr>
              <a:t>খিষ্টাব্দে</a:t>
            </a:r>
            <a:r>
              <a:rPr lang="en-US" sz="3200" dirty="0" smtClean="0">
                <a:solidFill>
                  <a:srgbClr val="00B050"/>
                </a:solidFill>
              </a:rPr>
              <a:t> । </a:t>
            </a:r>
            <a:r>
              <a:rPr lang="en-US" sz="3200" dirty="0" err="1" smtClean="0">
                <a:solidFill>
                  <a:srgbClr val="00B050"/>
                </a:solidFill>
              </a:rPr>
              <a:t>এই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টাওয়ারটি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লন্ডনের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টেমস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নদীর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উত্তর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তীরবর্তী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অঞ্চলে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অবস্থিত</a:t>
            </a:r>
            <a:r>
              <a:rPr lang="en-US" sz="3200" dirty="0" smtClean="0">
                <a:solidFill>
                  <a:srgbClr val="00B050"/>
                </a:solidFill>
              </a:rPr>
              <a:t> ।</a:t>
            </a:r>
            <a:endParaRPr lang="en-US" sz="3200" dirty="0">
              <a:solidFill>
                <a:srgbClr val="00B050"/>
              </a:solidFill>
            </a:endParaRP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650" y="1877219"/>
            <a:ext cx="6362700" cy="4248150"/>
          </a:xfrm>
        </p:spPr>
      </p:pic>
    </p:spTree>
    <p:extLst>
      <p:ext uri="{BB962C8B-B14F-4D97-AF65-F5344CB8AC3E}">
        <p14:creationId xmlns:p14="http://schemas.microsoft.com/office/powerpoint/2010/main" val="248767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7968" y="194437"/>
            <a:ext cx="9119616" cy="1325563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sz="5400" dirty="0" err="1" smtClean="0">
                <a:solidFill>
                  <a:srgbClr val="FF0000"/>
                </a:solidFill>
              </a:rPr>
              <a:t>চট্টগ্রাম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বিশ্ববিদ্যালয়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জাদুঘর</a:t>
            </a:r>
            <a:r>
              <a:rPr lang="en-US" sz="5400" dirty="0" smtClean="0">
                <a:solidFill>
                  <a:srgbClr val="FF0000"/>
                </a:solidFill>
              </a:rPr>
              <a:t>---</a:t>
            </a:r>
            <a:r>
              <a:rPr lang="en-US" sz="3600" dirty="0" smtClean="0">
                <a:solidFill>
                  <a:srgbClr val="00B0F0"/>
                </a:solidFill>
              </a:rPr>
              <a:t>১৯৭৩ </a:t>
            </a:r>
            <a:r>
              <a:rPr lang="en-US" sz="3600" dirty="0" err="1" smtClean="0">
                <a:solidFill>
                  <a:srgbClr val="00B0F0"/>
                </a:solidFill>
              </a:rPr>
              <a:t>সালে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এই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জাদুঘরের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যাত্রা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শুরু</a:t>
            </a:r>
            <a:r>
              <a:rPr lang="en-US" sz="3600" dirty="0" smtClean="0">
                <a:solidFill>
                  <a:srgbClr val="00B0F0"/>
                </a:solidFill>
              </a:rPr>
              <a:t> ।</a:t>
            </a:r>
            <a:endParaRPr lang="en-US" sz="3600" dirty="0">
              <a:solidFill>
                <a:srgbClr val="00B0F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297722"/>
            <a:ext cx="5158154" cy="3751385"/>
          </a:xfrm>
        </p:spPr>
      </p:pic>
    </p:spTree>
    <p:extLst>
      <p:ext uri="{BB962C8B-B14F-4D97-AF65-F5344CB8AC3E}">
        <p14:creationId xmlns:p14="http://schemas.microsoft.com/office/powerpoint/2010/main" val="3980951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</a:rPr>
              <a:t>শিক্ষক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পরিচিতি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sz="3600" dirty="0" err="1" smtClean="0">
                <a:solidFill>
                  <a:schemeClr val="accent6"/>
                </a:solidFill>
              </a:rPr>
              <a:t>আঃ</a:t>
            </a:r>
            <a:r>
              <a:rPr lang="en-US" sz="3600" dirty="0" smtClean="0">
                <a:solidFill>
                  <a:schemeClr val="accent6"/>
                </a:solidFill>
              </a:rPr>
              <a:t> </a:t>
            </a:r>
            <a:r>
              <a:rPr lang="en-US" sz="3600" dirty="0" err="1" smtClean="0">
                <a:solidFill>
                  <a:schemeClr val="accent6"/>
                </a:solidFill>
              </a:rPr>
              <a:t>লতিফ</a:t>
            </a:r>
            <a:r>
              <a:rPr lang="en-US" sz="3600" dirty="0" smtClean="0">
                <a:solidFill>
                  <a:schemeClr val="accent6"/>
                </a:solidFill>
              </a:rPr>
              <a:t> </a:t>
            </a:r>
            <a:r>
              <a:rPr lang="en-US" sz="3600" dirty="0" err="1" smtClean="0">
                <a:solidFill>
                  <a:schemeClr val="accent6"/>
                </a:solidFill>
              </a:rPr>
              <a:t>মোল্লা</a:t>
            </a:r>
            <a:endParaRPr lang="en-US" sz="3600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6"/>
                </a:solidFill>
              </a:rPr>
              <a:t>  </a:t>
            </a:r>
            <a:r>
              <a:rPr lang="en-US" sz="3600" dirty="0" err="1" smtClean="0">
                <a:solidFill>
                  <a:schemeClr val="accent6"/>
                </a:solidFill>
              </a:rPr>
              <a:t>সহকারী</a:t>
            </a:r>
            <a:r>
              <a:rPr lang="en-US" sz="3600" dirty="0" smtClean="0">
                <a:solidFill>
                  <a:schemeClr val="accent6"/>
                </a:solidFill>
              </a:rPr>
              <a:t> </a:t>
            </a:r>
            <a:r>
              <a:rPr lang="en-US" sz="3600" dirty="0" err="1" smtClean="0">
                <a:solidFill>
                  <a:schemeClr val="accent6"/>
                </a:solidFill>
              </a:rPr>
              <a:t>অধ্যাপক</a:t>
            </a:r>
            <a:endParaRPr lang="en-US" sz="36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6"/>
                </a:solidFill>
              </a:rPr>
              <a:t>   </a:t>
            </a:r>
            <a:r>
              <a:rPr lang="en-US" sz="3600" dirty="0" err="1" smtClean="0">
                <a:solidFill>
                  <a:schemeClr val="accent6"/>
                </a:solidFill>
              </a:rPr>
              <a:t>বাংলা</a:t>
            </a:r>
            <a:r>
              <a:rPr lang="en-US" sz="3600" dirty="0" smtClean="0">
                <a:solidFill>
                  <a:schemeClr val="accent6"/>
                </a:solidFill>
              </a:rPr>
              <a:t> </a:t>
            </a:r>
            <a:r>
              <a:rPr lang="en-US" sz="3600" dirty="0" err="1" smtClean="0">
                <a:solidFill>
                  <a:schemeClr val="accent6"/>
                </a:solidFill>
              </a:rPr>
              <a:t>বিভাগ</a:t>
            </a:r>
            <a:endParaRPr lang="en-US" sz="3600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6"/>
                </a:solidFill>
              </a:rPr>
              <a:t>   </a:t>
            </a:r>
            <a:r>
              <a:rPr lang="en-US" sz="3600" dirty="0" err="1" smtClean="0">
                <a:solidFill>
                  <a:schemeClr val="accent6"/>
                </a:solidFill>
              </a:rPr>
              <a:t>সরকারী</a:t>
            </a:r>
            <a:r>
              <a:rPr lang="en-US" sz="3600" dirty="0" smtClean="0">
                <a:solidFill>
                  <a:schemeClr val="accent6"/>
                </a:solidFill>
              </a:rPr>
              <a:t> </a:t>
            </a:r>
            <a:r>
              <a:rPr lang="en-US" sz="3600" dirty="0" err="1" smtClean="0">
                <a:solidFill>
                  <a:schemeClr val="accent6"/>
                </a:solidFill>
              </a:rPr>
              <a:t>বঙ্গবন্ধু</a:t>
            </a:r>
            <a:r>
              <a:rPr lang="en-US" sz="3600" dirty="0" smtClean="0">
                <a:solidFill>
                  <a:schemeClr val="accent6"/>
                </a:solidFill>
              </a:rPr>
              <a:t> </a:t>
            </a:r>
            <a:r>
              <a:rPr lang="en-US" sz="3600" dirty="0" err="1" smtClean="0">
                <a:solidFill>
                  <a:schemeClr val="accent6"/>
                </a:solidFill>
              </a:rPr>
              <a:t>মহিলা</a:t>
            </a:r>
            <a:r>
              <a:rPr lang="en-US" sz="3600" dirty="0" smtClean="0">
                <a:solidFill>
                  <a:schemeClr val="accent6"/>
                </a:solidFill>
              </a:rPr>
              <a:t> </a:t>
            </a:r>
            <a:r>
              <a:rPr lang="en-US" sz="3600" dirty="0" err="1" smtClean="0">
                <a:solidFill>
                  <a:schemeClr val="accent6"/>
                </a:solidFill>
              </a:rPr>
              <a:t>কলেজ</a:t>
            </a:r>
            <a:endParaRPr lang="en-US" sz="3600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6"/>
                </a:solidFill>
              </a:rPr>
              <a:t>   </a:t>
            </a:r>
            <a:r>
              <a:rPr lang="en-US" sz="3600" dirty="0" err="1" smtClean="0">
                <a:solidFill>
                  <a:schemeClr val="accent6"/>
                </a:solidFill>
              </a:rPr>
              <a:t>চিতলমারী,বাগেরহাট</a:t>
            </a:r>
            <a:r>
              <a:rPr lang="en-US" sz="3600" dirty="0" smtClean="0">
                <a:solidFill>
                  <a:schemeClr val="accent6"/>
                </a:solidFill>
              </a:rPr>
              <a:t>।</a:t>
            </a:r>
            <a:endParaRPr lang="en-US" sz="3600" dirty="0">
              <a:solidFill>
                <a:schemeClr val="accent6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1630" y="365124"/>
            <a:ext cx="2016369" cy="2554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167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304" y="365125"/>
            <a:ext cx="8924544" cy="1325563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dirty="0" err="1" smtClean="0"/>
              <a:t>জাতিতাত্ত্বিক</a:t>
            </a:r>
            <a:r>
              <a:rPr lang="en-US" dirty="0" smtClean="0"/>
              <a:t> </a:t>
            </a:r>
            <a:r>
              <a:rPr lang="en-US" dirty="0" err="1" smtClean="0"/>
              <a:t>জাদুঘর</a:t>
            </a:r>
            <a:r>
              <a:rPr lang="en-US" dirty="0" smtClean="0"/>
              <a:t>---</a:t>
            </a:r>
            <a:r>
              <a:rPr lang="en-US" sz="3200" dirty="0" err="1" smtClean="0">
                <a:solidFill>
                  <a:srgbClr val="FF0000"/>
                </a:solidFill>
              </a:rPr>
              <a:t>এটি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চট্রগ্রামের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আগ্রাবাদে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অবস্থিত</a:t>
            </a:r>
            <a:r>
              <a:rPr lang="en-US" sz="3200" dirty="0" smtClean="0">
                <a:solidFill>
                  <a:srgbClr val="FF0000"/>
                </a:solidFill>
              </a:rPr>
              <a:t> ।</a:t>
            </a:r>
            <a:r>
              <a:rPr lang="en-US" sz="3200" dirty="0" err="1" smtClean="0">
                <a:solidFill>
                  <a:srgbClr val="FF0000"/>
                </a:solidFill>
              </a:rPr>
              <a:t>এই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জাদুঘরে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দেশি</a:t>
            </a:r>
            <a:r>
              <a:rPr lang="en-US" sz="3200" dirty="0" smtClean="0">
                <a:solidFill>
                  <a:srgbClr val="FF0000"/>
                </a:solidFill>
              </a:rPr>
              <a:t> ২৫টি </a:t>
            </a:r>
            <a:r>
              <a:rPr lang="en-US" sz="3200" dirty="0" err="1" smtClean="0">
                <a:solidFill>
                  <a:srgbClr val="FF0000"/>
                </a:solidFill>
              </a:rPr>
              <a:t>এবং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বিদেশি</a:t>
            </a:r>
            <a:r>
              <a:rPr lang="en-US" sz="3200" dirty="0" smtClean="0">
                <a:solidFill>
                  <a:srgbClr val="FF0000"/>
                </a:solidFill>
              </a:rPr>
              <a:t> ৫টি </a:t>
            </a:r>
            <a:r>
              <a:rPr lang="en-US" sz="3200" dirty="0" err="1" smtClean="0">
                <a:solidFill>
                  <a:srgbClr val="FF0000"/>
                </a:solidFill>
              </a:rPr>
              <a:t>নৃগোষ্ঠী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সহ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জাতিতাত্ত্বিক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নিদর্শন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রয়েছে</a:t>
            </a:r>
            <a:r>
              <a:rPr lang="en-US" sz="3200" dirty="0" smtClean="0">
                <a:solidFill>
                  <a:srgbClr val="FF0000"/>
                </a:solidFill>
              </a:rPr>
              <a:t> ।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6862" y="2297724"/>
            <a:ext cx="4126523" cy="3212122"/>
          </a:xfrm>
        </p:spPr>
      </p:pic>
    </p:spTree>
    <p:extLst>
      <p:ext uri="{BB962C8B-B14F-4D97-AF65-F5344CB8AC3E}">
        <p14:creationId xmlns:p14="http://schemas.microsoft.com/office/powerpoint/2010/main" val="58722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3090" y="365125"/>
            <a:ext cx="8573262" cy="1325563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ঢাকা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জাদুঘর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– </a:t>
            </a:r>
            <a:r>
              <a:rPr lang="en-US" sz="3200" dirty="0" err="1" smtClean="0">
                <a:solidFill>
                  <a:srgbClr val="FF0000"/>
                </a:solidFill>
              </a:rPr>
              <a:t>ঢাকা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সিটি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কর্পোরেশন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পরিচালিত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এই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জাদুঘর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নগর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ভবনে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অবস্থিত</a:t>
            </a:r>
            <a:r>
              <a:rPr lang="en-US" sz="3200" dirty="0" smtClean="0">
                <a:solidFill>
                  <a:srgbClr val="FF0000"/>
                </a:solidFill>
              </a:rPr>
              <a:t> ।</a:t>
            </a:r>
            <a:r>
              <a:rPr lang="en-US" sz="3200" dirty="0" err="1" smtClean="0">
                <a:solidFill>
                  <a:srgbClr val="FF0000"/>
                </a:solidFill>
              </a:rPr>
              <a:t>এটি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প্রতিষ্ঠিত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হয়</a:t>
            </a:r>
            <a:r>
              <a:rPr lang="en-US" sz="3200" dirty="0" smtClean="0">
                <a:solidFill>
                  <a:srgbClr val="FF0000"/>
                </a:solidFill>
              </a:rPr>
              <a:t> ১৯৮৭ </a:t>
            </a:r>
            <a:r>
              <a:rPr lang="en-US" sz="3200" dirty="0" err="1" smtClean="0">
                <a:solidFill>
                  <a:srgbClr val="FF0000"/>
                </a:solidFill>
              </a:rPr>
              <a:t>সালে</a:t>
            </a:r>
            <a:r>
              <a:rPr lang="en-US" sz="3200" dirty="0" smtClean="0">
                <a:solidFill>
                  <a:srgbClr val="FF0000"/>
                </a:solidFill>
              </a:rPr>
              <a:t> ।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837" y="1858535"/>
            <a:ext cx="6562725" cy="4238625"/>
          </a:xfrm>
        </p:spPr>
      </p:pic>
    </p:spTree>
    <p:extLst>
      <p:ext uri="{BB962C8B-B14F-4D97-AF65-F5344CB8AC3E}">
        <p14:creationId xmlns:p14="http://schemas.microsoft.com/office/powerpoint/2010/main" val="92642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3728" y="500062"/>
            <a:ext cx="8827008" cy="1325563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সামরিক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জাদুঘর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–</a:t>
            </a:r>
            <a:r>
              <a:rPr lang="en-US" sz="2800" dirty="0" smtClean="0">
                <a:solidFill>
                  <a:srgbClr val="0070C0"/>
                </a:solidFill>
              </a:rPr>
              <a:t>১৯৮৭ </a:t>
            </a:r>
            <a:r>
              <a:rPr lang="en-US" sz="2800" dirty="0" err="1" smtClean="0">
                <a:solidFill>
                  <a:srgbClr val="0070C0"/>
                </a:solidFill>
              </a:rPr>
              <a:t>সালে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মিরপুর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সেনানিবাসের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প্রবেশদ্বারে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এই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জাদুঘর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প্রতিষ্ঠিত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হয়</a:t>
            </a:r>
            <a:r>
              <a:rPr lang="en-US" sz="2800" dirty="0" smtClean="0">
                <a:solidFill>
                  <a:srgbClr val="0070C0"/>
                </a:solidFill>
              </a:rPr>
              <a:t> ।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25" y="2110581"/>
            <a:ext cx="6762750" cy="3781425"/>
          </a:xfrm>
        </p:spPr>
      </p:pic>
    </p:spTree>
    <p:extLst>
      <p:ext uri="{BB962C8B-B14F-4D97-AF65-F5344CB8AC3E}">
        <p14:creationId xmlns:p14="http://schemas.microsoft.com/office/powerpoint/2010/main" val="183093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sz="3600" dirty="0" smtClean="0">
                <a:solidFill>
                  <a:srgbClr val="FF0000"/>
                </a:solidFill>
              </a:rPr>
              <a:t>১। </a:t>
            </a:r>
            <a:r>
              <a:rPr lang="en-US" sz="3600" dirty="0" err="1" smtClean="0">
                <a:solidFill>
                  <a:srgbClr val="FF0000"/>
                </a:solidFill>
              </a:rPr>
              <a:t>আমরা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জাদুঘরে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কেন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যাব</a:t>
            </a:r>
            <a:r>
              <a:rPr lang="en-US" sz="3600" dirty="0" smtClean="0">
                <a:solidFill>
                  <a:srgbClr val="FF0000"/>
                </a:solidFill>
              </a:rPr>
              <a:t> ?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  ২।জাদুঘরের </a:t>
            </a:r>
            <a:r>
              <a:rPr lang="en-US" sz="3600" dirty="0" err="1" smtClean="0">
                <a:solidFill>
                  <a:srgbClr val="FF0000"/>
                </a:solidFill>
              </a:rPr>
              <a:t>প্রধান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কাজ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কী</a:t>
            </a:r>
            <a:r>
              <a:rPr lang="en-US" sz="3600" dirty="0" smtClean="0">
                <a:solidFill>
                  <a:srgbClr val="FF0000"/>
                </a:solidFill>
              </a:rPr>
              <a:t> ?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  ৩।জাদুঘরের </a:t>
            </a:r>
            <a:r>
              <a:rPr lang="en-US" sz="3600" dirty="0" err="1" smtClean="0">
                <a:solidFill>
                  <a:srgbClr val="FF0000"/>
                </a:solidFill>
              </a:rPr>
              <a:t>অর্থ</a:t>
            </a:r>
            <a:r>
              <a:rPr lang="en-US" sz="3600" dirty="0" smtClean="0">
                <a:solidFill>
                  <a:srgbClr val="FF0000"/>
                </a:solidFill>
              </a:rPr>
              <a:t>  </a:t>
            </a:r>
            <a:r>
              <a:rPr lang="en-US" sz="3600" dirty="0" err="1" smtClean="0">
                <a:solidFill>
                  <a:srgbClr val="FF0000"/>
                </a:solidFill>
              </a:rPr>
              <a:t>কী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এবং</a:t>
            </a:r>
            <a:r>
              <a:rPr lang="en-US" sz="3600" dirty="0" smtClean="0">
                <a:solidFill>
                  <a:srgbClr val="FF0000"/>
                </a:solidFill>
              </a:rPr>
              <a:t> এ </a:t>
            </a:r>
            <a:r>
              <a:rPr lang="en-US" sz="3600" dirty="0" err="1" smtClean="0">
                <a:solidFill>
                  <a:srgbClr val="FF0000"/>
                </a:solidFill>
              </a:rPr>
              <a:t>শব্দটি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কোন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ভাষা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থেকে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আগত</a:t>
            </a:r>
            <a:r>
              <a:rPr lang="en-US" sz="3600" dirty="0" smtClean="0">
                <a:solidFill>
                  <a:srgbClr val="FF0000"/>
                </a:solidFill>
              </a:rPr>
              <a:t> ?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আমাদের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জ্ঞান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বৃদ্ধি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করতে,শক্তি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জোগাতে,চেতনা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জাগ্রত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করতে,মনোজগতকে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সমৃদ্ধি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করতে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এবং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আনন্দ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লাভ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করতে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আমরা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জাদুঘরে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যাব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।</a:t>
            </a:r>
          </a:p>
          <a:p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বৈচিত্র্যপূর্ণ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ও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ঐতিহাসিক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নিদর্শন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সংরক্ষণ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প্রদর্শন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জাতিসত্তার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পরিচয়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প্রদান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এবং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জ্ঞান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ও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আনন্দ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দান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জাদুঘরের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প্রধান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কাজ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।</a:t>
            </a:r>
          </a:p>
          <a:p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জাদুঘর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অর্থ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প্রদর্শনশালা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।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জাদু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শব্দটি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ফারসি,ঘর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টি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বাংলা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।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ঊর্দুতে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জাদুঘরকে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বলে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আজবখানা।হিন্দিতে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অজায়েব-ঘর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90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                 </a:t>
            </a:r>
            <a:r>
              <a:rPr lang="en-US" sz="6600" dirty="0" err="1" smtClean="0">
                <a:solidFill>
                  <a:srgbClr val="FF0000"/>
                </a:solidFill>
              </a:rPr>
              <a:t>বাড়ির</a:t>
            </a:r>
            <a:r>
              <a:rPr lang="en-US" sz="6600" dirty="0" smtClean="0">
                <a:solidFill>
                  <a:srgbClr val="FF0000"/>
                </a:solidFill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</a:rPr>
              <a:t>কাজ</a:t>
            </a:r>
            <a:r>
              <a:rPr lang="en-US" sz="6600" dirty="0" smtClean="0">
                <a:solidFill>
                  <a:srgbClr val="FF0000"/>
                </a:solidFill>
              </a:rPr>
              <a:t> 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  <a:blipFill>
            <a:blip r:embed="rId2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r>
              <a:rPr lang="en-US" dirty="0" err="1" smtClean="0"/>
              <a:t>বাংলার</a:t>
            </a:r>
            <a:r>
              <a:rPr lang="en-US" dirty="0" smtClean="0"/>
              <a:t> </a:t>
            </a:r>
            <a:r>
              <a:rPr lang="en-US" dirty="0" err="1" smtClean="0"/>
              <a:t>প্রাচীন</a:t>
            </a:r>
            <a:r>
              <a:rPr lang="en-US" dirty="0" smtClean="0"/>
              <a:t> </a:t>
            </a:r>
            <a:r>
              <a:rPr lang="en-US" dirty="0" err="1" smtClean="0"/>
              <a:t>রাজধানী</a:t>
            </a:r>
            <a:r>
              <a:rPr lang="en-US" dirty="0" smtClean="0"/>
              <a:t> </a:t>
            </a:r>
            <a:r>
              <a:rPr lang="en-US" dirty="0" err="1" smtClean="0"/>
              <a:t>হলো</a:t>
            </a:r>
            <a:r>
              <a:rPr lang="en-US" dirty="0" smtClean="0"/>
              <a:t> </a:t>
            </a:r>
            <a:r>
              <a:rPr lang="en-US" dirty="0" err="1" smtClean="0"/>
              <a:t>সোনারগাও</a:t>
            </a:r>
            <a:r>
              <a:rPr lang="en-US" dirty="0" smtClean="0"/>
              <a:t> ।</a:t>
            </a:r>
            <a:r>
              <a:rPr lang="en-US" dirty="0" err="1" smtClean="0"/>
              <a:t>এখানে</a:t>
            </a:r>
            <a:r>
              <a:rPr lang="en-US" dirty="0" smtClean="0"/>
              <a:t> </a:t>
            </a:r>
            <a:r>
              <a:rPr lang="en-US" dirty="0" err="1" smtClean="0"/>
              <a:t>রয়েছে</a:t>
            </a:r>
            <a:r>
              <a:rPr lang="en-US" dirty="0" smtClean="0"/>
              <a:t> </a:t>
            </a:r>
            <a:r>
              <a:rPr lang="en-US" dirty="0" err="1" smtClean="0"/>
              <a:t>সুলতানি</a:t>
            </a:r>
            <a:r>
              <a:rPr lang="en-US" dirty="0" smtClean="0"/>
              <a:t> ও </a:t>
            </a:r>
            <a:r>
              <a:rPr lang="en-US" dirty="0" err="1" smtClean="0"/>
              <a:t>ভুইয়াদের</a:t>
            </a:r>
            <a:r>
              <a:rPr lang="en-US" dirty="0" smtClean="0"/>
              <a:t> </a:t>
            </a:r>
            <a:r>
              <a:rPr lang="en-US" dirty="0" err="1" smtClean="0"/>
              <a:t>আমলের</a:t>
            </a:r>
            <a:r>
              <a:rPr lang="en-US" dirty="0" smtClean="0"/>
              <a:t> </a:t>
            </a:r>
            <a:r>
              <a:rPr lang="en-US" dirty="0" err="1" smtClean="0"/>
              <a:t>নানা</a:t>
            </a:r>
            <a:r>
              <a:rPr lang="en-US" dirty="0" smtClean="0"/>
              <a:t> </a:t>
            </a:r>
            <a:r>
              <a:rPr lang="en-US" dirty="0" err="1" smtClean="0"/>
              <a:t>নিদর্শন</a:t>
            </a:r>
            <a:r>
              <a:rPr lang="en-US" dirty="0" smtClean="0"/>
              <a:t> ।</a:t>
            </a:r>
            <a:r>
              <a:rPr lang="en-US" dirty="0" err="1" smtClean="0"/>
              <a:t>প্রতিদিন</a:t>
            </a:r>
            <a:r>
              <a:rPr lang="en-US" dirty="0" smtClean="0"/>
              <a:t> </a:t>
            </a:r>
            <a:r>
              <a:rPr lang="en-US" dirty="0" err="1" smtClean="0"/>
              <a:t>প্রচুর</a:t>
            </a:r>
            <a:r>
              <a:rPr lang="en-US" dirty="0" smtClean="0"/>
              <a:t> </a:t>
            </a:r>
            <a:r>
              <a:rPr lang="en-US" dirty="0" err="1" smtClean="0"/>
              <a:t>পর্যটক</a:t>
            </a:r>
            <a:r>
              <a:rPr lang="en-US" dirty="0" smtClean="0"/>
              <a:t> </a:t>
            </a:r>
            <a:r>
              <a:rPr lang="en-US" dirty="0" err="1" smtClean="0"/>
              <a:t>এখানে</a:t>
            </a:r>
            <a:r>
              <a:rPr lang="en-US" dirty="0" smtClean="0"/>
              <a:t> </a:t>
            </a:r>
            <a:r>
              <a:rPr lang="en-US" dirty="0" err="1" smtClean="0"/>
              <a:t>বেড়াতে</a:t>
            </a:r>
            <a:r>
              <a:rPr lang="en-US" dirty="0" smtClean="0"/>
              <a:t> </a:t>
            </a:r>
            <a:r>
              <a:rPr lang="en-US" dirty="0" err="1" smtClean="0"/>
              <a:t>আসে</a:t>
            </a:r>
            <a:r>
              <a:rPr lang="en-US" dirty="0" smtClean="0"/>
              <a:t> ।</a:t>
            </a:r>
            <a:r>
              <a:rPr lang="en-US" dirty="0" err="1" smtClean="0"/>
              <a:t>অনেক</a:t>
            </a:r>
            <a:r>
              <a:rPr lang="en-US" dirty="0" smtClean="0"/>
              <a:t> </a:t>
            </a:r>
            <a:r>
              <a:rPr lang="en-US" dirty="0" err="1" smtClean="0"/>
              <a:t>সময়</a:t>
            </a:r>
            <a:r>
              <a:rPr lang="en-US" dirty="0" smtClean="0"/>
              <a:t> </a:t>
            </a:r>
            <a:r>
              <a:rPr lang="en-US" dirty="0" err="1" smtClean="0"/>
              <a:t>স্কুল-কলেজের</a:t>
            </a:r>
            <a:r>
              <a:rPr lang="en-US" dirty="0" smtClean="0"/>
              <a:t> </a:t>
            </a:r>
            <a:r>
              <a:rPr lang="en-US" dirty="0" err="1" smtClean="0"/>
              <a:t>ছাত্র</a:t>
            </a:r>
            <a:r>
              <a:rPr lang="en-US" dirty="0" smtClean="0"/>
              <a:t> –</a:t>
            </a:r>
            <a:r>
              <a:rPr lang="en-US" dirty="0" err="1" smtClean="0"/>
              <a:t>ছাত্রীরা</a:t>
            </a:r>
            <a:r>
              <a:rPr lang="en-US" dirty="0" smtClean="0"/>
              <a:t> </a:t>
            </a:r>
            <a:r>
              <a:rPr lang="en-US" dirty="0" err="1" smtClean="0"/>
              <a:t>এখানে</a:t>
            </a:r>
            <a:r>
              <a:rPr lang="en-US" dirty="0" smtClean="0"/>
              <a:t> </a:t>
            </a:r>
            <a:r>
              <a:rPr lang="en-US" dirty="0" err="1" smtClean="0"/>
              <a:t>শিক্ষা</a:t>
            </a:r>
            <a:r>
              <a:rPr lang="en-US" dirty="0" smtClean="0"/>
              <a:t> </a:t>
            </a:r>
            <a:r>
              <a:rPr lang="en-US" dirty="0" err="1" smtClean="0"/>
              <a:t>সফরে</a:t>
            </a:r>
            <a:r>
              <a:rPr lang="en-US" dirty="0" smtClean="0"/>
              <a:t> </a:t>
            </a:r>
            <a:r>
              <a:rPr lang="en-US" dirty="0" err="1" smtClean="0"/>
              <a:t>আসে</a:t>
            </a:r>
            <a:r>
              <a:rPr lang="en-US" dirty="0" smtClean="0"/>
              <a:t> ।</a:t>
            </a:r>
          </a:p>
          <a:p>
            <a:r>
              <a:rPr lang="en-US" dirty="0" err="1"/>
              <a:t>ক</a:t>
            </a:r>
            <a:r>
              <a:rPr lang="en-US" dirty="0" err="1" smtClean="0"/>
              <a:t>।পৃথিবীর</a:t>
            </a:r>
            <a:r>
              <a:rPr lang="en-US" dirty="0" smtClean="0"/>
              <a:t> </a:t>
            </a:r>
            <a:r>
              <a:rPr lang="en-US" dirty="0" err="1" smtClean="0"/>
              <a:t>প্রথম</a:t>
            </a:r>
            <a:r>
              <a:rPr lang="en-US" dirty="0" smtClean="0"/>
              <a:t> </a:t>
            </a:r>
            <a:r>
              <a:rPr lang="en-US" dirty="0" err="1" smtClean="0"/>
              <a:t>জাদুঘরের</a:t>
            </a:r>
            <a:r>
              <a:rPr lang="en-US" dirty="0" smtClean="0"/>
              <a:t> </a:t>
            </a:r>
            <a:r>
              <a:rPr lang="en-US" dirty="0" err="1" smtClean="0"/>
              <a:t>নাম</a:t>
            </a:r>
            <a:r>
              <a:rPr lang="en-US" dirty="0" smtClean="0"/>
              <a:t> </a:t>
            </a:r>
            <a:r>
              <a:rPr lang="en-US" dirty="0" err="1" smtClean="0"/>
              <a:t>কী</a:t>
            </a:r>
            <a:r>
              <a:rPr lang="en-US" dirty="0" smtClean="0"/>
              <a:t> ?                                                                           ১  </a:t>
            </a:r>
          </a:p>
          <a:p>
            <a:r>
              <a:rPr lang="en-US" dirty="0" smtClean="0"/>
              <a:t>খ । </a:t>
            </a:r>
            <a:r>
              <a:rPr lang="en-US" dirty="0" err="1" smtClean="0"/>
              <a:t>জাদুঘর</a:t>
            </a:r>
            <a:r>
              <a:rPr lang="en-US" dirty="0" smtClean="0"/>
              <a:t> </a:t>
            </a:r>
            <a:r>
              <a:rPr lang="en-US" dirty="0" err="1" smtClean="0"/>
              <a:t>কীভাবে</a:t>
            </a:r>
            <a:r>
              <a:rPr lang="en-US" dirty="0" smtClean="0"/>
              <a:t> </a:t>
            </a:r>
            <a:r>
              <a:rPr lang="en-US" dirty="0" err="1" smtClean="0"/>
              <a:t>গড়ে</a:t>
            </a:r>
            <a:r>
              <a:rPr lang="en-US" dirty="0" smtClean="0"/>
              <a:t> </a:t>
            </a:r>
            <a:r>
              <a:rPr lang="en-US" dirty="0" err="1" smtClean="0"/>
              <a:t>উঠে</a:t>
            </a:r>
            <a:r>
              <a:rPr lang="en-US" dirty="0" smtClean="0"/>
              <a:t> ?                                                                               ২</a:t>
            </a:r>
          </a:p>
          <a:p>
            <a:r>
              <a:rPr lang="en-US" dirty="0" smtClean="0"/>
              <a:t>গ ।</a:t>
            </a:r>
            <a:r>
              <a:rPr lang="en-US" sz="2400" dirty="0" err="1" smtClean="0"/>
              <a:t>উদ্দীপকের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স্থানের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মতো</a:t>
            </a:r>
            <a:r>
              <a:rPr lang="en-US" sz="2400" dirty="0" smtClean="0"/>
              <a:t> </a:t>
            </a:r>
            <a:r>
              <a:rPr lang="en-US" sz="2400" dirty="0" err="1" smtClean="0"/>
              <a:t>জায়গায়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মানুষ</a:t>
            </a:r>
            <a:r>
              <a:rPr lang="en-US" sz="2400" dirty="0" smtClean="0"/>
              <a:t> </a:t>
            </a:r>
            <a:r>
              <a:rPr lang="en-US" sz="2400" dirty="0" err="1" smtClean="0"/>
              <a:t>বেড়াতে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যায়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কেন</a:t>
            </a:r>
            <a:r>
              <a:rPr lang="en-US" sz="2400" dirty="0" smtClean="0"/>
              <a:t>? </a:t>
            </a:r>
            <a:r>
              <a:rPr lang="en-US" sz="2400" dirty="0" err="1" smtClean="0"/>
              <a:t>এই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প্রবন্ধের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আলোকে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ব্যাখ্যা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কর</a:t>
            </a:r>
            <a:r>
              <a:rPr lang="en-US" sz="2400" dirty="0" smtClean="0"/>
              <a:t>।                  ৩</a:t>
            </a:r>
          </a:p>
          <a:p>
            <a:r>
              <a:rPr lang="en-US" dirty="0" smtClean="0"/>
              <a:t>ঘ ।</a:t>
            </a:r>
            <a:r>
              <a:rPr lang="en-US" dirty="0" err="1" smtClean="0"/>
              <a:t>উদ্দীপকের</a:t>
            </a:r>
            <a:r>
              <a:rPr lang="en-US" dirty="0" smtClean="0"/>
              <a:t> </a:t>
            </a:r>
            <a:r>
              <a:rPr lang="en-US" dirty="0" err="1" smtClean="0"/>
              <a:t>স্থানের</a:t>
            </a:r>
            <a:r>
              <a:rPr lang="en-US" dirty="0" smtClean="0"/>
              <a:t> </a:t>
            </a:r>
            <a:r>
              <a:rPr lang="en-US" dirty="0" err="1" smtClean="0"/>
              <a:t>মতো</a:t>
            </a:r>
            <a:r>
              <a:rPr lang="en-US" dirty="0" smtClean="0"/>
              <a:t> </a:t>
            </a:r>
            <a:r>
              <a:rPr lang="en-US" dirty="0" err="1" smtClean="0"/>
              <a:t>জায়গায়</a:t>
            </a:r>
            <a:r>
              <a:rPr lang="en-US" dirty="0" smtClean="0"/>
              <a:t> </a:t>
            </a:r>
            <a:r>
              <a:rPr lang="en-US" dirty="0" err="1" smtClean="0"/>
              <a:t>মানুষ</a:t>
            </a:r>
            <a:r>
              <a:rPr lang="en-US" dirty="0" smtClean="0"/>
              <a:t> </a:t>
            </a:r>
            <a:r>
              <a:rPr lang="en-US" dirty="0" err="1" smtClean="0"/>
              <a:t>বেড়াতে</a:t>
            </a:r>
            <a:r>
              <a:rPr lang="en-US" dirty="0" smtClean="0"/>
              <a:t> </a:t>
            </a:r>
            <a:r>
              <a:rPr lang="en-US" dirty="0" err="1" smtClean="0"/>
              <a:t>যাক</a:t>
            </a:r>
            <a:r>
              <a:rPr lang="en-US" dirty="0" smtClean="0"/>
              <a:t> </a:t>
            </a:r>
            <a:r>
              <a:rPr lang="en-US" dirty="0" err="1" smtClean="0"/>
              <a:t>এটাই</a:t>
            </a:r>
            <a:r>
              <a:rPr lang="en-US" dirty="0" smtClean="0"/>
              <a:t> </a:t>
            </a:r>
            <a:r>
              <a:rPr lang="en-US" dirty="0" err="1" smtClean="0"/>
              <a:t>প্রাবন্ধিকের</a:t>
            </a:r>
            <a:r>
              <a:rPr lang="en-US" dirty="0" smtClean="0"/>
              <a:t> </a:t>
            </a:r>
            <a:r>
              <a:rPr lang="en-US" dirty="0" err="1" smtClean="0"/>
              <a:t>কাম্য-বিশ্লেষণ</a:t>
            </a:r>
            <a:r>
              <a:rPr lang="en-US" dirty="0" smtClean="0"/>
              <a:t> </a:t>
            </a:r>
            <a:r>
              <a:rPr lang="en-US" dirty="0" err="1" smtClean="0"/>
              <a:t>কর</a:t>
            </a:r>
            <a:r>
              <a:rPr lang="en-US" dirty="0" smtClean="0"/>
              <a:t> ।  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58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3538" y="365125"/>
            <a:ext cx="3493478" cy="1325563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sz="8000" dirty="0" smtClean="0">
                <a:solidFill>
                  <a:srgbClr val="FF0000"/>
                </a:solidFill>
              </a:rPr>
              <a:t>                </a:t>
            </a:r>
            <a:r>
              <a:rPr lang="en-US" sz="8000" dirty="0" err="1" smtClean="0">
                <a:solidFill>
                  <a:srgbClr val="FF0000"/>
                </a:solidFill>
              </a:rPr>
              <a:t>ধন্যবাদ</a:t>
            </a:r>
            <a:endParaRPr lang="en-US" sz="80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1237" y="3996531"/>
            <a:ext cx="9525" cy="952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6031" y="2203938"/>
            <a:ext cx="5298832" cy="349475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</p:pic>
    </p:spTree>
    <p:extLst>
      <p:ext uri="{BB962C8B-B14F-4D97-AF65-F5344CB8AC3E}">
        <p14:creationId xmlns:p14="http://schemas.microsoft.com/office/powerpoint/2010/main" val="406799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32593"/>
            <a:ext cx="11222736" cy="1393032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err="1" smtClean="0">
                <a:solidFill>
                  <a:schemeClr val="accent5"/>
                </a:solidFill>
              </a:rPr>
              <a:t>পাঠ</a:t>
            </a:r>
            <a:r>
              <a:rPr lang="en-US" dirty="0" smtClean="0">
                <a:solidFill>
                  <a:schemeClr val="accent5"/>
                </a:solidFill>
              </a:rPr>
              <a:t> </a:t>
            </a:r>
            <a:r>
              <a:rPr lang="en-US" dirty="0" err="1" smtClean="0">
                <a:solidFill>
                  <a:schemeClr val="accent5"/>
                </a:solidFill>
              </a:rPr>
              <a:t>পরিচিতি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21478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sz="7200" dirty="0" err="1" smtClean="0">
                <a:solidFill>
                  <a:srgbClr val="92D050"/>
                </a:solidFill>
              </a:rPr>
              <a:t>জাদুঘরে</a:t>
            </a:r>
            <a:r>
              <a:rPr lang="en-US" sz="7200" dirty="0" smtClean="0">
                <a:solidFill>
                  <a:srgbClr val="92D050"/>
                </a:solidFill>
              </a:rPr>
              <a:t> </a:t>
            </a:r>
            <a:r>
              <a:rPr lang="en-US" sz="7200" dirty="0" err="1" smtClean="0">
                <a:solidFill>
                  <a:srgbClr val="92D050"/>
                </a:solidFill>
              </a:rPr>
              <a:t>কেন</a:t>
            </a:r>
            <a:r>
              <a:rPr lang="en-US" sz="7200" dirty="0" smtClean="0">
                <a:solidFill>
                  <a:srgbClr val="92D050"/>
                </a:solidFill>
              </a:rPr>
              <a:t> </a:t>
            </a:r>
            <a:r>
              <a:rPr lang="en-US" sz="7200" dirty="0" err="1" smtClean="0">
                <a:solidFill>
                  <a:srgbClr val="92D050"/>
                </a:solidFill>
              </a:rPr>
              <a:t>যাব</a:t>
            </a:r>
            <a:endParaRPr lang="en-US" sz="7200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US" dirty="0" smtClean="0"/>
              <a:t>             </a:t>
            </a:r>
            <a:r>
              <a:rPr lang="en-US" sz="4800" dirty="0" err="1" smtClean="0">
                <a:solidFill>
                  <a:srgbClr val="FF0000"/>
                </a:solidFill>
              </a:rPr>
              <a:t>আনিসুজ্জামান</a:t>
            </a:r>
            <a:endParaRPr lang="en-US" sz="48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0615" y="365125"/>
            <a:ext cx="2391508" cy="3292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688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6600" dirty="0" smtClean="0"/>
              <a:t>         </a:t>
            </a:r>
            <a:r>
              <a:rPr lang="en-US" sz="6600" dirty="0" err="1" smtClean="0">
                <a:solidFill>
                  <a:srgbClr val="FF0000"/>
                </a:solidFill>
              </a:rPr>
              <a:t>একাদশ</a:t>
            </a:r>
            <a:r>
              <a:rPr lang="en-US" sz="6600" dirty="0" smtClean="0">
                <a:solidFill>
                  <a:srgbClr val="FF0000"/>
                </a:solidFill>
              </a:rPr>
              <a:t> ও </a:t>
            </a:r>
            <a:r>
              <a:rPr lang="en-US" sz="6600" dirty="0" err="1" smtClean="0">
                <a:solidFill>
                  <a:srgbClr val="FF0000"/>
                </a:solidFill>
              </a:rPr>
              <a:t>দ্বাদশ</a:t>
            </a:r>
            <a:r>
              <a:rPr lang="en-US" sz="6600" dirty="0" smtClean="0">
                <a:solidFill>
                  <a:srgbClr val="FF0000"/>
                </a:solidFill>
              </a:rPr>
              <a:t> </a:t>
            </a:r>
            <a:r>
              <a:rPr lang="en-US" sz="6600" dirty="0" err="1">
                <a:solidFill>
                  <a:srgbClr val="FF0000"/>
                </a:solidFill>
              </a:rPr>
              <a:t>শ্রেণি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>
                <a:solidFill>
                  <a:srgbClr val="00B050"/>
                </a:solidFill>
              </a:rPr>
              <a:t>             </a:t>
            </a:r>
            <a:r>
              <a:rPr lang="en-US" sz="5400" dirty="0" err="1" smtClean="0">
                <a:solidFill>
                  <a:srgbClr val="00B050"/>
                </a:solidFill>
              </a:rPr>
              <a:t>সময়</a:t>
            </a:r>
            <a:r>
              <a:rPr lang="en-US" sz="5400" dirty="0" smtClean="0">
                <a:solidFill>
                  <a:srgbClr val="00B050"/>
                </a:solidFill>
              </a:rPr>
              <a:t>  ৫০ </a:t>
            </a:r>
            <a:r>
              <a:rPr lang="en-US" sz="5400" dirty="0" err="1" smtClean="0">
                <a:solidFill>
                  <a:srgbClr val="00B050"/>
                </a:solidFill>
              </a:rPr>
              <a:t>মিনিট</a:t>
            </a:r>
            <a:endParaRPr lang="en-US" sz="5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5400" dirty="0" smtClean="0">
                <a:solidFill>
                  <a:srgbClr val="00B050"/>
                </a:solidFill>
              </a:rPr>
              <a:t>          </a:t>
            </a:r>
            <a:r>
              <a:rPr lang="en-US" sz="5400" dirty="0" err="1" smtClean="0">
                <a:solidFill>
                  <a:srgbClr val="00B050"/>
                </a:solidFill>
              </a:rPr>
              <a:t>তারিখ</a:t>
            </a:r>
            <a:r>
              <a:rPr lang="en-US" sz="5400" smtClean="0">
                <a:solidFill>
                  <a:srgbClr val="00B050"/>
                </a:solidFill>
              </a:rPr>
              <a:t>—০৯/১১</a:t>
            </a:r>
            <a:r>
              <a:rPr lang="en-US" sz="5400" dirty="0" smtClean="0">
                <a:solidFill>
                  <a:srgbClr val="00B050"/>
                </a:solidFill>
              </a:rPr>
              <a:t>/ ২০২০</a:t>
            </a:r>
            <a:endParaRPr lang="en-US" sz="5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75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6600" dirty="0" err="1" smtClean="0">
                <a:solidFill>
                  <a:srgbClr val="FF0000"/>
                </a:solidFill>
              </a:rPr>
              <a:t>লেখক</a:t>
            </a:r>
            <a:r>
              <a:rPr lang="en-US" sz="6600" dirty="0" smtClean="0">
                <a:solidFill>
                  <a:srgbClr val="FF0000"/>
                </a:solidFill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</a:rPr>
              <a:t>পরিচিতি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2768"/>
            <a:ext cx="10515600" cy="5285231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জন্মঃ</a:t>
            </a:r>
            <a:r>
              <a:rPr lang="en-US" dirty="0" smtClean="0"/>
              <a:t> ১৯৩৭ </a:t>
            </a:r>
            <a:r>
              <a:rPr lang="en-US" dirty="0" err="1" smtClean="0"/>
              <a:t>সালের</a:t>
            </a:r>
            <a:r>
              <a:rPr lang="en-US" dirty="0" smtClean="0"/>
              <a:t> ১৮ই </a:t>
            </a:r>
            <a:r>
              <a:rPr lang="en-US" dirty="0" err="1" smtClean="0"/>
              <a:t>ফেব্রুয়ারি</a:t>
            </a:r>
            <a:r>
              <a:rPr lang="en-US" dirty="0" smtClean="0"/>
              <a:t> </a:t>
            </a:r>
            <a:r>
              <a:rPr lang="en-US" dirty="0" err="1" smtClean="0"/>
              <a:t>কলকাতায়</a:t>
            </a:r>
            <a:r>
              <a:rPr lang="en-US" dirty="0" smtClean="0"/>
              <a:t> ।</a:t>
            </a:r>
          </a:p>
          <a:p>
            <a:r>
              <a:rPr lang="en-US" dirty="0" err="1" smtClean="0"/>
              <a:t>পিতাঃ</a:t>
            </a:r>
            <a:r>
              <a:rPr lang="en-US" dirty="0" smtClean="0"/>
              <a:t> </a:t>
            </a:r>
            <a:r>
              <a:rPr lang="en-US" dirty="0" err="1" smtClean="0"/>
              <a:t>ডা</a:t>
            </a:r>
            <a:r>
              <a:rPr lang="en-US" dirty="0" smtClean="0"/>
              <a:t>. এ .</a:t>
            </a:r>
            <a:r>
              <a:rPr lang="en-US" dirty="0" err="1" smtClean="0"/>
              <a:t>টি.এম</a:t>
            </a:r>
            <a:r>
              <a:rPr lang="en-US" dirty="0" smtClean="0"/>
              <a:t> </a:t>
            </a:r>
            <a:r>
              <a:rPr lang="en-US" dirty="0" err="1" smtClean="0"/>
              <a:t>মোয়াজ্জম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মাতাঃসৈয়াদা</a:t>
            </a:r>
            <a:r>
              <a:rPr lang="en-US" dirty="0" smtClean="0"/>
              <a:t> </a:t>
            </a:r>
            <a:r>
              <a:rPr lang="en-US" dirty="0" err="1" smtClean="0"/>
              <a:t>খাতুন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শিক্ষা</a:t>
            </a:r>
            <a:r>
              <a:rPr lang="en-US" dirty="0" smtClean="0"/>
              <a:t> </a:t>
            </a:r>
            <a:r>
              <a:rPr lang="en-US" dirty="0" err="1" smtClean="0"/>
              <a:t>জীবনঃ</a:t>
            </a:r>
            <a:r>
              <a:rPr lang="en-US" dirty="0" smtClean="0"/>
              <a:t> ১৯৫১ </a:t>
            </a:r>
            <a:r>
              <a:rPr lang="en-US" dirty="0" err="1" smtClean="0"/>
              <a:t>সালে</a:t>
            </a:r>
            <a:r>
              <a:rPr lang="en-US" dirty="0" smtClean="0"/>
              <a:t> </a:t>
            </a:r>
            <a:r>
              <a:rPr lang="en-US" dirty="0" err="1" smtClean="0"/>
              <a:t>প্রিয়নাথ</a:t>
            </a:r>
            <a:r>
              <a:rPr lang="en-US" dirty="0" smtClean="0"/>
              <a:t> </a:t>
            </a:r>
            <a:r>
              <a:rPr lang="en-US" dirty="0" err="1" smtClean="0"/>
              <a:t>স্বুল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প্রবেশিকা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ঢাকা</a:t>
            </a:r>
            <a:r>
              <a:rPr lang="en-US" dirty="0" smtClean="0"/>
              <a:t> </a:t>
            </a:r>
            <a:r>
              <a:rPr lang="en-US" dirty="0" err="1" smtClean="0"/>
              <a:t>জগন্নাথ</a:t>
            </a:r>
            <a:r>
              <a:rPr lang="en-US" dirty="0" smtClean="0"/>
              <a:t> </a:t>
            </a:r>
            <a:r>
              <a:rPr lang="en-US" dirty="0" err="1" smtClean="0"/>
              <a:t>কলেজ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১৯৫৩ </a:t>
            </a:r>
            <a:r>
              <a:rPr lang="en-US" dirty="0" err="1" smtClean="0"/>
              <a:t>সালে</a:t>
            </a:r>
            <a:r>
              <a:rPr lang="en-US" dirty="0" smtClean="0"/>
              <a:t> </a:t>
            </a:r>
            <a:r>
              <a:rPr lang="en-US" dirty="0" err="1" smtClean="0"/>
              <a:t>আই</a:t>
            </a:r>
            <a:r>
              <a:rPr lang="en-US" dirty="0" smtClean="0"/>
              <a:t> এ </a:t>
            </a:r>
            <a:r>
              <a:rPr lang="en-US" dirty="0" err="1" smtClean="0"/>
              <a:t>পাশ</a:t>
            </a:r>
            <a:r>
              <a:rPr lang="en-US" dirty="0" smtClean="0"/>
              <a:t>  </a:t>
            </a:r>
            <a:r>
              <a:rPr lang="en-US" dirty="0" err="1" smtClean="0"/>
              <a:t>করেন</a:t>
            </a:r>
            <a:r>
              <a:rPr lang="en-US" dirty="0" smtClean="0"/>
              <a:t>। </a:t>
            </a:r>
            <a:r>
              <a:rPr lang="en-US" dirty="0" err="1" smtClean="0"/>
              <a:t>ঢাকা</a:t>
            </a:r>
            <a:r>
              <a:rPr lang="en-US" dirty="0" smtClean="0"/>
              <a:t> </a:t>
            </a:r>
            <a:r>
              <a:rPr lang="en-US" dirty="0" err="1" smtClean="0"/>
              <a:t>বিশ্ববিদ্যালয়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স্নাতক</a:t>
            </a:r>
            <a:r>
              <a:rPr lang="en-US" dirty="0" smtClean="0"/>
              <a:t> </a:t>
            </a:r>
            <a:r>
              <a:rPr lang="en-US" dirty="0" err="1" smtClean="0"/>
              <a:t>স্মমান,স্নাতকোত্তর</a:t>
            </a:r>
            <a:r>
              <a:rPr lang="en-US" dirty="0" smtClean="0"/>
              <a:t> ও </a:t>
            </a:r>
            <a:r>
              <a:rPr lang="en-US" dirty="0" err="1" smtClean="0"/>
              <a:t>পি</a:t>
            </a:r>
            <a:r>
              <a:rPr lang="en-US" dirty="0" smtClean="0"/>
              <a:t> </a:t>
            </a:r>
            <a:r>
              <a:rPr lang="en-US" dirty="0" err="1" smtClean="0"/>
              <a:t>এইস</a:t>
            </a:r>
            <a:r>
              <a:rPr lang="en-US" dirty="0" smtClean="0"/>
              <a:t> </a:t>
            </a:r>
            <a:r>
              <a:rPr lang="en-US" dirty="0" err="1" smtClean="0"/>
              <a:t>ডি</a:t>
            </a:r>
            <a:r>
              <a:rPr lang="en-US" dirty="0" smtClean="0"/>
              <a:t> </a:t>
            </a:r>
            <a:r>
              <a:rPr lang="en-US" dirty="0" err="1" smtClean="0"/>
              <a:t>ডিগ্রি</a:t>
            </a:r>
            <a:r>
              <a:rPr lang="en-US" dirty="0" smtClean="0"/>
              <a:t> </a:t>
            </a:r>
            <a:r>
              <a:rPr lang="en-US" dirty="0" err="1" smtClean="0"/>
              <a:t>লাভ</a:t>
            </a:r>
            <a:r>
              <a:rPr lang="en-US" dirty="0" smtClean="0"/>
              <a:t> </a:t>
            </a:r>
            <a:r>
              <a:rPr lang="en-US" dirty="0" err="1" smtClean="0"/>
              <a:t>করেন।এ</a:t>
            </a:r>
            <a:r>
              <a:rPr lang="en-US" dirty="0" smtClean="0"/>
              <a:t> </a:t>
            </a:r>
            <a:r>
              <a:rPr lang="en-US" dirty="0" err="1" smtClean="0"/>
              <a:t>ছাড়া</a:t>
            </a:r>
            <a:r>
              <a:rPr lang="en-US" dirty="0" smtClean="0"/>
              <a:t> </a:t>
            </a:r>
            <a:r>
              <a:rPr lang="en-US" dirty="0" err="1" smtClean="0"/>
              <a:t>তিনি</a:t>
            </a:r>
            <a:r>
              <a:rPr lang="en-US" dirty="0" smtClean="0"/>
              <a:t> </a:t>
            </a:r>
            <a:r>
              <a:rPr lang="en-US" dirty="0" err="1" smtClean="0"/>
              <a:t>সিকাগো</a:t>
            </a:r>
            <a:r>
              <a:rPr lang="en-US" dirty="0"/>
              <a:t> </a:t>
            </a:r>
            <a:r>
              <a:rPr lang="en-US" dirty="0" smtClean="0"/>
              <a:t>ও </a:t>
            </a:r>
            <a:r>
              <a:rPr lang="en-US" dirty="0" err="1" smtClean="0"/>
              <a:t>লন্ডন</a:t>
            </a:r>
            <a:r>
              <a:rPr lang="en-US" dirty="0" smtClean="0"/>
              <a:t> </a:t>
            </a:r>
            <a:r>
              <a:rPr lang="en-US" dirty="0" err="1" smtClean="0"/>
              <a:t>বিশ্ববিদ্যালয়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উচ্চতর</a:t>
            </a:r>
            <a:r>
              <a:rPr lang="en-US" dirty="0" smtClean="0"/>
              <a:t> </a:t>
            </a:r>
            <a:r>
              <a:rPr lang="en-US" dirty="0" err="1" smtClean="0"/>
              <a:t>শিক্ষা</a:t>
            </a:r>
            <a:r>
              <a:rPr lang="en-US" dirty="0" smtClean="0"/>
              <a:t> </a:t>
            </a:r>
            <a:r>
              <a:rPr lang="en-US" dirty="0" err="1" smtClean="0"/>
              <a:t>লাভ</a:t>
            </a:r>
            <a:r>
              <a:rPr lang="en-US" dirty="0" smtClean="0"/>
              <a:t> </a:t>
            </a:r>
            <a:r>
              <a:rPr lang="en-US" dirty="0" err="1" smtClean="0"/>
              <a:t>করেন</a:t>
            </a:r>
            <a:r>
              <a:rPr lang="en-US" dirty="0" smtClean="0"/>
              <a:t> ।</a:t>
            </a:r>
          </a:p>
          <a:p>
            <a:r>
              <a:rPr lang="en-US" dirty="0" err="1" smtClean="0"/>
              <a:t>পেষাঃ</a:t>
            </a:r>
            <a:r>
              <a:rPr lang="en-US" dirty="0" smtClean="0"/>
              <a:t> </a:t>
            </a:r>
            <a:r>
              <a:rPr lang="en-US" dirty="0" err="1" smtClean="0"/>
              <a:t>তিনি</a:t>
            </a:r>
            <a:r>
              <a:rPr lang="en-US" dirty="0" smtClean="0"/>
              <a:t> </a:t>
            </a:r>
            <a:r>
              <a:rPr lang="en-US" dirty="0" err="1" smtClean="0"/>
              <a:t>দীর্ঘদিন</a:t>
            </a:r>
            <a:r>
              <a:rPr lang="en-US" dirty="0" smtClean="0"/>
              <a:t> </a:t>
            </a:r>
            <a:r>
              <a:rPr lang="en-US" dirty="0" err="1" smtClean="0"/>
              <a:t>চট্টগ্রাম</a:t>
            </a:r>
            <a:r>
              <a:rPr lang="en-US" dirty="0" smtClean="0"/>
              <a:t> ও </a:t>
            </a:r>
            <a:r>
              <a:rPr lang="en-US" dirty="0" err="1" smtClean="0"/>
              <a:t>ঢাকা</a:t>
            </a:r>
            <a:r>
              <a:rPr lang="en-US" dirty="0" smtClean="0"/>
              <a:t> </a:t>
            </a:r>
            <a:r>
              <a:rPr lang="en-US" dirty="0" err="1" smtClean="0"/>
              <a:t>বিশ্ববিদ্যালয়ে</a:t>
            </a:r>
            <a:r>
              <a:rPr lang="en-US" dirty="0" smtClean="0"/>
              <a:t> </a:t>
            </a:r>
            <a:r>
              <a:rPr lang="en-US" dirty="0" err="1" smtClean="0"/>
              <a:t>অধ্যাপনা</a:t>
            </a:r>
            <a:r>
              <a:rPr lang="en-US" dirty="0" smtClean="0"/>
              <a:t> </a:t>
            </a:r>
            <a:r>
              <a:rPr lang="en-US" dirty="0" err="1" smtClean="0"/>
              <a:t>করেন</a:t>
            </a:r>
            <a:r>
              <a:rPr lang="en-US" dirty="0" smtClean="0"/>
              <a:t> ।</a:t>
            </a:r>
            <a:r>
              <a:rPr lang="en-US" dirty="0" err="1" smtClean="0"/>
              <a:t>বর্তমানে</a:t>
            </a:r>
            <a:r>
              <a:rPr lang="en-US" dirty="0" smtClean="0"/>
              <a:t> </a:t>
            </a:r>
            <a:r>
              <a:rPr lang="en-US" dirty="0" err="1" smtClean="0"/>
              <a:t>তিনি</a:t>
            </a:r>
            <a:r>
              <a:rPr lang="en-US" dirty="0" smtClean="0"/>
              <a:t> </a:t>
            </a:r>
            <a:r>
              <a:rPr lang="en-US" dirty="0" err="1" smtClean="0"/>
              <a:t>ঢাকা</a:t>
            </a:r>
            <a:r>
              <a:rPr lang="en-US" dirty="0" smtClean="0"/>
              <a:t> </a:t>
            </a:r>
            <a:r>
              <a:rPr lang="en-US" dirty="0" err="1" smtClean="0"/>
              <a:t>বিশ্ববিদ্যালয়ের</a:t>
            </a:r>
            <a:r>
              <a:rPr lang="en-US" dirty="0" smtClean="0"/>
              <a:t> </a:t>
            </a:r>
            <a:r>
              <a:rPr lang="en-US" dirty="0" err="1" smtClean="0"/>
              <a:t>ইমেরিটাস</a:t>
            </a:r>
            <a:r>
              <a:rPr lang="en-US" dirty="0" smtClean="0"/>
              <a:t> </a:t>
            </a:r>
            <a:r>
              <a:rPr lang="en-US" dirty="0" err="1" smtClean="0"/>
              <a:t>অধ্যাপক</a:t>
            </a:r>
            <a:r>
              <a:rPr lang="en-US" dirty="0" smtClean="0"/>
              <a:t> ।</a:t>
            </a:r>
          </a:p>
          <a:p>
            <a:r>
              <a:rPr lang="en-US" dirty="0" err="1" smtClean="0"/>
              <a:t>সাহিত্যকর্ম</a:t>
            </a:r>
            <a:r>
              <a:rPr lang="en-US" dirty="0" smtClean="0"/>
              <a:t> ঃ </a:t>
            </a:r>
            <a:r>
              <a:rPr lang="en-US" dirty="0" err="1" smtClean="0"/>
              <a:t>তিনি</a:t>
            </a:r>
            <a:r>
              <a:rPr lang="en-US" dirty="0" smtClean="0"/>
              <a:t> </a:t>
            </a:r>
            <a:r>
              <a:rPr lang="en-US" dirty="0" err="1" smtClean="0"/>
              <a:t>উচ্চমানের</a:t>
            </a:r>
            <a:r>
              <a:rPr lang="en-US" dirty="0" smtClean="0"/>
              <a:t> </a:t>
            </a:r>
            <a:r>
              <a:rPr lang="en-US" dirty="0" err="1" smtClean="0"/>
              <a:t>গবেষনা</a:t>
            </a:r>
            <a:r>
              <a:rPr lang="en-US" dirty="0" smtClean="0"/>
              <a:t> ও </a:t>
            </a:r>
            <a:r>
              <a:rPr lang="en-US" dirty="0" err="1" smtClean="0"/>
              <a:t>সাবলীল</a:t>
            </a:r>
            <a:r>
              <a:rPr lang="en-US" dirty="0" smtClean="0"/>
              <a:t> </a:t>
            </a:r>
            <a:r>
              <a:rPr lang="en-US" dirty="0" err="1" smtClean="0"/>
              <a:t>গদ্য</a:t>
            </a:r>
            <a:r>
              <a:rPr lang="en-US" dirty="0" smtClean="0"/>
              <a:t> </a:t>
            </a:r>
            <a:r>
              <a:rPr lang="en-US" dirty="0" err="1" smtClean="0"/>
              <a:t>রচনায়</a:t>
            </a:r>
            <a:r>
              <a:rPr lang="en-US" dirty="0" smtClean="0"/>
              <a:t> </a:t>
            </a:r>
            <a:r>
              <a:rPr lang="en-US" dirty="0" err="1" smtClean="0"/>
              <a:t>খ্যাতি</a:t>
            </a:r>
            <a:r>
              <a:rPr lang="en-US" dirty="0" smtClean="0"/>
              <a:t> </a:t>
            </a:r>
            <a:r>
              <a:rPr lang="en-US" dirty="0" err="1" smtClean="0"/>
              <a:t>অর্জন</a:t>
            </a:r>
            <a:r>
              <a:rPr lang="en-US" dirty="0" smtClean="0"/>
              <a:t> </a:t>
            </a:r>
            <a:r>
              <a:rPr lang="en-US" dirty="0" err="1" smtClean="0"/>
              <a:t>করেন</a:t>
            </a:r>
            <a:r>
              <a:rPr lang="en-US" dirty="0" smtClean="0"/>
              <a:t> ।</a:t>
            </a:r>
            <a:r>
              <a:rPr lang="en-US" dirty="0" err="1" smtClean="0"/>
              <a:t>তিনি</a:t>
            </a:r>
            <a:r>
              <a:rPr lang="en-US" dirty="0" smtClean="0"/>
              <a:t> </a:t>
            </a:r>
            <a:r>
              <a:rPr lang="en-US" dirty="0" err="1" smtClean="0"/>
              <a:t>বহু</a:t>
            </a:r>
            <a:r>
              <a:rPr lang="en-US" dirty="0" smtClean="0"/>
              <a:t> </a:t>
            </a:r>
            <a:r>
              <a:rPr lang="en-US" dirty="0" err="1" smtClean="0"/>
              <a:t>গ্রন্থের</a:t>
            </a:r>
            <a:r>
              <a:rPr lang="en-US" dirty="0" smtClean="0"/>
              <a:t> </a:t>
            </a:r>
            <a:r>
              <a:rPr lang="en-US" dirty="0" err="1" smtClean="0"/>
              <a:t>প্রণেতা</a:t>
            </a:r>
            <a:r>
              <a:rPr lang="en-US" dirty="0" smtClean="0"/>
              <a:t> ।</a:t>
            </a:r>
          </a:p>
          <a:p>
            <a:r>
              <a:rPr lang="en-US" dirty="0" err="1" smtClean="0"/>
              <a:t>পুরস্কারঃ</a:t>
            </a:r>
            <a:r>
              <a:rPr lang="en-US" dirty="0" smtClean="0"/>
              <a:t> </a:t>
            </a:r>
            <a:r>
              <a:rPr lang="en-US" dirty="0" err="1" smtClean="0"/>
              <a:t>বাংলা</a:t>
            </a:r>
            <a:r>
              <a:rPr lang="en-US" dirty="0" smtClean="0"/>
              <a:t> </a:t>
            </a:r>
            <a:r>
              <a:rPr lang="en-US" dirty="0" err="1" smtClean="0"/>
              <a:t>একাডেমি,একুশের</a:t>
            </a:r>
            <a:r>
              <a:rPr lang="en-US" dirty="0" smtClean="0"/>
              <a:t> </a:t>
            </a:r>
            <a:r>
              <a:rPr lang="en-US" dirty="0" err="1" smtClean="0"/>
              <a:t>পদক,আলাওল</a:t>
            </a:r>
            <a:r>
              <a:rPr lang="en-US" dirty="0" smtClean="0"/>
              <a:t> </a:t>
            </a:r>
            <a:r>
              <a:rPr lang="en-US" dirty="0" err="1" smtClean="0"/>
              <a:t>সাহিত্য</a:t>
            </a:r>
            <a:r>
              <a:rPr lang="en-US" dirty="0" smtClean="0"/>
              <a:t> </a:t>
            </a:r>
            <a:r>
              <a:rPr lang="en-US" dirty="0" err="1" smtClean="0"/>
              <a:t>পুরস্কার,কলকাতা</a:t>
            </a:r>
            <a:r>
              <a:rPr lang="en-US" dirty="0" smtClean="0"/>
              <a:t> </a:t>
            </a:r>
            <a:r>
              <a:rPr lang="en-US" dirty="0" err="1" smtClean="0"/>
              <a:t>বিশ্ববিদ্যালয়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ডি</a:t>
            </a:r>
            <a:r>
              <a:rPr lang="en-US" dirty="0" smtClean="0"/>
              <a:t> </a:t>
            </a:r>
            <a:r>
              <a:rPr lang="en-US" dirty="0" err="1" smtClean="0"/>
              <a:t>লিট</a:t>
            </a:r>
            <a:r>
              <a:rPr lang="en-US" dirty="0" smtClean="0"/>
              <a:t> </a:t>
            </a:r>
            <a:r>
              <a:rPr lang="en-US" dirty="0" err="1" smtClean="0"/>
              <a:t>ওভারত</a:t>
            </a:r>
            <a:r>
              <a:rPr lang="en-US" dirty="0" smtClean="0"/>
              <a:t> </a:t>
            </a:r>
            <a:r>
              <a:rPr lang="en-US" dirty="0" err="1" smtClean="0"/>
              <a:t>সরকারের</a:t>
            </a:r>
            <a:r>
              <a:rPr lang="en-US" dirty="0" smtClean="0"/>
              <a:t> </a:t>
            </a:r>
            <a:r>
              <a:rPr lang="en-US" dirty="0" err="1" smtClean="0"/>
              <a:t>পদ্মভূষণসহ</a:t>
            </a:r>
            <a:r>
              <a:rPr lang="en-US" dirty="0" smtClean="0"/>
              <a:t> </a:t>
            </a:r>
            <a:r>
              <a:rPr lang="en-US" dirty="0" err="1" smtClean="0"/>
              <a:t>বহু</a:t>
            </a:r>
            <a:r>
              <a:rPr lang="en-US" dirty="0" smtClean="0"/>
              <a:t> </a:t>
            </a:r>
            <a:r>
              <a:rPr lang="en-US" dirty="0" err="1" smtClean="0"/>
              <a:t>পুরস্কার</a:t>
            </a:r>
            <a:r>
              <a:rPr lang="en-US" dirty="0" smtClean="0"/>
              <a:t> </a:t>
            </a:r>
            <a:r>
              <a:rPr lang="en-US" dirty="0" err="1" smtClean="0"/>
              <a:t>লাভ</a:t>
            </a:r>
            <a:r>
              <a:rPr lang="en-US" dirty="0" smtClean="0"/>
              <a:t> </a:t>
            </a:r>
            <a:r>
              <a:rPr lang="en-US" dirty="0" err="1" smtClean="0"/>
              <a:t>করেন</a:t>
            </a:r>
            <a:r>
              <a:rPr lang="en-US" dirty="0" smtClean="0"/>
              <a:t> ।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7136" y="328246"/>
            <a:ext cx="1285787" cy="1664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541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6600" dirty="0" err="1" smtClean="0">
                <a:solidFill>
                  <a:srgbClr val="FF0000"/>
                </a:solidFill>
              </a:rPr>
              <a:t>শিখন</a:t>
            </a:r>
            <a:r>
              <a:rPr lang="en-US" sz="6600" dirty="0" smtClean="0">
                <a:solidFill>
                  <a:srgbClr val="FF0000"/>
                </a:solidFill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</a:rPr>
              <a:t>ফল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   ১।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জাদুঘর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কী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?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সে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সম্পর্কে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বলতে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পারবে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।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২।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জাদুঘরের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উদ্ভব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ও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ক্রম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বিকাশ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সম্পর্কে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আলোচনা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করতে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পারবে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।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      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জাদুঘরের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শ্রেণিবিন্যাস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ব্যাখ্যা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করতে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পারবে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।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 ৩।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সভ্যতার </a:t>
            </a:r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</a:rPr>
              <a:t>বিকাশে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</a:rPr>
              <a:t>এবং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</a:rPr>
              <a:t>ঐতিহ্য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 ও </a:t>
            </a:r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</a:rPr>
              <a:t>ইতিহাস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</a:rPr>
              <a:t>সংরক্ষনে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</a:rPr>
              <a:t>জাদুঘরের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</a:rPr>
              <a:t>উপযোগিতা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</a:rPr>
              <a:t>বিচার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</a:rPr>
              <a:t>করতে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</a:rPr>
              <a:t>পারবে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 ।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 ৪।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বিশ্বের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উল্লেখযোগ্য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জাদুঘর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সম্পর্কে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ধারনা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লাভ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করতে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পারবে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</a:rPr>
              <a:t>।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</a:rPr>
              <a:t> ৫। </a:t>
            </a:r>
            <a:r>
              <a:rPr lang="en-US" sz="1800" dirty="0" err="1" smtClean="0">
                <a:solidFill>
                  <a:schemeClr val="accent6">
                    <a:lumMod val="50000"/>
                  </a:schemeClr>
                </a:solidFill>
              </a:rPr>
              <a:t>জাদুঘরে</a:t>
            </a: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6">
                    <a:lumMod val="50000"/>
                  </a:schemeClr>
                </a:solidFill>
              </a:rPr>
              <a:t>কেন</a:t>
            </a: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6">
                    <a:lumMod val="50000"/>
                  </a:schemeClr>
                </a:solidFill>
              </a:rPr>
              <a:t>যাব</a:t>
            </a: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</a:rPr>
              <a:t> --এ </a:t>
            </a:r>
            <a:r>
              <a:rPr lang="en-US" sz="1800" dirty="0" err="1" smtClean="0">
                <a:solidFill>
                  <a:schemeClr val="accent6">
                    <a:lumMod val="50000"/>
                  </a:schemeClr>
                </a:solidFill>
              </a:rPr>
              <a:t>প্রশ্নের</a:t>
            </a: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6">
                    <a:lumMod val="50000"/>
                  </a:schemeClr>
                </a:solidFill>
              </a:rPr>
              <a:t>সমাধান</a:t>
            </a: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6">
                    <a:lumMod val="50000"/>
                  </a:schemeClr>
                </a:solidFill>
              </a:rPr>
              <a:t>পাওয়া</a:t>
            </a: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6">
                    <a:lumMod val="50000"/>
                  </a:schemeClr>
                </a:solidFill>
              </a:rPr>
              <a:t>যাবে</a:t>
            </a: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</a:rPr>
              <a:t> ।</a:t>
            </a:r>
            <a:endParaRPr lang="en-US" sz="1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144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8850" y="365125"/>
            <a:ext cx="7735888" cy="1325563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92D050"/>
                </a:solidFill>
              </a:rPr>
              <a:t>ব</a:t>
            </a:r>
            <a:r>
              <a:rPr lang="en-US" dirty="0" err="1" smtClean="0">
                <a:solidFill>
                  <a:srgbClr val="92D050"/>
                </a:solidFill>
              </a:rPr>
              <a:t>লধা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গার্ডেনঃ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ঢাকা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মহানগরের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ওয়ারীতে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এর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অবস্থান</a:t>
            </a:r>
            <a:r>
              <a:rPr lang="en-US" sz="3200" dirty="0" smtClean="0">
                <a:solidFill>
                  <a:srgbClr val="FF0000"/>
                </a:solidFill>
              </a:rPr>
              <a:t> ।</a:t>
            </a:r>
            <a:r>
              <a:rPr lang="en-US" sz="3200" dirty="0" err="1" smtClean="0">
                <a:solidFill>
                  <a:srgbClr val="FF0000"/>
                </a:solidFill>
              </a:rPr>
              <a:t>ভাওয়ালের</a:t>
            </a:r>
            <a:r>
              <a:rPr lang="en-US" sz="3200" dirty="0" smtClean="0">
                <a:solidFill>
                  <a:srgbClr val="FF0000"/>
                </a:solidFill>
              </a:rPr>
              <a:t/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err="1" smtClean="0">
                <a:solidFill>
                  <a:srgbClr val="FF0000"/>
                </a:solidFill>
              </a:rPr>
              <a:t>জমিদার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নরেন্দ্র</a:t>
            </a:r>
            <a:r>
              <a:rPr lang="en-US" sz="3200" dirty="0" smtClean="0">
                <a:solidFill>
                  <a:srgbClr val="FF0000"/>
                </a:solidFill>
              </a:rPr>
              <a:t>  </a:t>
            </a:r>
            <a:r>
              <a:rPr lang="en-US" sz="3200" dirty="0" err="1" smtClean="0">
                <a:solidFill>
                  <a:srgbClr val="FF0000"/>
                </a:solidFill>
              </a:rPr>
              <a:t>চৌধুরী</a:t>
            </a:r>
            <a:r>
              <a:rPr lang="en-US" sz="3200" dirty="0" smtClean="0">
                <a:solidFill>
                  <a:srgbClr val="FF0000"/>
                </a:solidFill>
              </a:rPr>
              <a:t> ১৯০৯ </a:t>
            </a:r>
            <a:r>
              <a:rPr lang="en-US" sz="3200" dirty="0" err="1" smtClean="0">
                <a:solidFill>
                  <a:srgbClr val="FF0000"/>
                </a:solidFill>
              </a:rPr>
              <a:t>সালে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এটি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প্রতিষ্ঠা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করেন</a:t>
            </a:r>
            <a:r>
              <a:rPr lang="en-US" sz="3200" dirty="0" smtClean="0">
                <a:solidFill>
                  <a:srgbClr val="FF0000"/>
                </a:solidFill>
              </a:rPr>
              <a:t> ।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923" y="2438400"/>
            <a:ext cx="4806462" cy="2362994"/>
          </a:xfrm>
        </p:spPr>
      </p:pic>
    </p:spTree>
    <p:extLst>
      <p:ext uri="{BB962C8B-B14F-4D97-AF65-F5344CB8AC3E}">
        <p14:creationId xmlns:p14="http://schemas.microsoft.com/office/powerpoint/2010/main" val="4130802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1536" y="365125"/>
            <a:ext cx="8510016" cy="1325563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জাতীয়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জাদুঘর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--</a:t>
            </a:r>
            <a:r>
              <a:rPr lang="en-US" sz="3200" dirty="0" err="1" smtClean="0">
                <a:solidFill>
                  <a:srgbClr val="FF0000"/>
                </a:solidFill>
              </a:rPr>
              <a:t>ঢাকা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মহানগরের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শাহবাগে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এর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অবস্থান</a:t>
            </a:r>
            <a:r>
              <a:rPr lang="en-US" sz="3200" dirty="0" smtClean="0">
                <a:solidFill>
                  <a:srgbClr val="FF0000"/>
                </a:solidFill>
              </a:rPr>
              <a:t> ।১৯১৩ </a:t>
            </a:r>
            <a:r>
              <a:rPr lang="en-US" sz="3200" dirty="0" err="1" smtClean="0">
                <a:solidFill>
                  <a:srgbClr val="FF0000"/>
                </a:solidFill>
              </a:rPr>
              <a:t>সালে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যাত্রা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শুরু।বাংলাদেশের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সবচেয়ে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বড়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জাদুঘর</a:t>
            </a:r>
            <a:r>
              <a:rPr lang="en-US" sz="3200" dirty="0" smtClean="0">
                <a:solidFill>
                  <a:srgbClr val="FF0000"/>
                </a:solidFill>
              </a:rPr>
              <a:t> ।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7323" y="2133600"/>
            <a:ext cx="5486399" cy="2739231"/>
          </a:xfrm>
        </p:spPr>
      </p:pic>
    </p:spTree>
    <p:extLst>
      <p:ext uri="{BB962C8B-B14F-4D97-AF65-F5344CB8AC3E}">
        <p14:creationId xmlns:p14="http://schemas.microsoft.com/office/powerpoint/2010/main" val="1841431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2296" y="398586"/>
            <a:ext cx="7735888" cy="1289538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err="1" smtClean="0">
                <a:solidFill>
                  <a:srgbClr val="92D050"/>
                </a:solidFill>
              </a:rPr>
              <a:t>বরেন্দ্র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জাদুঘর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smtClean="0"/>
              <a:t>--</a:t>
            </a:r>
            <a:r>
              <a:rPr lang="en-US" sz="3200" dirty="0" smtClean="0">
                <a:solidFill>
                  <a:srgbClr val="FF0000"/>
                </a:solidFill>
              </a:rPr>
              <a:t>১৯১০ </a:t>
            </a:r>
            <a:r>
              <a:rPr lang="en-US" sz="3200" dirty="0" err="1" smtClean="0">
                <a:solidFill>
                  <a:srgbClr val="FF0000"/>
                </a:solidFill>
              </a:rPr>
              <a:t>সালে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প্রতিষ্ঠিত</a:t>
            </a:r>
            <a:r>
              <a:rPr lang="en-US" sz="3200" dirty="0" smtClean="0">
                <a:solidFill>
                  <a:srgbClr val="FF0000"/>
                </a:solidFill>
              </a:rPr>
              <a:t> ও </a:t>
            </a:r>
            <a:r>
              <a:rPr lang="en-US" sz="3200" dirty="0" err="1" smtClean="0">
                <a:solidFill>
                  <a:srgbClr val="FF0000"/>
                </a:solidFill>
              </a:rPr>
              <a:t>রাজশাহীতে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অবস্থিত</a:t>
            </a:r>
            <a:r>
              <a:rPr lang="en-US" sz="3200" dirty="0" smtClean="0">
                <a:solidFill>
                  <a:srgbClr val="FF0000"/>
                </a:solidFill>
              </a:rPr>
              <a:t>।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246" y="2227384"/>
            <a:ext cx="6163041" cy="3259015"/>
          </a:xfrm>
        </p:spPr>
      </p:pic>
    </p:spTree>
    <p:extLst>
      <p:ext uri="{BB962C8B-B14F-4D97-AF65-F5344CB8AC3E}">
        <p14:creationId xmlns:p14="http://schemas.microsoft.com/office/powerpoint/2010/main" val="48311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635</Words>
  <Application>Microsoft Office PowerPoint</Application>
  <PresentationFormat>Custom</PresentationFormat>
  <Paragraphs>55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স্বাগতম  </vt:lpstr>
      <vt:lpstr>শিক্ষক পরিচিতি</vt:lpstr>
      <vt:lpstr>পাঠ পরিচিতি</vt:lpstr>
      <vt:lpstr>         একাদশ ও দ্বাদশ শ্রেণি</vt:lpstr>
      <vt:lpstr>লেখক পরিচিতি</vt:lpstr>
      <vt:lpstr>শিখন ফল</vt:lpstr>
      <vt:lpstr>বলধা গার্ডেনঃ ঢাকা মহানগরের ওয়ারীতে এর অবস্থান ।ভাওয়ালের জমিদার নরেন্দ্র  চৌধুরী ১৯০৯ সালে এটি প্রতিষ্ঠা করেন ।</vt:lpstr>
      <vt:lpstr>জাতীয় জাদুঘর --ঢাকা মহানগরের শাহবাগে এর অবস্থান ।১৯১৩ সালে যাত্রা শুরু।বাংলাদেশের সবচেয়ে বড় জাদুঘর ।</vt:lpstr>
      <vt:lpstr>বরেন্দ্র জাদুঘর --১৯১০ সালে প্রতিষ্ঠিত ও রাজশাহীতে অবস্থিত।</vt:lpstr>
      <vt:lpstr>ভিক্টোরিয়া মেমোরিয়াল হল— রানী ভিক্টোরিয়ার নামাঙ্কিত স্মৃতিসৌধ। কলকাতা ময়দানের দক্ষিণ কোনে অবস্থিত।</vt:lpstr>
      <vt:lpstr> বৃটিশ মিউজিয়ামঃ ১৭৫৩ সালে প্রতিষ্ঠিত বৃটেনের জাতীয় জাদুঘর।</vt:lpstr>
      <vt:lpstr>কলকাতা জাতীয় জাদুঘর –কলকাতার পার্ক স্ট্রিটে অবস্থিত এই জাদুঘর প্রতিষ্ঠিত হয় ১৮১৪ সালে । ভারতীয় জাদুঘর নামে পরিচিত এই জাদুঘরটিভারতীয় উপমহাদেশের সবচেয়ে বড় জাদুঘর ।</vt:lpstr>
      <vt:lpstr>মিশর জাদুঘর –মিশরের কায়রোতে অবস্থিত। ১৮৩৫ সালে প্রতিষ্ঠিত হয় ।এতে প্রায় একলক্ষ বিশহাজার প্রদর্শন সামগ্রী আছে ।</vt:lpstr>
      <vt:lpstr>মুক্তিযুদ্ধ জাদুঘরঃ মুক্তিযুদ্ধ বিষয়ক প্রথম জাদুঘর।এটি ঢাকায় অবস্থিত।</vt:lpstr>
      <vt:lpstr>বঙ্গবন্ধু জাদুঘর  : এই জাদুঘর ঢাকার ধানমন্ডি আবাসিক এলাকায় অবস্থিত ।বঙ্গবন্ধু শেখ মুজিবুর রহমানের স্মৃতি বিজড়িত বাসভবনকে ১৯৯৭সালে জাদুঘরে রুপন্ত্রিত করা হয় ।</vt:lpstr>
      <vt:lpstr>ল্যুভর মিউজিয়াম –ফ্রান্সের জাতীয় জাদুঘর ও আর্ট গ্যালারি ।প্যারিসে অবস্থিত এই জাদুঘর প্রতিষ্ঠিত হয় ১৫৪৬ সালে ।</vt:lpstr>
      <vt:lpstr>অক্সফোর্ড বিশ্ববিদ্যালয় ও অ্যাশমোলিয়ান জাদুঘর –অক্সফোর্ডবি.  যুক্তরাজ্যের প্রাচীনতম বিশ্ববিদ্যায় ।অ্যাশমল ইংরেজ পুরাকীর্তি সংগ্রাহক (১৬১৭—১৬৯২)।তার সংগ্রহ থেকে গড়ে ওঠে অ্যাশমল মিউজিয়াম   ১৮৯৭ সালে অক্সফোর্ড বিশ্ববিদ্যালয়ে ।</vt:lpstr>
      <vt:lpstr>টাওয়ার অব লন্ডন –এটি নির্মিত ১০৭৮ খিষ্টাব্দে । এই টাওয়ারটি লন্ডনের টেমস নদীর উত্তর তীরবর্তী অঞ্চলে অবস্থিত ।</vt:lpstr>
      <vt:lpstr>চট্টগ্রাম বিশ্ববিদ্যালয় জাদুঘর---১৯৭৩ সালে এই জাদুঘরের যাত্রা শুরু ।</vt:lpstr>
      <vt:lpstr>জাতিতাত্ত্বিক জাদুঘর---এটি চট্রগ্রামের আগ্রাবাদে অবস্থিত ।এই জাদুঘরে দেশি ২৫টি এবং বিদেশি ৫টি নৃগোষ্ঠী সহ জাতিতাত্ত্বিক নিদর্শন রয়েছে । </vt:lpstr>
      <vt:lpstr>ঢাকা জাদুঘর – ঢাকা সিটি কর্পোরেশন পরিচালিত এই জাদুঘর নগর ভবনে অবস্থিত ।এটি প্রতিষ্ঠিত হয় ১৯৮৭ সালে ।</vt:lpstr>
      <vt:lpstr>সামরিক জাদুঘর –১৯৮৭ সালে মিরপুর সেনানিবাসের প্রবেশদ্বারে এই জাদুঘর প্রতিষ্ঠিত হয় ।</vt:lpstr>
      <vt:lpstr>  ১। আমরা জাদুঘরে কেন যাব ?   ২।জাদুঘরের প্রধান কাজ কী ?   ৩।জাদুঘরের অর্থ  কী এবং এ শব্দটি কোন ভাষা থেকে আগত ?</vt:lpstr>
      <vt:lpstr>                 বাড়ির কাজ </vt:lpstr>
      <vt:lpstr>                ধন্যবাদ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 </dc:title>
  <dc:creator>Abdul Latif</dc:creator>
  <cp:lastModifiedBy>A.LATIF MOLLA</cp:lastModifiedBy>
  <cp:revision>105</cp:revision>
  <dcterms:created xsi:type="dcterms:W3CDTF">2019-10-02T13:19:56Z</dcterms:created>
  <dcterms:modified xsi:type="dcterms:W3CDTF">2020-11-09T10:28:09Z</dcterms:modified>
</cp:coreProperties>
</file>