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1" r:id="rId7"/>
    <p:sldId id="267" r:id="rId8"/>
    <p:sldId id="268" r:id="rId9"/>
    <p:sldId id="269" r:id="rId10"/>
    <p:sldId id="270" r:id="rId11"/>
    <p:sldId id="272" r:id="rId12"/>
    <p:sldId id="276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19050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রসায়ন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 সপ্তম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4494074"/>
            <a:ext cx="52486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44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মৃত্যুঞ্জয়</a:t>
            </a:r>
            <a:r>
              <a:rPr lang="en-US" sz="4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4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কুণ্ডু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pPr marL="274320" lvl="0" indent="-27432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দিঘলিয়া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74320" lvl="0" indent="-27432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লোহাগড়া,নড়াইল</a:t>
            </a:r>
            <a:endParaRPr lang="bn-IN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Content Placeholder 12" descr="ato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19200"/>
            <a:ext cx="3360074" cy="34289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7200"/>
            <a:ext cx="2971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828800"/>
            <a:ext cx="6575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ii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রাসায়নিক ধর্ম ব্যাখ্যা কর ।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bn-BD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ধর্ম ব্যাখ্যা কর ।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Cl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এসিড ধর্মী ব্যাখ্যা কর ।</a:t>
            </a:r>
          </a:p>
          <a:p>
            <a:pPr>
              <a:buFont typeface="Courier New" pitchFamily="49" charset="0"/>
              <a:buChar char="o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একই পর্যায়ে ধাতব ধর্ম ব্যাখ্যা কর ।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327660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7467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এর মৌলসমূহকে কি বলে ?</a:t>
            </a:r>
          </a:p>
          <a:p>
            <a:endParaRPr lang="en-US" sz="3600" baseline="-25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ম্যাগনেসিয়ামের যোজনী কত ?</a:t>
            </a:r>
          </a:p>
          <a:p>
            <a:endParaRPr lang="en-US" sz="3600" baseline="-25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সালফার কি ধরনের পরমাণু ?</a:t>
            </a:r>
          </a:p>
          <a:p>
            <a:endParaRPr lang="en-US" sz="3600" baseline="-25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P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এর ধর্ম কি 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0837" y="32004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4572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4196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1182469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ধাতু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71102" y="202066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1589" y="2949714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অধাতু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9568" y="3886200"/>
            <a:ext cx="1340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অম্লধর্মী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66800"/>
            <a:ext cx="8741496" cy="265713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sz="4800" u="sng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algn="ctr"/>
            <a:endParaRPr lang="bn-BD" sz="1600" baseline="-25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baseline="-25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baseline="-25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দ্বিতীয় পর্যায়ের মৌলসমূহের ধর্মের ক্রমবিকাশ বর্ণনা কর ।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গ্রুপ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এর মৌলসমূহের রাসায়নিক ধর্ম ব্যাখ্যা কর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chem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2438400"/>
            <a:ext cx="2601951" cy="2667000"/>
          </a:xfrm>
        </p:spPr>
      </p:pic>
      <p:pic>
        <p:nvPicPr>
          <p:cNvPr id="10" name="Content Placeholder 9" descr="pink-liquid-beaker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14800" y="1981199"/>
            <a:ext cx="4419600" cy="405509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মৌলসমূহের কতিপয় পর্যায়বৃত্তিক ধর্ম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6107668"/>
            <a:ext cx="10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pic>
        <p:nvPicPr>
          <p:cNvPr id="18" name="Content Placeholder 17" descr="n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371599"/>
            <a:ext cx="7620000" cy="4620439"/>
          </a:xfrm>
        </p:spPr>
      </p:pic>
      <p:pic>
        <p:nvPicPr>
          <p:cNvPr id="20" name="Content Placeholder 19" descr="nb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600200" y="1447800"/>
            <a:ext cx="5791200" cy="47721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304800"/>
            <a:ext cx="7924800" cy="838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8763000" cy="25908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একই গ্রুপে মৌলসমূহের রাসায়নিক ধর্ম বর্ণনা করতে পারবে ।</a:t>
            </a:r>
          </a:p>
          <a:p>
            <a:pPr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একই পর্যায়ে মৌলসমূহের ধর্মের  ক্রমবিকাশ বর্ণনা করতে পারবে ।</a:t>
            </a:r>
          </a:p>
          <a:p>
            <a:pPr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উভধর্মী  </a:t>
            </a:r>
            <a:r>
              <a:rPr lang="bn-BD" sz="3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ব্যাখ্যা করতে পারবে ।</a:t>
            </a:r>
          </a:p>
          <a:p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0" y="304800"/>
            <a:ext cx="57150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রাসায়নিক ধর্ম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533525"/>
            <a:ext cx="18764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371600"/>
            <a:ext cx="28765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1225" y="1543240"/>
            <a:ext cx="4448175" cy="508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56305" y="1371600"/>
            <a:ext cx="520169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1219200"/>
            <a:ext cx="5334000" cy="555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71691"/>
            <a:ext cx="7848600" cy="5805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ক্ষার ধাতুসমূহের সর্বশেষ স্তরের ইলেকট্রন বিন্যাস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এদের যোজনী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1.</a:t>
            </a:r>
          </a:p>
          <a:p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iii. </a:t>
            </a:r>
            <a:r>
              <a:rPr lang="bn-BD" sz="3600" dirty="0" smtClean="0">
                <a:latin typeface="Times New Roman" pitchFamily="18" charset="0"/>
                <a:cs typeface="NikoshBAN" pitchFamily="2" charset="0"/>
              </a:rPr>
              <a:t>ইলেকট্রন দানে সক্ষম বলে এদের যৌগগুলো আয়নিক ।</a:t>
            </a:r>
          </a:p>
          <a:p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iv. </a:t>
            </a:r>
            <a:r>
              <a:rPr lang="bn-BD" sz="3600" dirty="0" smtClean="0">
                <a:latin typeface="Times New Roman" pitchFamily="18" charset="0"/>
                <a:cs typeface="NikoshBAN" pitchFamily="2" charset="0"/>
              </a:rPr>
              <a:t>আয়নিক যৌগ বলে এদের গলনাংক ও স্ফুটনাংক উচ্চ ।</a:t>
            </a:r>
          </a:p>
          <a:p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v. </a:t>
            </a:r>
            <a:r>
              <a:rPr lang="bn-BD" sz="3600" dirty="0" smtClean="0">
                <a:latin typeface="Times New Roman" pitchFamily="18" charset="0"/>
                <a:cs typeface="NikoshBAN" pitchFamily="2" charset="0"/>
              </a:rPr>
              <a:t>কঠিন অবস্থায় তড়িৎ অপরিবাহী কিন্তু তরল অবস্থায় ও দ্রবণে তড়িৎ পরিবাহী ।</a:t>
            </a:r>
          </a:p>
          <a:p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vi. </a:t>
            </a:r>
            <a:r>
              <a:rPr lang="bn-BD" sz="3600" dirty="0" smtClean="0">
                <a:latin typeface="Times New Roman" pitchFamily="18" charset="0"/>
                <a:cs typeface="NikoshBAN" pitchFamily="2" charset="0"/>
              </a:rPr>
              <a:t>যৌগসমূহ পানিতে দ্রবণীয়, কিন্তু জৈব দ্রাবকে অদ্রবণীয়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838201"/>
          <a:ext cx="8382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9041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endParaRPr 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073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Na</a:t>
                      </a:r>
                      <a:endParaRPr lang="en-US" sz="4000" dirty="0"/>
                    </a:p>
                  </a:txBody>
                  <a:tcPr/>
                </a:tc>
              </a:tr>
              <a:tr h="9041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K</a:t>
                      </a:r>
                      <a:endParaRPr lang="en-US" sz="4000" dirty="0"/>
                    </a:p>
                  </a:txBody>
                  <a:tcPr/>
                </a:tc>
              </a:tr>
              <a:tr h="131073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Rb</a:t>
                      </a:r>
                      <a:endParaRPr lang="en-US" sz="4000" dirty="0"/>
                    </a:p>
                  </a:txBody>
                  <a:tcPr/>
                </a:tc>
              </a:tr>
              <a:tr h="9041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Cs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75438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রাসায়নিক 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04800"/>
            <a:ext cx="6503703" cy="64633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একই পর্যায়ের মৌলসমূহের ধর্মের ক্রমবিকাশ 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47850"/>
            <a:ext cx="32099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1628775"/>
            <a:ext cx="3362325" cy="406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1600201"/>
            <a:ext cx="3352800" cy="384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600200"/>
            <a:ext cx="3429000" cy="381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1600200"/>
            <a:ext cx="3505200" cy="404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62200" y="1828800"/>
            <a:ext cx="3429000" cy="355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62200" y="1828800"/>
            <a:ext cx="3352800" cy="360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33600" y="1447799"/>
            <a:ext cx="3810000" cy="40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9398" y="1447800"/>
          <a:ext cx="8676002" cy="8125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24000"/>
                <a:gridCol w="914400"/>
                <a:gridCol w="990600"/>
                <a:gridCol w="914400"/>
                <a:gridCol w="838200"/>
                <a:gridCol w="914400"/>
                <a:gridCol w="914400"/>
                <a:gridCol w="914400"/>
                <a:gridCol w="751202"/>
              </a:tblGrid>
              <a:tr h="812560">
                <a:tc>
                  <a:txBody>
                    <a:bodyPr/>
                    <a:lstStyle/>
                    <a:p>
                      <a:pPr algn="ctr"/>
                      <a:r>
                        <a:rPr lang="bn-BD" sz="3600" b="0" dirty="0" smtClean="0">
                          <a:latin typeface="NikoshBAN" pitchFamily="2" charset="0"/>
                          <a:cs typeface="NikoshBAN" pitchFamily="2" charset="0"/>
                        </a:rPr>
                        <a:t>গ্রুপ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III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IV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VII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VIII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28600"/>
            <a:ext cx="903164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একই পর্যায়ের মৌলসমূহের ধর্মের ক্রমবিকাশ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(3</a:t>
            </a:r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য় ) </a:t>
            </a:r>
            <a:endParaRPr lang="en-US" sz="4400" u="sng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5562600"/>
          <a:ext cx="8839199" cy="762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52667"/>
                <a:gridCol w="931600"/>
                <a:gridCol w="1009233"/>
                <a:gridCol w="931600"/>
                <a:gridCol w="853967"/>
                <a:gridCol w="931600"/>
                <a:gridCol w="931600"/>
                <a:gridCol w="931600"/>
                <a:gridCol w="765332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অক্সাইড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MgO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438400"/>
          <a:ext cx="8676002" cy="8125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24000"/>
                <a:gridCol w="914400"/>
                <a:gridCol w="990600"/>
                <a:gridCol w="914400"/>
                <a:gridCol w="838200"/>
                <a:gridCol w="914400"/>
                <a:gridCol w="914400"/>
                <a:gridCol w="914400"/>
                <a:gridCol w="751202"/>
              </a:tblGrid>
              <a:tr h="81256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মৌল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3429000"/>
          <a:ext cx="8676002" cy="8125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24000"/>
                <a:gridCol w="914400"/>
                <a:gridCol w="990600"/>
                <a:gridCol w="914400"/>
                <a:gridCol w="838200"/>
                <a:gridCol w="914400"/>
                <a:gridCol w="914400"/>
                <a:gridCol w="914400"/>
                <a:gridCol w="751202"/>
              </a:tblGrid>
              <a:tr h="81256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যোজনী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5598" y="4419601"/>
          <a:ext cx="8828402" cy="9144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50770"/>
                <a:gridCol w="930462"/>
                <a:gridCol w="1008001"/>
                <a:gridCol w="930462"/>
                <a:gridCol w="852924"/>
                <a:gridCol w="930462"/>
                <a:gridCol w="930462"/>
                <a:gridCol w="930462"/>
                <a:gridCol w="764397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হাইড্রাইড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AlH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8069"/>
            <a:ext cx="84914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পানির সাথে তৃতীয় পর্যায়ের মৌলের অক্সাইডসমূহের বিক্রিয়া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26050"/>
            <a:ext cx="4535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Na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= 2NaOH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619" y="2411850"/>
            <a:ext cx="5370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MgCl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H2O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804" y="3060919"/>
            <a:ext cx="5960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iii. Al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+ 6HCl = 2AlCl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334" y="3707250"/>
            <a:ext cx="6006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+ 2NaOH = 2NaAlO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393050"/>
            <a:ext cx="6263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iv. SiO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+ 2NaOH = Na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901625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v. P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= 2H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1750875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[ ক্ষার ধর্মী ]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9833" y="4393050"/>
            <a:ext cx="173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অম্ল ধর্মী]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4901625"/>
            <a:ext cx="173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অম্ল ধর্মী]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411850"/>
            <a:ext cx="2201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[ ক্ষারক ধর্মী ]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097650"/>
            <a:ext cx="1845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ক্ষার ধর্মী]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3707250"/>
            <a:ext cx="173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অম্ল ধর্মী]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5435025"/>
            <a:ext cx="4908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+ 4NaOH = 2Na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HPO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0" y="1802250"/>
            <a:ext cx="449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vi. 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=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44408" y="1750875"/>
            <a:ext cx="1532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[ অম্ল ধর্মী]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2411850"/>
            <a:ext cx="4128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+ 2NaOH = 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800" y="3097650"/>
            <a:ext cx="464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vii. 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= 2HClO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3000" y="3631050"/>
            <a:ext cx="52405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+ 2NaOH = 2NaClO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6553200" y="3097650"/>
            <a:ext cx="1699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[ অম্ল ধর্মী]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4" grpId="1"/>
      <p:bldP spid="5" grpId="0" build="allAtOnce"/>
      <p:bldP spid="6" grpId="0" build="allAtOnce"/>
      <p:bldP spid="7" grpId="0"/>
      <p:bldP spid="7" grpId="1"/>
      <p:bldP spid="9" grpId="0" build="allAtOnce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20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62800" y="609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2057400"/>
          <a:ext cx="8686800" cy="640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48407"/>
                <a:gridCol w="1142176"/>
                <a:gridCol w="981987"/>
                <a:gridCol w="981987"/>
                <a:gridCol w="830912"/>
                <a:gridCol w="981987"/>
                <a:gridCol w="906448"/>
                <a:gridCol w="906448"/>
                <a:gridCol w="906448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মৌল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29029" y="152400"/>
            <a:ext cx="4325223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তাহলে মৌলসমূহের ধর্ম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4350603"/>
            <a:ext cx="872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ধাতু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4191000"/>
            <a:ext cx="1208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অধাতু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143000" y="3124200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943100" y="3467100"/>
            <a:ext cx="1600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400300" y="3086100"/>
            <a:ext cx="1828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572000" y="2819400"/>
            <a:ext cx="1828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5334000" y="2971800"/>
            <a:ext cx="1752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6" idx="0"/>
          </p:cNvCxnSpPr>
          <p:nvPr/>
        </p:nvCxnSpPr>
        <p:spPr>
          <a:xfrm rot="5400000">
            <a:off x="5826746" y="3388348"/>
            <a:ext cx="1600200" cy="5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6553200" y="31242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124700" y="2933700"/>
            <a:ext cx="1600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405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মৌলসমূহের কতিপয় পর্যায়বৃত্তিক ধর্ম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M Joy</cp:lastModifiedBy>
  <cp:revision>101</cp:revision>
  <dcterms:created xsi:type="dcterms:W3CDTF">2006-08-16T00:00:00Z</dcterms:created>
  <dcterms:modified xsi:type="dcterms:W3CDTF">2020-11-07T06:33:01Z</dcterms:modified>
</cp:coreProperties>
</file>