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5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6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099" r:id="rId1"/>
    <p:sldMasterId id="2147485206" r:id="rId2"/>
    <p:sldMasterId id="2147485224" r:id="rId3"/>
    <p:sldMasterId id="2147485332" r:id="rId4"/>
    <p:sldMasterId id="2147485344" r:id="rId5"/>
    <p:sldMasterId id="2147485362" r:id="rId6"/>
    <p:sldMasterId id="2147485380" r:id="rId7"/>
  </p:sldMasterIdLst>
  <p:notesMasterIdLst>
    <p:notesMasterId r:id="rId27"/>
  </p:notesMasterIdLst>
  <p:sldIdLst>
    <p:sldId id="293" r:id="rId8"/>
    <p:sldId id="258" r:id="rId9"/>
    <p:sldId id="314" r:id="rId10"/>
    <p:sldId id="260" r:id="rId11"/>
    <p:sldId id="315" r:id="rId12"/>
    <p:sldId id="316" r:id="rId13"/>
    <p:sldId id="318" r:id="rId14"/>
    <p:sldId id="319" r:id="rId15"/>
    <p:sldId id="320" r:id="rId16"/>
    <p:sldId id="321" r:id="rId17"/>
    <p:sldId id="322" r:id="rId18"/>
    <p:sldId id="323" r:id="rId19"/>
    <p:sldId id="324" r:id="rId20"/>
    <p:sldId id="325" r:id="rId21"/>
    <p:sldId id="327" r:id="rId22"/>
    <p:sldId id="326" r:id="rId23"/>
    <p:sldId id="291" r:id="rId24"/>
    <p:sldId id="285" r:id="rId25"/>
    <p:sldId id="29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4A9B"/>
    <a:srgbClr val="9CF284"/>
    <a:srgbClr val="ABF4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1741" autoAdjust="0"/>
  </p:normalViewPr>
  <p:slideViewPr>
    <p:cSldViewPr snapToGrid="0">
      <p:cViewPr varScale="1">
        <p:scale>
          <a:sx n="74" d="100"/>
          <a:sy n="74" d="100"/>
        </p:scale>
        <p:origin x="7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378E36-A511-4C50-B65F-DCBEDE584A0A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690DA6-8DD1-4A31-AE90-902429612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534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z="1200" dirty="0" smtClean="0">
                <a:latin typeface="NikoshBAN" pitchFamily="2" charset="0"/>
                <a:cs typeface="NikoshBAN" pitchFamily="2" charset="0"/>
              </a:rPr>
              <a:t>“ধন্যবাদ”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44E49-A7FD-4543-9B52-B8BF97F4C0B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99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4E49-5DF1-4273-9C0E-A03F8C63513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18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4E49-5DF1-4273-9C0E-A03F8C63513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06828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4E49-5DF1-4273-9C0E-A03F8C63513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14024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4E49-5DF1-4273-9C0E-A03F8C63513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97124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4E49-5DF1-4273-9C0E-A03F8C63513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32989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4E49-5DF1-4273-9C0E-A03F8C63513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78428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4E49-5DF1-4273-9C0E-A03F8C63513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49103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4E49-5DF1-4273-9C0E-A03F8C63513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65075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4E49-5DF1-4273-9C0E-A03F8C63513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451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4E49-5DF1-4273-9C0E-A03F8C63513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10208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4E49-5DF1-4273-9C0E-A03F8C63513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7833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4E49-5DF1-4273-9C0E-A03F8C63513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398944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4E49-5DF1-4273-9C0E-A03F8C63513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5320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4E49-5DF1-4273-9C0E-A03F8C63513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6867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4E49-5DF1-4273-9C0E-A03F8C63513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0035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43594E49-5DF1-4273-9C0E-A03F8C63513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5433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4E49-5DF1-4273-9C0E-A03F8C63513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2384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4E49-5DF1-4273-9C0E-A03F8C63513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032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4E49-5DF1-4273-9C0E-A03F8C63513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8507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4E49-5DF1-4273-9C0E-A03F8C63513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4530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4E49-5DF1-4273-9C0E-A03F8C63513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9902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4E49-5DF1-4273-9C0E-A03F8C63513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532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4E49-5DF1-4273-9C0E-A03F8C63513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245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4E49-5DF1-4273-9C0E-A03F8C63513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7812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4E49-5DF1-4273-9C0E-A03F8C63513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3960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4E49-5DF1-4273-9C0E-A03F8C63513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1555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4E49-5DF1-4273-9C0E-A03F8C63513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914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4E49-5DF1-4273-9C0E-A03F8C63513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8708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4E49-5DF1-4273-9C0E-A03F8C63513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555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4E49-5DF1-4273-9C0E-A03F8C63513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4627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4E49-5DF1-4273-9C0E-A03F8C63513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0215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4E49-5DF1-4273-9C0E-A03F8C63513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1326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43594E49-5DF1-4273-9C0E-A03F8C63513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7854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4E49-5DF1-4273-9C0E-A03F8C63513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2744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43594E49-5DF1-4273-9C0E-A03F8C63513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42498566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43594E49-5DF1-4273-9C0E-A03F8C63513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513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4E49-5DF1-4273-9C0E-A03F8C63513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772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4E49-5DF1-4273-9C0E-A03F8C63513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316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4E49-5DF1-4273-9C0E-A03F8C63513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234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4E49-5DF1-4273-9C0E-A03F8C63513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100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4E49-5DF1-4273-9C0E-A03F8C63513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6534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4E49-5DF1-4273-9C0E-A03F8C63513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284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4E49-5DF1-4273-9C0E-A03F8C63513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1036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4E49-5DF1-4273-9C0E-A03F8C63513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1341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4E49-5DF1-4273-9C0E-A03F8C63513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6889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4E49-5DF1-4273-9C0E-A03F8C63513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1802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4E49-5DF1-4273-9C0E-A03F8C63513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767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4E49-5DF1-4273-9C0E-A03F8C63513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9083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4E49-5DF1-4273-9C0E-A03F8C63513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49683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4E49-5DF1-4273-9C0E-A03F8C63513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8639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4E49-5DF1-4273-9C0E-A03F8C63513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644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4E49-5DF1-4273-9C0E-A03F8C63513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0893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4E49-5DF1-4273-9C0E-A03F8C63513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25740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262626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43594E49-5DF1-4273-9C0E-A03F8C63513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7043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4E49-5DF1-4273-9C0E-A03F8C63513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6315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4E49-5DF1-4273-9C0E-A03F8C63513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2370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4E49-5DF1-4273-9C0E-A03F8C63513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76361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4E49-5DF1-4273-9C0E-A03F8C63513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91783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4E49-5DF1-4273-9C0E-A03F8C63513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0314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4E49-5DF1-4273-9C0E-A03F8C63513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84077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4E49-5DF1-4273-9C0E-A03F8C63513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07783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43594E49-5DF1-4273-9C0E-A03F8C63513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7769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4E49-5DF1-4273-9C0E-A03F8C63513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48988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4E49-5DF1-4273-9C0E-A03F8C63513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5174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4E49-5DF1-4273-9C0E-A03F8C63513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95405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43594E49-5DF1-4273-9C0E-A03F8C63513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02505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43594E49-5DF1-4273-9C0E-A03F8C63513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0754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4E49-5DF1-4273-9C0E-A03F8C63513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66721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4E49-5DF1-4273-9C0E-A03F8C63513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84005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4E49-5DF1-4273-9C0E-A03F8C63513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21811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4E49-5DF1-4273-9C0E-A03F8C63513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20254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4E49-5DF1-4273-9C0E-A03F8C63513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27534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4E49-5DF1-4273-9C0E-A03F8C63513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134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4E49-5DF1-4273-9C0E-A03F8C63513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86100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4E49-5DF1-4273-9C0E-A03F8C63513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99221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4E49-5DF1-4273-9C0E-A03F8C63513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29321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4E49-5DF1-4273-9C0E-A03F8C63513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40326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4E49-5DF1-4273-9C0E-A03F8C63513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7459526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4E49-5DF1-4273-9C0E-A03F8C63513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7806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4E49-5DF1-4273-9C0E-A03F8C63513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40364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4E49-5DF1-4273-9C0E-A03F8C63513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65225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4E49-5DF1-4273-9C0E-A03F8C63513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81493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4E49-5DF1-4273-9C0E-A03F8C63513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44722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fld id="{43594E49-5DF1-4273-9C0E-A03F8C63513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190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4E49-5DF1-4273-9C0E-A03F8C63513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40933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4E49-5DF1-4273-9C0E-A03F8C63513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86252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4E49-5DF1-4273-9C0E-A03F8C63513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51381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4E49-5DF1-4273-9C0E-A03F8C63513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75897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4E49-5DF1-4273-9C0E-A03F8C63513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01610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4E49-5DF1-4273-9C0E-A03F8C63513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44827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4E49-5DF1-4273-9C0E-A03F8C63513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99226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4E49-5DF1-4273-9C0E-A03F8C63513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60248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4E49-5DF1-4273-9C0E-A03F8C63513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28668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4E49-5DF1-4273-9C0E-A03F8C63513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49004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4E49-5DF1-4273-9C0E-A03F8C63513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132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4E49-5DF1-4273-9C0E-A03F8C63513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59024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4E49-5DF1-4273-9C0E-A03F8C63513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11022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4E49-5DF1-4273-9C0E-A03F8C63513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45488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4E49-5DF1-4273-9C0E-A03F8C63513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10469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4E49-5DF1-4273-9C0E-A03F8C63513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954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4E49-5DF1-4273-9C0E-A03F8C63513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16601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4E49-5DF1-4273-9C0E-A03F8C63513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05069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3594E49-5DF1-4273-9C0E-A03F8C63513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071682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4E49-5DF1-4273-9C0E-A03F8C63513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96353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4E49-5DF1-4273-9C0E-A03F8C63513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089992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4E49-5DF1-4273-9C0E-A03F8C63513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340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1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94E49-5DF1-4273-9C0E-A03F8C63513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1235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100" r:id="rId1"/>
    <p:sldLayoutId id="2147485101" r:id="rId2"/>
    <p:sldLayoutId id="2147485102" r:id="rId3"/>
    <p:sldLayoutId id="2147485103" r:id="rId4"/>
    <p:sldLayoutId id="2147485104" r:id="rId5"/>
    <p:sldLayoutId id="2147485105" r:id="rId6"/>
    <p:sldLayoutId id="2147485106" r:id="rId7"/>
    <p:sldLayoutId id="2147485107" r:id="rId8"/>
    <p:sldLayoutId id="2147485108" r:id="rId9"/>
    <p:sldLayoutId id="2147485109" r:id="rId10"/>
    <p:sldLayoutId id="2147485110" r:id="rId11"/>
    <p:sldLayoutId id="2147485111" r:id="rId12"/>
    <p:sldLayoutId id="2147485112" r:id="rId13"/>
    <p:sldLayoutId id="2147485113" r:id="rId14"/>
    <p:sldLayoutId id="2147485114" r:id="rId15"/>
    <p:sldLayoutId id="214748511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43594E49-5DF1-4273-9C0E-A03F8C63513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4295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207" r:id="rId1"/>
    <p:sldLayoutId id="2147485208" r:id="rId2"/>
    <p:sldLayoutId id="2147485209" r:id="rId3"/>
    <p:sldLayoutId id="2147485210" r:id="rId4"/>
    <p:sldLayoutId id="2147485211" r:id="rId5"/>
    <p:sldLayoutId id="2147485212" r:id="rId6"/>
    <p:sldLayoutId id="2147485213" r:id="rId7"/>
    <p:sldLayoutId id="2147485214" r:id="rId8"/>
    <p:sldLayoutId id="2147485215" r:id="rId9"/>
    <p:sldLayoutId id="2147485216" r:id="rId10"/>
    <p:sldLayoutId id="2147485217" r:id="rId11"/>
    <p:sldLayoutId id="2147485218" r:id="rId12"/>
    <p:sldLayoutId id="2147485219" r:id="rId13"/>
    <p:sldLayoutId id="2147485220" r:id="rId14"/>
    <p:sldLayoutId id="2147485221" r:id="rId15"/>
    <p:sldLayoutId id="2147485222" r:id="rId16"/>
    <p:sldLayoutId id="214748522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3594E49-5DF1-4273-9C0E-A03F8C63513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666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25" r:id="rId1"/>
    <p:sldLayoutId id="2147485226" r:id="rId2"/>
    <p:sldLayoutId id="2147485227" r:id="rId3"/>
    <p:sldLayoutId id="2147485228" r:id="rId4"/>
    <p:sldLayoutId id="2147485229" r:id="rId5"/>
    <p:sldLayoutId id="2147485230" r:id="rId6"/>
    <p:sldLayoutId id="2147485231" r:id="rId7"/>
    <p:sldLayoutId id="2147485232" r:id="rId8"/>
    <p:sldLayoutId id="2147485233" r:id="rId9"/>
    <p:sldLayoutId id="2147485234" r:id="rId10"/>
    <p:sldLayoutId id="2147485235" r:id="rId11"/>
    <p:sldLayoutId id="2147485236" r:id="rId12"/>
    <p:sldLayoutId id="2147485237" r:id="rId13"/>
    <p:sldLayoutId id="2147485238" r:id="rId14"/>
    <p:sldLayoutId id="2147485239" r:id="rId15"/>
    <p:sldLayoutId id="2147485240" r:id="rId16"/>
    <p:sldLayoutId id="214748524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206" y="1993393"/>
            <a:ext cx="8065294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2447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fld id="{43594E49-5DF1-4273-9C0E-A03F8C63513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1193" y="5829748"/>
            <a:ext cx="219456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</a:defRPr>
            </a:lvl1pPr>
          </a:lstStyle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61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33" r:id="rId1"/>
    <p:sldLayoutId id="2147485334" r:id="rId2"/>
    <p:sldLayoutId id="2147485335" r:id="rId3"/>
    <p:sldLayoutId id="2147485336" r:id="rId4"/>
    <p:sldLayoutId id="2147485337" r:id="rId5"/>
    <p:sldLayoutId id="2147485338" r:id="rId6"/>
    <p:sldLayoutId id="2147485339" r:id="rId7"/>
    <p:sldLayoutId id="2147485340" r:id="rId8"/>
    <p:sldLayoutId id="2147485341" r:id="rId9"/>
    <p:sldLayoutId id="2147485342" r:id="rId10"/>
    <p:sldLayoutId id="21474853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74320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94E49-5DF1-4273-9C0E-A03F8C63513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3102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345" r:id="rId1"/>
    <p:sldLayoutId id="2147485346" r:id="rId2"/>
    <p:sldLayoutId id="2147485347" r:id="rId3"/>
    <p:sldLayoutId id="2147485348" r:id="rId4"/>
    <p:sldLayoutId id="2147485349" r:id="rId5"/>
    <p:sldLayoutId id="2147485350" r:id="rId6"/>
    <p:sldLayoutId id="2147485351" r:id="rId7"/>
    <p:sldLayoutId id="2147485352" r:id="rId8"/>
    <p:sldLayoutId id="2147485353" r:id="rId9"/>
    <p:sldLayoutId id="2147485354" r:id="rId10"/>
    <p:sldLayoutId id="2147485355" r:id="rId11"/>
    <p:sldLayoutId id="2147485356" r:id="rId12"/>
    <p:sldLayoutId id="2147485357" r:id="rId13"/>
    <p:sldLayoutId id="2147485358" r:id="rId14"/>
    <p:sldLayoutId id="2147485359" r:id="rId15"/>
    <p:sldLayoutId id="2147485360" r:id="rId16"/>
    <p:sldLayoutId id="214748536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3594E49-5DF1-4273-9C0E-A03F8C63513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7481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363" r:id="rId1"/>
    <p:sldLayoutId id="2147485364" r:id="rId2"/>
    <p:sldLayoutId id="2147485365" r:id="rId3"/>
    <p:sldLayoutId id="2147485366" r:id="rId4"/>
    <p:sldLayoutId id="2147485367" r:id="rId5"/>
    <p:sldLayoutId id="2147485368" r:id="rId6"/>
    <p:sldLayoutId id="2147485369" r:id="rId7"/>
    <p:sldLayoutId id="2147485370" r:id="rId8"/>
    <p:sldLayoutId id="2147485371" r:id="rId9"/>
    <p:sldLayoutId id="2147485372" r:id="rId10"/>
    <p:sldLayoutId id="2147485373" r:id="rId11"/>
    <p:sldLayoutId id="2147485374" r:id="rId12"/>
    <p:sldLayoutId id="2147485375" r:id="rId13"/>
    <p:sldLayoutId id="2147485376" r:id="rId14"/>
    <p:sldLayoutId id="2147485377" r:id="rId15"/>
    <p:sldLayoutId id="2147485378" r:id="rId16"/>
    <p:sldLayoutId id="214748537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43594E49-5DF1-4273-9C0E-A03F8C63513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948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81" r:id="rId1"/>
    <p:sldLayoutId id="2147485382" r:id="rId2"/>
    <p:sldLayoutId id="2147485383" r:id="rId3"/>
    <p:sldLayoutId id="2147485384" r:id="rId4"/>
    <p:sldLayoutId id="2147485385" r:id="rId5"/>
    <p:sldLayoutId id="2147485386" r:id="rId6"/>
    <p:sldLayoutId id="2147485387" r:id="rId7"/>
    <p:sldLayoutId id="2147485388" r:id="rId8"/>
    <p:sldLayoutId id="2147485389" r:id="rId9"/>
    <p:sldLayoutId id="2147485390" r:id="rId10"/>
    <p:sldLayoutId id="214748539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0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8000"/>
                <a:hueMod val="124000"/>
                <a:satMod val="148000"/>
                <a:lumMod val="124000"/>
              </a:schemeClr>
            </a:gs>
            <a:gs pos="100000">
              <a:schemeClr val="bg2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477903" y="5889608"/>
            <a:ext cx="2188192" cy="853041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66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600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296213"/>
            <a:ext cx="8113689" cy="576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868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39063" y="758712"/>
            <a:ext cx="60644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প্রাদেশিক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পরিষদের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বণ্টন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7573572"/>
              </p:ext>
            </p:extLst>
          </p:nvPr>
        </p:nvGraphicFramePr>
        <p:xfrm>
          <a:off x="824247" y="1397000"/>
          <a:ext cx="7791718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7747"/>
                <a:gridCol w="901521"/>
                <a:gridCol w="798491"/>
                <a:gridCol w="682580"/>
                <a:gridCol w="888642"/>
                <a:gridCol w="875764"/>
                <a:gridCol w="746973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অঞ্চল</a:t>
                      </a:r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জাতীয়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পরিষদ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প্রাদেশিক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পরিষদ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 smtClean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সাধারণ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মহিলা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মোট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সাধারণ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মহিলা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মোট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as-IN" dirty="0" smtClean="0"/>
                        <a:t>পূর্ব পাকিস্তান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s-IN" dirty="0" smtClean="0"/>
                        <a:t>১৬২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s-IN" dirty="0" smtClean="0"/>
                        <a:t>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s-IN" dirty="0" smtClean="0"/>
                        <a:t>১৬৯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s-IN" dirty="0" smtClean="0"/>
                        <a:t>৩০০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s-IN" dirty="0" smtClean="0"/>
                        <a:t> ১০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s-IN" dirty="0" smtClean="0"/>
                        <a:t>৩১০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as-IN" dirty="0" smtClean="0"/>
                        <a:t>পাঞ্জাব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s-IN" dirty="0" smtClean="0"/>
                        <a:t>৮২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s-IN" dirty="0" smtClean="0"/>
                        <a:t> ৩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s-IN" dirty="0" smtClean="0"/>
                        <a:t> ৮৫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s-IN" dirty="0" smtClean="0"/>
                        <a:t>১৮০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s-IN" dirty="0" smtClean="0"/>
                        <a:t> ৬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s-IN" dirty="0" smtClean="0"/>
                        <a:t>১৮৬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as-IN" dirty="0" smtClean="0"/>
                        <a:t>সিন্ধু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s-IN" dirty="0" smtClean="0"/>
                        <a:t>২৭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s-IN" dirty="0" smtClean="0"/>
                        <a:t>১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s-IN" dirty="0" smtClean="0"/>
                        <a:t>২৮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s-IN" dirty="0" smtClean="0"/>
                        <a:t> ৬০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২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s-IN" dirty="0" smtClean="0"/>
                        <a:t> ৬২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as-IN" dirty="0" smtClean="0"/>
                        <a:t>উত্তর-পশ্চিম সীমান্ত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s-IN" dirty="0" smtClean="0"/>
                        <a:t>১৮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s-IN" dirty="0" smtClean="0"/>
                        <a:t> 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s-IN" dirty="0" smtClean="0"/>
                        <a:t>১৯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s-IN" dirty="0" smtClean="0"/>
                        <a:t> ৪০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২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৪২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as-IN" dirty="0" smtClean="0"/>
                        <a:t>বেলুচিস্তান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৪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১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৫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২০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১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২১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as-IN" dirty="0" smtClean="0"/>
                        <a:t>কেন্দ্র শাসিক উপজাতি</a:t>
                      </a:r>
                      <a:r>
                        <a:rPr lang="en-US" baseline="0" dirty="0" smtClean="0"/>
                        <a:t> </a:t>
                      </a:r>
                      <a:r>
                        <a:rPr lang="as-IN" dirty="0" smtClean="0"/>
                        <a:t>এলাকা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as-IN" dirty="0" smtClean="0"/>
                        <a:t>মোট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s-IN" dirty="0" smtClean="0"/>
                        <a:t>৩০০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s-IN" dirty="0" smtClean="0"/>
                        <a:t> ১৩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s-IN" dirty="0" smtClean="0"/>
                        <a:t>৩১৩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s-IN" dirty="0" smtClean="0"/>
                        <a:t>৬০০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s-IN" dirty="0" smtClean="0"/>
                        <a:t>২১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s-IN" dirty="0" smtClean="0"/>
                        <a:t>৬২১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7280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1369" y="638397"/>
            <a:ext cx="7856113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ভোট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নীতি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দু’অংশের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অর্থনীতিবিষয়ক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দায়িত্ব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নির্বাচিত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প্রতিনিধিরা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নির্ধারণ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করবেন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just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ভোটার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১৯৭০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জুনের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just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সংবিধান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রচনার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পরিষদের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অধিবেশন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১২০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ব্যর্থ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পরিষদ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ভেঙ্গে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সংবিধান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রচনা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সংবিধানকে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সত্যায়িতকরণ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সামরিক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বহাল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নির্দেশনাবলির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পাশাপাশি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সংবিধানের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দেয়া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আইনগত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কাঠামো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আদেশের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২০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ধারায়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সংবিধানের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ছয়টি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নীতি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বেঁধে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দেয়া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যথা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</a:p>
          <a:p>
            <a:pPr algn="just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ফেডারেল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</a:p>
          <a:p>
            <a:pPr algn="just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</a:p>
          <a:p>
            <a:pPr algn="just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প্রাপ্তবয়স্কদের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ভোটে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প্রত্যক্ষ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জনসংখ্যার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অনুপাতে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প্রতিনিধিরা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নির্বাচিত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</a:p>
          <a:p>
            <a:pPr algn="just"/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. মৌলিক অধিকার নিশ্চিত করতে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হবে;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/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 সময়ের মধ্যে বিভিনড়ব এলাকার মধ্যকার অর্থনৈতিক ও অন্যান্য বৈষম্য দূর করতে </a:t>
            </a:r>
            <a:r>
              <a:rPr lang="as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হবে;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. বিচার বিভাগের স্বাধীনতা নিশ্চিত করতে হবে।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38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1369" y="1154666"/>
            <a:ext cx="771444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১৯৬৯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জুলাই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ইয়াহিয়া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সুপ্রিম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কোর্টের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বিচারক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বিচারপতি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আব্দুস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সাত্তারের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নেতৃত্বে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কমিশন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just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কমিশনের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সর্বজনীন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ভোটার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প্রস্তুত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just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তালিকার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ভোটারের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৩,১২,১৪,৯৩৫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পশ্চিম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২,৫২,০৬,২৬৩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ভোটার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তালিকায়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নৃগোষ্ঠী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অধিবাসীদের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অন্তর্ভুক্ত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3378833" y="385225"/>
            <a:ext cx="329769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348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32586" y="1253415"/>
            <a:ext cx="680004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১৯৭০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আওয়ামীলীগপস্থী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দলগুলো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আওয়ামীলীগের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জোটবদ্ধ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ইচ্ছা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করলেও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নেতা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এককভাবে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৭৮১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প্রার্থী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just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পরিষদে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আওয়ামীলীগের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১৬২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প্রার্থী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নির্বাচনী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প্রতীক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নৌকা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অংশগ্রহণকারী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দলগুলোর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pPr algn="just"/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নিখিল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জমিয়াতুল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উলেমা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নেজামে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(৪৫), 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গণতন্ত্রী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(৫), 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জামায়াত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-ই-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(৬৯), 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ডেমোক্রেটিক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(৮১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মুসলিম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লীগ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কনভেনশন-৯৩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মুসলিম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লীগ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কাউন্সিল-৫০), </a:t>
            </a:r>
          </a:p>
          <a:p>
            <a:pPr algn="just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মুসলিম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লীগ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কাইয়ুম-৬৫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প্রভৃতি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2330600" y="511254"/>
            <a:ext cx="50882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অংশগ্রহণকারী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90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 tmFilter="0,0; .5, 1; 1, 1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 tmFilter="0,0; .5, 1; 1, 1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 tmFilter="0,0; .5, 1; 1, 1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36371" y="1127794"/>
            <a:ext cx="707050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আওয়ামীলীগ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পরিষদে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১৬২টি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আসনের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১৬০টি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সংরক্ষিত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মহিলা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আসনসহ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আওয়ামীলীগ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১৬৭টি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পরিষদে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সংখ্যাগরিষ্ঠতা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প্রাদেশিক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পরিষদের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৩১০টি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আসনের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আওয়ামীলীগ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২৯৮টি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পেয়ে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নিরঙ্কুশ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সংখ্যাগরিষ্ঠতা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পরিষদের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সদস্যদের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এমএনএ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প্রাদেশিক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পরিষদের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সদস্যদের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এমপিএ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ভোটের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প্রদত্ত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ভোটের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আওয়ামীলীগ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পরিষদে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৭৫.১০%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প্রাদেশিক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পরিষদে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৭০.৪৮%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ভোট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অঞ্চল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বাঙালি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স্বতন্ত্র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3379" y="419908"/>
            <a:ext cx="30764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5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06" y="218891"/>
            <a:ext cx="7804597" cy="6008300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2312708" y="6227191"/>
            <a:ext cx="51491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সাফল্যে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সহকর্মী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পরিবেষ্টিত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11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6525" y="1140674"/>
            <a:ext cx="719929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বাঙালি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জাতীয়তাবাদ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সার্বভৌম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অভ্যুদয়ের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পেছনে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১৯৭০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নির্বাচনের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১৯৫৪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নির্বাচনের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এটিই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অবাধ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নিরপেক্ষ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 smtClean="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১৯৭০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বাঙালি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স্বাতন্ত্র্যবাদের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বিজয়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এছাড়া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পূর্বাঞ্চলের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জনগণ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স্বায়ত্তশাসনের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দাবি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আসছি,ল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পশ্চিমাঞ্চলের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অবৈধ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 smtClean="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নির্বাচনের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ফলাফলে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ছয়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দফা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ভিত্তিক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স্বায়ত্তশাসনের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দাবির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বৈধতা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প্রমাণিত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 smtClean="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সর্বোপরি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ইয়াহিয়া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খানের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নির্বাচিত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হস্তান্তরের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আসলে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নিরীহ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বাঙালির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সেনাবাহিনীকে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লেলিয়ে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 smtClean="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মুক্তির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সশস্ত্র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সংগ্রাম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পরিণতিতে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১৯৭১ </a:t>
            </a:r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১৬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ডিসেম্বর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বুকে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নেয়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3471807" y="378432"/>
            <a:ext cx="23567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085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4228" y="1453657"/>
            <a:ext cx="2636273" cy="712763"/>
          </a:xfrm>
        </p:spPr>
        <p:txBody>
          <a:bodyPr>
            <a:noAutofit/>
          </a:bodyPr>
          <a:lstStyle/>
          <a:p>
            <a:pPr algn="ctr"/>
            <a:r>
              <a:rPr lang="bn-BD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দলীয় </a:t>
            </a:r>
            <a:r>
              <a:rPr lang="bn-BD" sz="5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397390" y="3448015"/>
            <a:ext cx="6649329" cy="931594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১৯৭০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প্রাদেশিক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পরিষদে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tx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227" y="738477"/>
            <a:ext cx="2865517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270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AutoShape 5" descr="https://encrypted-tbn0.gstatic.com/images?q=tbn:ANd9GcSS-yKoA9F27qIpnOYdXOoGai_VDvowT8tf6eqjzGQO0FEDM5P9lw"/>
          <p:cNvSpPr>
            <a:spLocks noChangeAspect="1" noChangeArrowheads="1"/>
          </p:cNvSpPr>
          <p:nvPr/>
        </p:nvSpPr>
        <p:spPr bwMode="auto">
          <a:xfrm>
            <a:off x="155575" y="-1004888"/>
            <a:ext cx="2171700" cy="21050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5" name="AutoShape 7" descr="https://encrypted-tbn0.gstatic.com/images?q=tbn:ANd9GcSS-yKoA9F27qIpnOYdXOoGai_VDvowT8tf6eqjzGQO0FEDM5P9lw"/>
          <p:cNvSpPr>
            <a:spLocks noChangeAspect="1" noChangeArrowheads="1"/>
          </p:cNvSpPr>
          <p:nvPr/>
        </p:nvSpPr>
        <p:spPr bwMode="auto">
          <a:xfrm>
            <a:off x="155575" y="-1004888"/>
            <a:ext cx="2171700" cy="21050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081288" y="3691217"/>
            <a:ext cx="7057623" cy="1371600"/>
          </a:xfrm>
          <a:prstGeom prst="rect">
            <a:avLst/>
          </a:prstGeom>
          <a:noFill/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 সার্বভৌম বাংলাদেশের অভ্যুদয়ে ১৯৭০ সালের নির্বাচন গুরুত্বপূর্ণ কেন?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63" y="554428"/>
            <a:ext cx="3428951" cy="2519179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610100" y="1478553"/>
            <a:ext cx="2563432" cy="712766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কাজ</a:t>
            </a:r>
            <a:endParaRPr lang="en-US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240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08" y="606242"/>
            <a:ext cx="8100811" cy="5434885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640169" y="4701725"/>
            <a:ext cx="3462287" cy="771796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800" b="1" dirty="0" err="1" smtClean="0">
                <a:solidFill>
                  <a:srgbClr val="E44A9B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4800" b="1" dirty="0" smtClean="0">
                <a:solidFill>
                  <a:srgbClr val="E44A9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E44A9B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4800" dirty="0">
              <a:solidFill>
                <a:srgbClr val="E44A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27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211270" y="4486879"/>
            <a:ext cx="4189828" cy="180854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 dirty="0" err="1" smtClean="0">
                <a:solidFill>
                  <a:srgbClr val="9CF28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2800" dirty="0" smtClean="0">
                <a:solidFill>
                  <a:srgbClr val="9CF28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9CF28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গোলাম</a:t>
            </a:r>
            <a:r>
              <a:rPr lang="en-US" sz="2800" dirty="0" smtClean="0">
                <a:solidFill>
                  <a:srgbClr val="9CF28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9CF28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মোস্তফা</a:t>
            </a:r>
            <a:endParaRPr lang="en-US" sz="2800" dirty="0" smtClean="0">
              <a:solidFill>
                <a:srgbClr val="9CF28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solidFill>
                  <a:srgbClr val="9CF28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800" dirty="0" smtClean="0">
                <a:solidFill>
                  <a:srgbClr val="9CF28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9CF28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800" dirty="0">
              <a:solidFill>
                <a:srgbClr val="9CF28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solidFill>
                  <a:srgbClr val="9CF28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মৌদাম</a:t>
            </a:r>
            <a:r>
              <a:rPr lang="en-US" sz="2800" dirty="0" smtClean="0">
                <a:solidFill>
                  <a:srgbClr val="9CF28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9CF28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সেসিপ</a:t>
            </a:r>
            <a:r>
              <a:rPr lang="en-US" sz="2800" dirty="0" smtClean="0">
                <a:solidFill>
                  <a:srgbClr val="9CF28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9CF28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sz="2800" dirty="0" smtClean="0">
                <a:solidFill>
                  <a:srgbClr val="9CF28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9CF28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800" dirty="0" smtClean="0">
                <a:solidFill>
                  <a:srgbClr val="9CF28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9CF28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800" dirty="0">
              <a:solidFill>
                <a:srgbClr val="9CF28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solidFill>
                  <a:srgbClr val="9CF28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পূর্বধলা</a:t>
            </a:r>
            <a:r>
              <a:rPr lang="en-US" sz="2800" dirty="0" smtClean="0">
                <a:solidFill>
                  <a:srgbClr val="9CF28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rgbClr val="9CF28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নেত্রকোনা</a:t>
            </a:r>
            <a:r>
              <a:rPr lang="en-US" sz="2800" dirty="0" smtClean="0">
                <a:solidFill>
                  <a:srgbClr val="9CF28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rgbClr val="9CF28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34454" y="798952"/>
            <a:ext cx="313739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dirty="0" err="1">
                <a:solidFill>
                  <a:srgbClr val="9CF28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5400" dirty="0">
                <a:solidFill>
                  <a:srgbClr val="9CF28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9CF28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endParaRPr lang="en-US" sz="5400" dirty="0">
              <a:solidFill>
                <a:srgbClr val="9CF284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128" y="1586752"/>
            <a:ext cx="2610112" cy="2900127"/>
          </a:xfrm>
          <a:prstGeom prst="ellipse">
            <a:avLst/>
          </a:prstGeom>
          <a:ln w="28575" cap="rnd">
            <a:solidFill>
              <a:schemeClr val="accent2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50319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067" y="508632"/>
            <a:ext cx="2972138" cy="4046572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1357130" y="4695568"/>
            <a:ext cx="6272011" cy="175432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নবম-দশম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বিশ্বসভ্যতা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দ্বাদশ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36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709373" y="0"/>
            <a:ext cx="4370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ছবিটির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307"/>
            <a:ext cx="9144000" cy="625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1731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1948132"/>
            <a:ext cx="5409127" cy="230832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as-IN" sz="4800" b="1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১৯৭০ সালের সাধারণ নির্বাচন এবং পরবর্তী ঘটনাপ্রবাহ</a:t>
            </a:r>
            <a:endParaRPr lang="en-US" sz="4800" b="1" dirty="0" smtClean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17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6220" y="2899772"/>
            <a:ext cx="73023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১৯৭০ </a:t>
            </a:r>
            <a:r>
              <a:rPr lang="en-US" sz="28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80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280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নির্বাচনের</a:t>
            </a:r>
            <a:r>
              <a:rPr lang="en-US" sz="28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28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8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১৯৭০ </a:t>
            </a:r>
            <a:r>
              <a:rPr lang="en-US" sz="28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80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280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নির্বাচনের</a:t>
            </a:r>
            <a:r>
              <a:rPr lang="en-US" sz="280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28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28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chemeClr val="tx2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97691" y="1223707"/>
            <a:ext cx="439735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54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54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শিখবে</a:t>
            </a:r>
            <a:endParaRPr lang="en-US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398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1674" y="740660"/>
            <a:ext cx="745587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s-IN" sz="24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স্বাধীনতা আন্দোলনের ইতিহাসে ১৯৭০ সালের নির্বাচন অত্যন্ত গুরুত্বপূর্ণ। </a:t>
            </a:r>
            <a:endParaRPr lang="en-US" sz="2400" dirty="0" smtClean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as-IN" sz="24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 </a:t>
            </a:r>
            <a:r>
              <a:rPr lang="as-IN" sz="24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 মুজিবুর রহমানসহ পূর্ব পাকিস্তানের নেতৃবৃন্দের উপর পাকিস্তানের সামরিক শাস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কের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নিপীড়নমূলক আচর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ণের</a:t>
            </a:r>
            <a:r>
              <a:rPr lang="as-IN" sz="24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পরিণতি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as-IN" sz="24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১৯৬৯ </a:t>
            </a:r>
            <a:r>
              <a:rPr lang="as-IN" sz="24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 </a:t>
            </a:r>
            <a:r>
              <a:rPr lang="as-IN" sz="24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গণ-অভ্যুত্থানে </a:t>
            </a:r>
            <a:r>
              <a:rPr lang="as-IN" sz="24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২৫ মার্চ আইয়ুব খান পদত্যাগ করলে তাঁর উত্তরসূরী জেনারেল ইয়াহিয়া খান পাকিস্তানে গণতন্ত্র </a:t>
            </a:r>
            <a:r>
              <a:rPr lang="as-IN" sz="24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ফিরিয়ে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আনার </a:t>
            </a:r>
            <a:r>
              <a:rPr lang="as-IN" sz="24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আশ্বাস দেন। </a:t>
            </a:r>
            <a:endParaRPr lang="en-US" sz="2400" dirty="0" smtClean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as-IN" sz="24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 </a:t>
            </a:r>
            <a:r>
              <a:rPr lang="as-IN" sz="24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পরিপ্রেক্ষিতে ১৯৭০ সালে নির্বাচন অনুষ্ঠিত হয়। উক্ত নির্বাচনে আওয়ামী লীগ বিপুল বিজয় </a:t>
            </a:r>
            <a:r>
              <a:rPr lang="as-IN" sz="24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করলেও </a:t>
            </a:r>
            <a:r>
              <a:rPr lang="as-IN" sz="24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পাকিস্তানের শাসকগোষ্ঠী নির্বাচিত প্রতিনিধিদের হাতে ক্ষমতা হস্তান্তর করতে গড়িমসি করে</a:t>
            </a:r>
            <a:r>
              <a:rPr lang="as-IN" sz="24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 smtClean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as-IN" sz="24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পর্যায়ে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তারা </a:t>
            </a:r>
            <a:r>
              <a:rPr lang="as-IN" sz="24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 ধরে রাখতে </a:t>
            </a:r>
            <a:r>
              <a:rPr lang="as-IN" sz="24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ন্ন</a:t>
            </a:r>
            <a:r>
              <a:rPr lang="as-IN" sz="24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কৌশল অবলম্বন করে এবং শেষ পর্যায়ে এদেশের নিরীহ মানুষের উপর </a:t>
            </a:r>
            <a:r>
              <a:rPr lang="as-IN" sz="24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</a:t>
            </a:r>
            <a:r>
              <a:rPr lang="as-IN" sz="24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মণ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as-IN" sz="24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 smtClean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as-IN" sz="24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 </a:t>
            </a:r>
            <a:r>
              <a:rPr lang="as-IN" sz="24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পরিপ্রেক্ষিতে বঙ্গবন্ধু শেখ মুজিবুর রহমানের নির্দেশে পূর্ব পাকিস্তানের মানুষ মুক্তি সংগ্রামে ঝাঁপিয়ে পড়ে</a:t>
            </a:r>
            <a:r>
              <a:rPr lang="as-IN" sz="24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 smtClean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as-IN" sz="24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ফলশ্রুতিতে </a:t>
            </a:r>
            <a:r>
              <a:rPr lang="as-IN" sz="24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১৯৭১ সালের ১৬ ডিসেম্বর বাংলাদেশ শত্রুর দখলমুক্ত হয়।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788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0156" y="1826833"/>
            <a:ext cx="723792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ইয়াহিয়া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খান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ক্ষমতায়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এসে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১৯৭০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জানুয়ারি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সর্বপ্রকার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বিধিনিষেধ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প্রত্যাহার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পুনরায়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তৎপরতার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অনুমতি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just"/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পাশাপাশি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অক্টোবর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পরিষদ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২২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অক্টোবর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প্রাদেশিক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পরিষদের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নির্বাচনের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হলেও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পিছিয়ে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৭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ডিসেম্বর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১৭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ডিসেম্বর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অনুষ্ঠিত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নভেম্বর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পাকিস্তানের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অঞ্চলে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ভয়াবহ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ঘূর্ণিঝড়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জলোচ্ছাস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হওয়ায়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ঐ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অঞ্চলে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১৯৭১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১৭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জানুয়ারি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অনুষ্ঠিত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1272025" y="887500"/>
            <a:ext cx="69060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s-IN" sz="3200" b="1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১৯৭০ সালের সাধারণ নির্বাচন এবং পরবর্তী ঘটনাপ্রবাহ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61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71978" y="1684959"/>
            <a:ext cx="7237926" cy="4196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aseline="-250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ইয়াহিয়া</a:t>
            </a:r>
            <a:r>
              <a:rPr lang="en-US" sz="4000" baseline="-250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aseline="-250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খান</a:t>
            </a:r>
            <a:r>
              <a:rPr lang="en-US" sz="4000" baseline="-250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১৯৭০ </a:t>
            </a:r>
            <a:r>
              <a:rPr lang="en-US" sz="4000" baseline="-250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4000" baseline="-250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২৮ </a:t>
            </a:r>
            <a:r>
              <a:rPr lang="en-US" sz="4000" baseline="-250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4000" baseline="-250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aseline="-250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4000" baseline="-250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aseline="-250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উদ্দেশে</a:t>
            </a:r>
            <a:r>
              <a:rPr lang="en-US" sz="4000" baseline="-250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aseline="-250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000" baseline="-250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aseline="-250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ভাষণে</a:t>
            </a:r>
            <a:r>
              <a:rPr lang="en-US" sz="4000" baseline="-250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aseline="-250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</a:t>
            </a:r>
            <a:r>
              <a:rPr lang="en-US" sz="4000" baseline="-250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aseline="-250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4000" baseline="-250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aseline="-250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প্রাদেশিক</a:t>
            </a:r>
            <a:r>
              <a:rPr lang="en-US" sz="4000" baseline="-250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aseline="-250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পরিষদের</a:t>
            </a:r>
            <a:r>
              <a:rPr lang="en-US" sz="4000" baseline="-250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aseline="-250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সদস্য</a:t>
            </a:r>
            <a:r>
              <a:rPr lang="en-US" sz="4000" baseline="-250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aseline="-250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000" baseline="-250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aseline="-250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baseline="-250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aseline="-250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000" baseline="-250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aseline="-250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ভোটদানের</a:t>
            </a:r>
            <a:r>
              <a:rPr lang="en-US" sz="4000" baseline="-250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aseline="-250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4000" baseline="-250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aseline="-250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aseline="-25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aseline="-250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000" baseline="-25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aseline="-250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baseline="-25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aseline="-250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দিনের</a:t>
            </a:r>
            <a:r>
              <a:rPr lang="en-US" sz="4000" baseline="-25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aseline="-250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sz="4000" baseline="-25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aseline="-250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নির্বাচিত</a:t>
            </a:r>
            <a:r>
              <a:rPr lang="en-US" sz="4000" baseline="-25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aseline="-250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পরিষদ</a:t>
            </a:r>
            <a:r>
              <a:rPr lang="en-US" sz="4000" baseline="-25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aseline="-250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সংবিধান</a:t>
            </a:r>
            <a:r>
              <a:rPr lang="en-US" sz="4000" baseline="-25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aseline="-250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রচনা</a:t>
            </a:r>
            <a:r>
              <a:rPr lang="en-US" sz="4000" baseline="-25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aseline="-250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4000" baseline="-25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aseline="-250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baseline="-25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aseline="-250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পাকিস্তানের</a:t>
            </a:r>
            <a:r>
              <a:rPr lang="en-US" sz="4000" baseline="-25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aseline="-250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4000" baseline="-250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aseline="-250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অংশের</a:t>
            </a:r>
            <a:r>
              <a:rPr lang="en-US" sz="4000" baseline="-250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aseline="-250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000" baseline="-250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aseline="-250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সমন্বয়</a:t>
            </a:r>
            <a:r>
              <a:rPr lang="en-US" sz="4000" baseline="-25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aseline="-250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সাধনের</a:t>
            </a:r>
            <a:r>
              <a:rPr lang="en-US" sz="4000" baseline="-25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aseline="-250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baseline="-25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aseline="-250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4000" baseline="-25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aseline="-250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000" baseline="-25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aseline="-250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4000" baseline="-25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aseline="-250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তুলে</a:t>
            </a:r>
            <a:r>
              <a:rPr lang="en-US" sz="4000" baseline="-25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aseline="-250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ধরেন</a:t>
            </a:r>
            <a:r>
              <a:rPr lang="en-US" sz="4000" baseline="-25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baseline="-25000" dirty="0" smtClean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000" baseline="-250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4000" baseline="-250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aseline="-250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ঘোষণার</a:t>
            </a:r>
            <a:r>
              <a:rPr lang="en-US" sz="4000" baseline="-25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aseline="-250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4000" baseline="-25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aseline="-250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দিকগুলো</a:t>
            </a:r>
            <a:r>
              <a:rPr lang="en-US" sz="4000" baseline="-25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aseline="-250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000" baseline="-250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</a:p>
          <a:p>
            <a:pPr algn="just"/>
            <a:r>
              <a:rPr lang="en-US" sz="4000" baseline="-250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4000" baseline="-250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পশ্চিম</a:t>
            </a:r>
            <a:r>
              <a:rPr lang="en-US" sz="4000" baseline="-250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aseline="-250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পাকিস্তানে</a:t>
            </a:r>
            <a:r>
              <a:rPr lang="en-US" sz="4000" baseline="-25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aseline="-250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000" baseline="-25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aseline="-250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ইউনিট</a:t>
            </a:r>
            <a:r>
              <a:rPr lang="en-US" sz="4000" baseline="-25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aseline="-250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ভেঙে</a:t>
            </a:r>
            <a:r>
              <a:rPr lang="en-US" sz="4000" baseline="-25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aseline="-250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000" baseline="-25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aseline="-250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সাবেক</a:t>
            </a:r>
            <a:r>
              <a:rPr lang="en-US" sz="4000" baseline="-25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aseline="-250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প্রদেশগুলো</a:t>
            </a:r>
            <a:r>
              <a:rPr lang="en-US" sz="4000" baseline="-25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aseline="-250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পুনঃপ্রতিষ্ঠা</a:t>
            </a:r>
            <a:r>
              <a:rPr lang="en-US" sz="4000" baseline="-25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aseline="-250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baseline="-25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aseline="-250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000" baseline="-25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baseline="-250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4000" baseline="-25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4000" baseline="-250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জুলাই</a:t>
            </a:r>
            <a:r>
              <a:rPr lang="en-US" sz="4000" baseline="-25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aseline="-250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১৯৭০ </a:t>
            </a:r>
            <a:r>
              <a:rPr lang="en-US" sz="4000" baseline="-250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4000" baseline="-250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aseline="-250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প্রতিষ্ঠিত</a:t>
            </a:r>
            <a:r>
              <a:rPr lang="en-US" sz="4000" baseline="-25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aseline="-250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000" baseline="-250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just"/>
            <a:r>
              <a:rPr lang="en-US" sz="4000" baseline="-250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000" baseline="-25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১৩ </a:t>
            </a:r>
            <a:r>
              <a:rPr lang="en-US" sz="4000" baseline="-250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4000" baseline="-25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aseline="-250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মহিলা</a:t>
            </a:r>
            <a:r>
              <a:rPr lang="en-US" sz="4000" baseline="-25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aseline="-250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প্রতিনিধি</a:t>
            </a:r>
            <a:r>
              <a:rPr lang="en-US" sz="4000" baseline="-25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aseline="-250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000" baseline="-25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৩১৩ </a:t>
            </a:r>
            <a:r>
              <a:rPr lang="en-US" sz="4000" baseline="-250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আসনের</a:t>
            </a:r>
            <a:r>
              <a:rPr lang="en-US" sz="4000" baseline="-25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aseline="-250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4000" baseline="-25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aseline="-250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পরিষদ</a:t>
            </a:r>
            <a:r>
              <a:rPr lang="en-US" sz="4000" baseline="-25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aseline="-250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000" baseline="-25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aseline="-250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000" baseline="-25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৬২১ </a:t>
            </a:r>
            <a:r>
              <a:rPr lang="en-US" sz="4000" baseline="-250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4000" baseline="-25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aseline="-250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সদস্য</a:t>
            </a:r>
            <a:r>
              <a:rPr lang="en-US" sz="4000" baseline="-25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aseline="-250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000" baseline="-25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aseline="-250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000" baseline="-25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aseline="-250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পাঁচটি</a:t>
            </a:r>
            <a:r>
              <a:rPr lang="en-US" sz="4000" baseline="-250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aseline="-250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প্রাদেশিক</a:t>
            </a:r>
            <a:r>
              <a:rPr lang="en-US" sz="4000" baseline="-250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aseline="-250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পরিষদ</a:t>
            </a:r>
            <a:r>
              <a:rPr lang="en-US" sz="4000" baseline="-25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2350201" y="753363"/>
            <a:ext cx="37481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aseline="-250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আইনগত</a:t>
            </a:r>
            <a:r>
              <a:rPr lang="en-US" sz="5400" baseline="-25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aseline="-250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কাঠামো</a:t>
            </a:r>
            <a:r>
              <a:rPr lang="en-US" sz="5400" baseline="-25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aseline="-250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আদেশ</a:t>
            </a:r>
            <a:endParaRPr lang="en-US" sz="5400" baseline="-250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792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Facet">
  <a:themeElements>
    <a:clrScheme name="Custom 27">
      <a:dk1>
        <a:sysClr val="windowText" lastClr="000000"/>
      </a:dk1>
      <a:lt1>
        <a:sysClr val="window" lastClr="FFFFFF"/>
      </a:lt1>
      <a:dk2>
        <a:srgbClr val="2C333A"/>
      </a:dk2>
      <a:lt2>
        <a:srgbClr val="D6ECED"/>
      </a:lt2>
      <a:accent1>
        <a:srgbClr val="44989C"/>
      </a:accent1>
      <a:accent2>
        <a:srgbClr val="F42B8A"/>
      </a:accent2>
      <a:accent3>
        <a:srgbClr val="349FE7"/>
      </a:accent3>
      <a:accent4>
        <a:srgbClr val="565FF8"/>
      </a:accent4>
      <a:accent5>
        <a:srgbClr val="876BE7"/>
      </a:accent5>
      <a:accent6>
        <a:srgbClr val="F268C2"/>
      </a:accent6>
      <a:hlink>
        <a:srgbClr val="F55CF9"/>
      </a:hlink>
      <a:folHlink>
        <a:srgbClr val="E8A0EE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3_Ion Boardroom">
  <a:themeElements>
    <a:clrScheme name="Custom 12">
      <a:dk1>
        <a:srgbClr val="BADB7D"/>
      </a:dk1>
      <a:lt1>
        <a:sysClr val="window" lastClr="FFFFFF"/>
      </a:lt1>
      <a:dk2>
        <a:srgbClr val="8AB833"/>
      </a:dk2>
      <a:lt2>
        <a:srgbClr val="E3DED1"/>
      </a:lt2>
      <a:accent1>
        <a:srgbClr val="FBC583"/>
      </a:accent1>
      <a:accent2>
        <a:srgbClr val="BADB7D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8AB833"/>
      </a:hlink>
      <a:folHlink>
        <a:srgbClr val="BA6906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3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4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0941A018-FB9B-4401-A32C-7E04526866E0}"/>
    </a:ext>
  </a:extLst>
</a:theme>
</file>

<file path=ppt/theme/theme5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6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7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714</TotalTime>
  <Words>1046</Words>
  <Application>Microsoft Office PowerPoint</Application>
  <PresentationFormat>On-screen Show (4:3)</PresentationFormat>
  <Paragraphs>136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19</vt:i4>
      </vt:variant>
    </vt:vector>
  </HeadingPairs>
  <TitlesOfParts>
    <vt:vector size="36" baseType="lpstr">
      <vt:lpstr>Arial</vt:lpstr>
      <vt:lpstr>Calibri</vt:lpstr>
      <vt:lpstr>Calibri Light</vt:lpstr>
      <vt:lpstr>Century Gothic</vt:lpstr>
      <vt:lpstr>Corbel</vt:lpstr>
      <vt:lpstr>NikoshBAN</vt:lpstr>
      <vt:lpstr>Trebuchet MS</vt:lpstr>
      <vt:lpstr>Tw Cen MT</vt:lpstr>
      <vt:lpstr>Vrinda</vt:lpstr>
      <vt:lpstr>Wingdings 3</vt:lpstr>
      <vt:lpstr>Facet</vt:lpstr>
      <vt:lpstr>3_Ion Boardroom</vt:lpstr>
      <vt:lpstr>Parallax</vt:lpstr>
      <vt:lpstr>Metropolitan</vt:lpstr>
      <vt:lpstr>Circuit</vt:lpstr>
      <vt:lpstr>Celestial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দলীয় কাজ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93</cp:revision>
  <dcterms:created xsi:type="dcterms:W3CDTF">2020-11-05T17:03:19Z</dcterms:created>
  <dcterms:modified xsi:type="dcterms:W3CDTF">2020-11-09T13:24:29Z</dcterms:modified>
</cp:coreProperties>
</file>