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9" r:id="rId9"/>
    <p:sldId id="270" r:id="rId10"/>
    <p:sldId id="272" r:id="rId11"/>
    <p:sldId id="271" r:id="rId12"/>
    <p:sldId id="263" r:id="rId13"/>
    <p:sldId id="273" r:id="rId14"/>
    <p:sldId id="275" r:id="rId15"/>
    <p:sldId id="280" r:id="rId16"/>
    <p:sldId id="264" r:id="rId17"/>
    <p:sldId id="277" r:id="rId18"/>
    <p:sldId id="278" r:id="rId19"/>
    <p:sldId id="279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D522-FE21-4E43-A83B-3A6AC47AAF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3789"/>
            <a:ext cx="9144000" cy="5133975"/>
          </a:xfrm>
          <a:prstGeom prst="hear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55" y="0"/>
                <a:ext cx="9144000" cy="657725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সূত্র মতে , </a:t>
                </a:r>
              </a:p>
              <a:p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𝐏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𝑑𝑡</m:t>
                        </m:r>
                      </m:den>
                    </m:f>
                    <m:r>
                      <a:rPr lang="bn-IN" sz="32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∞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endParaRPr lang="en-US" sz="3200" b="0" dirty="0" smtClean="0">
                  <a:solidFill>
                    <a:srgbClr val="C0000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lvl="0"/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or </a:t>
                </a:r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𝐏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𝑑𝑡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bn-IN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………..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[ k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সমানুপাতিক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ধ্রুবক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]</a:t>
                </a:r>
              </a:p>
              <a:p>
                <a:pPr lvl="0"/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যদি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𝐏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𝑑𝑡</m:t>
                        </m:r>
                      </m:den>
                    </m:f>
                    <m:r>
                      <a:rPr lang="bn-IN" sz="32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S.I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এককে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এক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একক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পরিমাপ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করা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, </a:t>
                </a:r>
              </a:p>
              <a:p>
                <a:pPr lvl="0"/>
                <a:r>
                  <a:rPr lang="en-US" sz="3200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  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তবে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1 = k . 1  or  k = 1</a:t>
                </a:r>
              </a:p>
              <a:p>
                <a:pPr lvl="0"/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   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সুতরাং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,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𝐏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𝑑𝑡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d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(mv)………….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3</a:t>
                </a:r>
              </a:p>
              <a:p>
                <a:pPr lvl="0"/>
                <a:r>
                  <a:rPr lang="en-US" sz="3200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                      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𝑚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𝑑𝑣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𝑑𝑡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 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𝑣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𝑑𝑚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C0000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          =ma 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𝑑𝑣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SG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SG" sz="4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a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এবং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𝑑𝑚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bn-IN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0 ]</a:t>
                </a:r>
              </a:p>
              <a:p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 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F = ma………………..4</a:t>
                </a:r>
              </a:p>
              <a:p>
                <a:r>
                  <a:rPr lang="en-US" sz="40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ইহা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নিউটনের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২য়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সূত্রের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গাণিতিক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রুপ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। </a:t>
                </a:r>
                <a:endParaRPr lang="en-SG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" y="0"/>
                <a:ext cx="9144000" cy="65772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7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4636"/>
            <a:ext cx="8991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2ndlaw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0600" y="1143000"/>
            <a:ext cx="4308764" cy="54418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712468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600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Newton’s 2</a:t>
            </a:r>
            <a:r>
              <a:rPr lang="en-SG" sz="32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Law</a:t>
            </a:r>
            <a:endParaRPr lang="en-S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গাণিতিকরূপ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সি.জি.এস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"/>
            <a:ext cx="22098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143000"/>
                <a:ext cx="9067800" cy="686341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প্রত্যেক ক্রিয়ারই একটি সমান ও বিপরীত প্রতিক্রিয়া আছ</a:t>
                </a:r>
                <a:r>
                  <a:rPr lang="en-SG" sz="4000" dirty="0" smtClean="0">
                    <a:latin typeface="NikoshBAN" pitchFamily="2" charset="0"/>
                    <a:cs typeface="NikoshBAN" pitchFamily="2" charset="0"/>
                  </a:rPr>
                  <a:t> .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ব্যাখ্যাঃ 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মনে করি, একটি বস্তু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A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অপর একটি বস্তু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B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এর উপর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প্রয়োগ করছে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সূত্র মতে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B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সম-মানের বিপরীতমূখী একটি </a:t>
                </a:r>
                <a:r>
                  <a:rPr lang="bn-IN" sz="40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বল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প্রতিক্রিয়া বল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হিসেবে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প্রয়োগ করবে।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ৎ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= -</a:t>
                </a:r>
                <a:r>
                  <a:rPr lang="bn-IN" sz="4000" dirty="0">
                    <a:solidFill>
                      <a:prstClr val="white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……………..</a:t>
                </a:r>
                <a:r>
                  <a:rPr lang="en-US" sz="40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5</a:t>
                </a:r>
              </a:p>
              <a:p>
                <a:endParaRPr lang="en-US" sz="4000" dirty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endParaRPr lang="en-SG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9067800" cy="68634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723805" y="2272190"/>
            <a:ext cx="4419600" cy="1668453"/>
            <a:chOff x="2362200" y="2330678"/>
            <a:chExt cx="4419600" cy="1668453"/>
          </a:xfrm>
        </p:grpSpPr>
        <p:sp>
          <p:nvSpPr>
            <p:cNvPr id="4" name="Oval 3"/>
            <p:cNvSpPr/>
            <p:nvPr/>
          </p:nvSpPr>
          <p:spPr>
            <a:xfrm>
              <a:off x="2362200" y="2438400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Oval 4"/>
            <p:cNvSpPr/>
            <p:nvPr/>
          </p:nvSpPr>
          <p:spPr>
            <a:xfrm>
              <a:off x="5867400" y="2438400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819400" y="2895600"/>
              <a:ext cx="1219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953000" y="2895600"/>
              <a:ext cx="1371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83598" y="3352800"/>
              <a:ext cx="471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en-SG" sz="36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32234" y="3352800"/>
              <a:ext cx="4363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B</a:t>
              </a:r>
              <a:endParaRPr lang="en-SG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380509" y="2330678"/>
                  <a:ext cx="6594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</a:rPr>
                              <m:t>𝐅</m:t>
                            </m:r>
                          </m:e>
                          <m:sub>
                            <m:r>
                              <a:rPr lang="en-US" sz="3200" b="1" i="0" smtClean="0">
                                <a:latin typeface="Cambria Math"/>
                              </a:rPr>
                              <m:t>𝐚</m:t>
                            </m:r>
                          </m:sub>
                        </m:sSub>
                      </m:oMath>
                    </m:oMathPara>
                  </a14:m>
                  <a:endParaRPr lang="en-SG" sz="32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509" y="2330678"/>
                  <a:ext cx="659411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29630" b="-3437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31612" y="2341418"/>
                  <a:ext cx="67544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</a:rPr>
                              <m:t>𝐅</m:t>
                            </m:r>
                          </m:e>
                          <m:sub>
                            <m:r>
                              <a:rPr lang="en-US" sz="3200" b="1" i="0" smtClean="0">
                                <a:latin typeface="Cambria Math"/>
                              </a:rPr>
                              <m:t>𝐛</m:t>
                            </m:r>
                          </m:sub>
                        </m:sSub>
                      </m:oMath>
                    </m:oMathPara>
                  </a14:m>
                  <a:endParaRPr lang="en-SG" sz="32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612" y="2341418"/>
                  <a:ext cx="67544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2500" r="-29730" b="-3437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64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চিত্রগুলো লক্ষ্য করঃ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1"/>
            <a:ext cx="4724400" cy="4267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219200"/>
            <a:ext cx="40640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604301"/>
            <a:ext cx="4419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নিউটনের ৩য় সূত্র </a:t>
            </a:r>
            <a:endParaRPr lang="en-SG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4361"/>
            <a:ext cx="5562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৩য়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76300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cs typeface="NikoshBAN" pitchFamily="2" charset="0"/>
              </a:rPr>
              <a:t>M </a:t>
            </a:r>
            <a:r>
              <a:rPr lang="en-US" sz="3600" dirty="0" err="1" smtClean="0">
                <a:cs typeface="NikoshBAN" pitchFamily="2" charset="0"/>
              </a:rPr>
              <a:t>ভরের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একটি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বন্দুক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হতে</a:t>
            </a:r>
            <a:r>
              <a:rPr lang="en-US" sz="3600" dirty="0" smtClean="0">
                <a:cs typeface="NikoshBAN" pitchFamily="2" charset="0"/>
              </a:rPr>
              <a:t>  m </a:t>
            </a:r>
            <a:r>
              <a:rPr lang="en-US" sz="3600" dirty="0" err="1" smtClean="0">
                <a:cs typeface="NikoshBAN" pitchFamily="2" charset="0"/>
              </a:rPr>
              <a:t>ভরের</a:t>
            </a:r>
            <a:r>
              <a:rPr lang="en-US" sz="3600" dirty="0" smtClean="0">
                <a:cs typeface="NikoshBAN" pitchFamily="2" charset="0"/>
              </a:rPr>
              <a:t>  </a:t>
            </a:r>
            <a:r>
              <a:rPr lang="en-US" sz="3600" dirty="0" err="1" smtClean="0">
                <a:cs typeface="NikoshBAN" pitchFamily="2" charset="0"/>
              </a:rPr>
              <a:t>একটি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বুলেট</a:t>
            </a:r>
            <a:r>
              <a:rPr lang="en-US" sz="3600" dirty="0" smtClean="0">
                <a:cs typeface="NikoshBAN" pitchFamily="2" charset="0"/>
              </a:rPr>
              <a:t> v </a:t>
            </a:r>
            <a:r>
              <a:rPr lang="en-US" sz="3600" dirty="0" err="1" smtClean="0">
                <a:cs typeface="NikoshBAN" pitchFamily="2" charset="0"/>
              </a:rPr>
              <a:t>বেগে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বেগে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বের</a:t>
            </a:r>
            <a:r>
              <a:rPr lang="en-US" sz="3600" dirty="0" smtClean="0">
                <a:cs typeface="NikoshBAN" pitchFamily="2" charset="0"/>
              </a:rPr>
              <a:t>  </a:t>
            </a:r>
            <a:r>
              <a:rPr lang="en-US" sz="3600" dirty="0" err="1" smtClean="0">
                <a:cs typeface="NikoshBAN" pitchFamily="2" charset="0"/>
              </a:rPr>
              <a:t>হয়ে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গেল</a:t>
            </a:r>
            <a:r>
              <a:rPr lang="en-US" sz="3600" dirty="0" smtClean="0">
                <a:cs typeface="NikoshBAN" pitchFamily="2" charset="0"/>
              </a:rPr>
              <a:t>। </a:t>
            </a:r>
            <a:r>
              <a:rPr lang="en-US" sz="3600" dirty="0" err="1" smtClean="0">
                <a:cs typeface="NikoshBAN" pitchFamily="2" charset="0"/>
              </a:rPr>
              <a:t>ধরি</a:t>
            </a:r>
            <a:r>
              <a:rPr lang="en-US" sz="3600" dirty="0" smtClean="0">
                <a:cs typeface="NikoshBAN" pitchFamily="2" charset="0"/>
              </a:rPr>
              <a:t> ,</a:t>
            </a:r>
            <a:r>
              <a:rPr lang="en-US" sz="3600" dirty="0" err="1" smtClean="0">
                <a:cs typeface="NikoshBAN" pitchFamily="2" charset="0"/>
              </a:rPr>
              <a:t>গুলি</a:t>
            </a:r>
            <a:r>
              <a:rPr lang="en-US" sz="3600" dirty="0" smtClean="0">
                <a:cs typeface="NikoshBAN" pitchFamily="2" charset="0"/>
              </a:rPr>
              <a:t> ও </a:t>
            </a:r>
            <a:r>
              <a:rPr lang="en-US" sz="3600" dirty="0" err="1" smtClean="0">
                <a:cs typeface="NikoshBAN" pitchFamily="2" charset="0"/>
              </a:rPr>
              <a:t>বন্দুকের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আদিবেগ</a:t>
            </a:r>
            <a:r>
              <a:rPr lang="en-US" sz="3600" dirty="0" smtClean="0">
                <a:cs typeface="NikoshBAN" pitchFamily="2" charset="0"/>
              </a:rPr>
              <a:t> 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বন্দুকের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V ।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smtClean="0">
                <a:cs typeface="NikoshBAN" pitchFamily="2" charset="0"/>
              </a:rPr>
              <a:t>0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বন্দুকের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= </a:t>
            </a:r>
            <a:r>
              <a:rPr lang="en-US" sz="3600" dirty="0" smtClean="0">
                <a:cs typeface="NikoshBAN" pitchFamily="2" charset="0"/>
              </a:rPr>
              <a:t>MV + mv 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ভরবেগের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নিত্যতার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MV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+ mv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>
                <a:cs typeface="NikoshBAN" pitchFamily="2" charset="0"/>
              </a:rPr>
              <a:t>0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……….</a:t>
            </a:r>
            <a:r>
              <a:rPr lang="en-US" sz="3600" dirty="0" smtClean="0">
                <a:cs typeface="NikoshBAN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067800" cy="4525963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10kg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ওজনকে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নিউটনে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1N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বলকে</a:t>
                </a:r>
                <a:r>
                  <a:rPr lang="en-US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কিলোগ্রাম</a:t>
                </a:r>
                <a:r>
                  <a:rPr lang="en-US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ওজনে</a:t>
                </a:r>
                <a:r>
                  <a:rPr lang="en-US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প্রকাশ</a:t>
                </a:r>
                <a:r>
                  <a:rPr lang="en-US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করো</a:t>
                </a:r>
                <a:r>
                  <a:rPr lang="en-US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একটি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বস্তুর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ওপর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5N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বল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10s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ধরে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ক্রিয়া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করে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।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বস্তুটির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ভরবেগের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পরিবর্তন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বের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কর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মানের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0.05kg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ভরের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একটি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স্থির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বস্তুর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উপর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10s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বস্তুটির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dirty="0">
                  <a:solidFill>
                    <a:srgbClr val="002060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0678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220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1"/>
            <a:ext cx="60198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ওবলের ঘাত 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691" y="1029517"/>
                <a:ext cx="8839200" cy="53910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ঘাত বলঃ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যখন কোন বড় মানের বল খুব অল্প সময়ের জন্য ক্রিয়া করে তাকে ঘাত বল বলে। যেমন ক্রিকেটে ব্যাট ও বলের সংঘর্ষ। </a:t>
                </a:r>
              </a:p>
              <a:p>
                <a:pPr algn="just"/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বলের ঘাতঃ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প্রযুক্ত ঘাত বল ও ঘাত বলের ক্রিয়াকালের গুণফলকে বলের ঘাত বলে । একে </a:t>
                </a:r>
                <a:r>
                  <a:rPr lang="en-US" sz="3600" dirty="0" smtClean="0">
                    <a:cs typeface="NikoshBAN" pitchFamily="2" charset="0"/>
                  </a:rPr>
                  <a:t>J </a:t>
                </a:r>
                <a:r>
                  <a:rPr lang="en-US" sz="3600" dirty="0" err="1" smtClean="0">
                    <a:cs typeface="NikoshBAN" pitchFamily="2" charset="0"/>
                  </a:rPr>
                  <a:t>দ্বারা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প্রকাশ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cs typeface="NikoshBAN" pitchFamily="2" charset="0"/>
                  </a:rPr>
                  <a:t>। </a:t>
                </a: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ব্যাখ্যাঃ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cs typeface="NikoshBAN" pitchFamily="2" charset="0"/>
                  </a:rPr>
                  <a:t>F </a:t>
                </a:r>
                <a:r>
                  <a:rPr lang="en-US" sz="3600" dirty="0" err="1" smtClean="0">
                    <a:cs typeface="NikoshBAN" pitchFamily="2" charset="0"/>
                  </a:rPr>
                  <a:t>বল</a:t>
                </a:r>
                <a:r>
                  <a:rPr lang="en-US" sz="3600" dirty="0" smtClean="0">
                    <a:cs typeface="NikoshBAN" pitchFamily="2" charset="0"/>
                  </a:rPr>
                  <a:t> t </a:t>
                </a:r>
                <a:r>
                  <a:rPr lang="en-US" sz="3600" dirty="0" err="1" smtClean="0">
                    <a:cs typeface="NikoshBAN" pitchFamily="2" charset="0"/>
                  </a:rPr>
                  <a:t>সময়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ধরে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ক্রিয়া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cs typeface="NikoshBAN" pitchFamily="2" charset="0"/>
                  </a:rPr>
                  <a:t> ,</a:t>
                </a:r>
                <a:r>
                  <a:rPr lang="en-US" sz="3600" dirty="0" err="1" smtClean="0">
                    <a:cs typeface="NikoshBAN" pitchFamily="2" charset="0"/>
                  </a:rPr>
                  <a:t>তাহলে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বলের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ঘাত</a:t>
                </a:r>
                <a:r>
                  <a:rPr lang="en-US" sz="3600" dirty="0" smtClean="0">
                    <a:cs typeface="NikoshBAN" pitchFamily="2" charset="0"/>
                  </a:rPr>
                  <a:t>, </a:t>
                </a:r>
              </a:p>
              <a:p>
                <a:pPr algn="just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cs typeface="NikoshBAN" pitchFamily="2" charset="0"/>
                  </a:rPr>
                  <a:t>J = F X t…………………1</a:t>
                </a: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এক্ষেত্রে,</a:t>
                </a:r>
                <a:r>
                  <a:rPr lang="en-US" sz="3600" dirty="0" err="1" smtClean="0">
                    <a:cs typeface="NikoshBAN" pitchFamily="2" charset="0"/>
                  </a:rPr>
                  <a:t>Fপরিবর্তনশীল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বল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তা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সময়</m:t>
                    </m:r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থেকে</m:t>
                    </m:r>
                  </m:oMath>
                </a14:m>
                <a:r>
                  <a:rPr lang="en-SG" sz="36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 smtClean="0"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cs typeface="NikoshBAN" pitchFamily="2" charset="0"/>
                  </a:rPr>
                  <a:t>সময়</a:t>
                </a:r>
                <a:r>
                  <a:rPr lang="en-SG" sz="3600" dirty="0" smtClean="0"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cs typeface="NikoshBAN" pitchFamily="2" charset="0"/>
                  </a:rPr>
                  <a:t>পর্যন্ত</a:t>
                </a:r>
                <a:r>
                  <a:rPr lang="en-SG" sz="3600" dirty="0" smtClean="0"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cs typeface="NikoshBAN" pitchFamily="2" charset="0"/>
                  </a:rPr>
                  <a:t>ক্রিয়া</a:t>
                </a:r>
                <a:r>
                  <a:rPr lang="en-SG" sz="3600" dirty="0" smtClean="0"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cs typeface="NikoshBAN" pitchFamily="2" charset="0"/>
                  </a:rPr>
                  <a:t>করলে</a:t>
                </a:r>
                <a:r>
                  <a:rPr lang="en-SG" sz="3600" dirty="0" smtClean="0">
                    <a:cs typeface="NikoshBAN" pitchFamily="2" charset="0"/>
                  </a:rPr>
                  <a:t>, J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SG" sz="3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𝐹𝑑𝑡</m:t>
                        </m:r>
                      </m:e>
                    </m:nary>
                  </m:oMath>
                </a14:m>
                <a:r>
                  <a:rPr lang="en-SG" sz="3600" dirty="0" smtClean="0">
                    <a:cs typeface="NikoshBAN" pitchFamily="2" charset="0"/>
                  </a:rPr>
                  <a:t>……………2 </a:t>
                </a:r>
                <a:endParaRPr lang="en-SG" sz="36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1029517"/>
                <a:ext cx="8839200" cy="53910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7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609600"/>
                <a:ext cx="8686800" cy="40993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এখন বল 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ধ্রুব হলে , 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J</m:t>
                        </m:r>
                      </m:e>
                    </m:acc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</m:acc>
                    <m:nary>
                      <m:naryPr>
                        <m:ctrlPr>
                          <a:rPr lang="en-SG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dt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endParaRPr lang="en-SG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                    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SG" sz="3600" i="1" dirty="0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e>
                    </m:d>
                    <m:f>
                      <m:fPr>
                        <m:ctrlPr>
                          <a:rPr lang="en-SG" sz="36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6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SG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                   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en-SG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e>
                      <m:sub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IN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J</m:t>
                        </m:r>
                      </m:e>
                    </m:acc>
                  </m:oMath>
                </a14:m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</m:acc>
                    <m:r>
                      <a:rPr lang="bn-IN" sz="3600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t   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e>
                      <m:sub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e>
                      <m:sub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= t ]……….....</a:t>
                </a:r>
                <a:r>
                  <a:rPr lang="en-SG" sz="3600" dirty="0" smtClean="0">
                    <a:cs typeface="NikoshBAN" pitchFamily="2" charset="0"/>
                  </a:rPr>
                  <a:t>3</a:t>
                </a:r>
              </a:p>
              <a:p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40993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22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0"/>
                <a:ext cx="8915400" cy="67636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কোন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প্রয়োগের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মূহুর্তে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e>
                      <m:sub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সময়ে </a:t>
                </a:r>
                <a:r>
                  <a:rPr lang="en-US" sz="3600" dirty="0" smtClean="0">
                    <a:cs typeface="NikoshBAN" pitchFamily="2" charset="0"/>
                  </a:rPr>
                  <a:t>m </a:t>
                </a:r>
                <a:r>
                  <a:rPr lang="en-US" sz="3600" dirty="0" err="1" smtClean="0">
                    <a:cs typeface="NikoshBAN" pitchFamily="2" charset="0"/>
                  </a:rPr>
                  <a:t>ভরের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বস্তুটির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বেগ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হলে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বলের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ক্রিয়াকালের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মূহুর্তে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সময়ে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বলের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ক্রিয়াকালের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পূর্বের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ভরবেগ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m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3600" dirty="0" smtClean="0">
                    <a:cs typeface="NikoshBAN" pitchFamily="2" charset="0"/>
                  </a:rPr>
                  <a:t> </a:t>
                </a:r>
                <a:r>
                  <a:rPr lang="en-US" sz="3600" dirty="0" smtClean="0"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bn-IN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m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bn-IN" sz="36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6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........</a:t>
                </a:r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1</a:t>
                </a:r>
              </a:p>
              <a:p>
                <a:r>
                  <a:rPr lang="en-SG" sz="3600" dirty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:r>
                  <a:rPr lang="en-SG" sz="3600" dirty="0" smtClean="0">
                    <a:solidFill>
                      <a:prstClr val="black"/>
                    </a:solidFill>
                    <a:cs typeface="NikoshBAN" pitchFamily="2" charset="0"/>
                  </a:rPr>
                  <a:t>J </a:t>
                </a:r>
                <a:r>
                  <a:rPr lang="en-SG" sz="3600" dirty="0">
                    <a:solidFill>
                      <a:prstClr val="black"/>
                    </a:solidFill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SG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𝐹𝑑𝑡</m:t>
                        </m:r>
                      </m:e>
                    </m:nary>
                  </m:oMath>
                </a14:m>
                <a:r>
                  <a:rPr lang="en-SG" sz="36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SG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</m:nary>
                  </m:oMath>
                </a14:m>
                <a:endParaRPr lang="en-SG" sz="3600" dirty="0" smtClean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  = [p ]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SG" sz="3600" dirty="0" smtClean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dirty="0" smtClean="0">
                  <a:solidFill>
                    <a:prstClr val="black"/>
                  </a:solidFill>
                  <a:latin typeface="Cambria Math" pitchFamily="18" charset="0"/>
                  <a:cs typeface="NikoshBAN" pitchFamily="2" charset="0"/>
                </a:endParaRPr>
              </a:p>
              <a:p>
                <a:r>
                  <a:rPr lang="en-SG" sz="36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m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bn-IN" sz="3600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−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m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endParaRPr lang="en-SG" sz="3600" dirty="0" smtClean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  =</a:t>
                </a:r>
                <a:r>
                  <a:rPr lang="el-GR" sz="3600" dirty="0" smtClean="0">
                    <a:latin typeface="Franklin Gothic Book"/>
                    <a:ea typeface="Cambria Math" pitchFamily="18" charset="0"/>
                    <a:cs typeface="NikoshBAN" pitchFamily="2" charset="0"/>
                  </a:rPr>
                  <a:t>Δ</a:t>
                </a:r>
                <a:r>
                  <a:rPr lang="en-US" sz="3600" dirty="0" smtClean="0">
                    <a:latin typeface="Franklin Gothic Book"/>
                    <a:ea typeface="Cambria Math" pitchFamily="18" charset="0"/>
                    <a:cs typeface="NikoshBAN" pitchFamily="2" charset="0"/>
                  </a:rPr>
                  <a:t>P</a:t>
                </a:r>
              </a:p>
              <a:p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অতএব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, 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J</a:t>
                </a:r>
                <a:r>
                  <a:rPr lang="bn-IN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l-GR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Δ</a:t>
                </a:r>
                <a:r>
                  <a:rPr lang="en-SG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P</a:t>
                </a:r>
                <a:r>
                  <a:rPr lang="bn-IN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 ভরবেগের পরিবর্তন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…………</a:t>
                </a:r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2</a:t>
                </a:r>
                <a:endParaRPr lang="en-SG" sz="36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endParaRPr lang="en-SG" sz="36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0"/>
                <a:ext cx="8915400" cy="67636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0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381000"/>
            <a:ext cx="7848600" cy="6477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5867400" cy="4525963"/>
          </a:xfrm>
        </p:spPr>
        <p:txBody>
          <a:bodyPr>
            <a:normAutofit fontScale="40000" lnSpcReduction="20000"/>
          </a:bodyPr>
          <a:lstStyle/>
          <a:p>
            <a:endParaRPr lang="en-SG" dirty="0" smtClean="0">
              <a:solidFill>
                <a:srgbClr val="0070C0"/>
              </a:solidFill>
            </a:endParaRPr>
          </a:p>
          <a:p>
            <a:endParaRPr lang="en-SG" dirty="0">
              <a:solidFill>
                <a:srgbClr val="0070C0"/>
              </a:solidFill>
            </a:endParaRPr>
          </a:p>
          <a:p>
            <a:endParaRPr lang="en-SG" sz="7700" dirty="0" smtClean="0">
              <a:solidFill>
                <a:srgbClr val="0070C0"/>
              </a:solidFill>
            </a:endParaRPr>
          </a:p>
          <a:p>
            <a:endParaRPr lang="en-SG" sz="7700" dirty="0">
              <a:solidFill>
                <a:srgbClr val="0070C0"/>
              </a:solidFill>
            </a:endParaRP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মোঃআসলাম </a:t>
            </a:r>
            <a:r>
              <a:rPr lang="bn-BD" sz="10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আলী </a:t>
            </a:r>
            <a:endParaRPr lang="bn-BD" sz="109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প্রভাষক,পদার্থবিজ্ঞান </a:t>
            </a: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নন্দনগাছী ডিগ্রী কলেজ </a:t>
            </a: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চারঘাট,রাজশাহী </a:t>
            </a:r>
            <a:r>
              <a:rPr lang="bn-BD" sz="10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M.K.S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বলের একক কি?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জড়তা কয় ধরণের ?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২য় সূত্রের উদাহরণ দাও 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বাড়ীর কাজ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BD" dirty="0" smtClean="0"/>
              <a:t>একটি গাড়ী</a:t>
            </a:r>
            <a:r>
              <a:rPr lang="en-SG" dirty="0" smtClean="0"/>
              <a:t> </a:t>
            </a:r>
            <a:r>
              <a:rPr lang="bn-BD" dirty="0" smtClean="0"/>
              <a:t>স্থিরাবস্থা থেকে ২৫ মিনিটে ৩০কিমি পথ অ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তিক্রম</a:t>
            </a:r>
            <a:r>
              <a:rPr lang="bn-BD" dirty="0" smtClean="0"/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করে,গাড়িটির বেগ কত?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000" dirty="0" smtClean="0">
                <a:cs typeface="NikoshBAN" panose="02000000000000000000" pitchFamily="2" charset="0"/>
              </a:rPr>
              <a:t>5kg </a:t>
            </a:r>
            <a:r>
              <a:rPr lang="en-US" sz="4000" dirty="0" err="1" smtClean="0">
                <a:cs typeface="NikoshBAN" panose="02000000000000000000" pitchFamily="2" charset="0"/>
              </a:rPr>
              <a:t>ভরের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বন্দুক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cs typeface="NikoshBAN" panose="02000000000000000000" pitchFamily="2" charset="0"/>
              </a:rPr>
              <a:t> 0.1kg </a:t>
            </a:r>
            <a:r>
              <a:rPr lang="en-US" sz="4000" dirty="0" err="1" smtClean="0">
                <a:cs typeface="NikoshBAN" panose="02000000000000000000" pitchFamily="2" charset="0"/>
              </a:rPr>
              <a:t>ভরের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cs typeface="NikoshBAN" panose="02000000000000000000" pitchFamily="2" charset="0"/>
              </a:rPr>
              <a:t> 400m/s </a:t>
            </a:r>
            <a:r>
              <a:rPr lang="en-US" sz="4000" dirty="0" err="1" smtClean="0">
                <a:cs typeface="NikoshBAN" panose="02000000000000000000" pitchFamily="2" charset="0"/>
              </a:rPr>
              <a:t>বেগে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cs typeface="NikoshBAN" panose="02000000000000000000" pitchFamily="2" charset="0"/>
              </a:rPr>
              <a:t>বন্দুকের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পশ্চা</a:t>
            </a:r>
            <a:r>
              <a:rPr lang="en-US" sz="4000" dirty="0" smtClean="0">
                <a:cs typeface="NikoshBAN" panose="02000000000000000000" pitchFamily="2" charset="0"/>
              </a:rPr>
              <a:t>ৎ  </a:t>
            </a:r>
            <a:r>
              <a:rPr lang="en-US" sz="4000" dirty="0" err="1" smtClean="0">
                <a:cs typeface="NikoshBAN" panose="02000000000000000000" pitchFamily="2" charset="0"/>
              </a:rPr>
              <a:t>বেগ</a:t>
            </a:r>
            <a:endParaRPr lang="en-US" sz="4000" dirty="0" smtClean="0"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000" dirty="0" err="1" smtClean="0"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SG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4983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28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পদর্থবিজ্ঞান ১ম পত্র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একাদশ, অধ্যায়ঃ ৪র্থ(নিউটনীয়ন বল বিদ্যা)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৪৫মিনিট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৩০/৫/২০১৬খ্রী। </a:t>
            </a:r>
          </a:p>
          <a:p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159972"/>
            <a:ext cx="8229600" cy="1143000"/>
          </a:xfrm>
        </p:spPr>
        <p:txBody>
          <a:bodyPr/>
          <a:lstStyle/>
          <a:p>
            <a:r>
              <a:rPr lang="bn-BD" smtClean="0">
                <a:solidFill>
                  <a:srgbClr val="FF0000"/>
                </a:solidFill>
              </a:rPr>
              <a:t>পূর্বজ্ঞান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658091" y="4642380"/>
            <a:ext cx="1216152" cy="1216152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7467" y="590462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70C0"/>
                </a:solidFill>
              </a:rPr>
              <a:t>ব্লক স্থির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0758" y="626544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গতিশীল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25460" y="616895"/>
            <a:ext cx="2057400" cy="2345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5508" y="1401041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710" y="3166594"/>
            <a:ext cx="861457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2400" dirty="0" smtClean="0">
                <a:solidFill>
                  <a:srgbClr val="FF0000"/>
                </a:solidFill>
              </a:rPr>
              <a:t>Moving</a:t>
            </a:r>
            <a:r>
              <a:rPr lang="en-SG" dirty="0" smtClean="0"/>
              <a:t> </a:t>
            </a:r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44448"/>
            <a:ext cx="3576918" cy="2012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27560"/>
            <a:ext cx="41433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-0.1294 C 0.16355 -0.1294 0.2125 -0.05255 0.2125 0.04282 C 0.2125 0.1375 0.16355 0.21504 0.10417 0.21504 C 0.0441 0.21504 -0.00416 0.1375 -0.00416 0.04282 C -0.00416 -0.05255 0.0441 -0.1294 0.10417 -0.1294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7" grpId="0" animBg="1"/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পূর্বজ্ঞান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জড়তা কাকে বলে 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জড়তা কত প্রকার ও কী কী 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 কাকে বলে 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 জি এস পদ্ধতিতে ভরের একক কী 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 কাকে বলে ? </a:t>
            </a:r>
            <a:endParaRPr lang="en-SG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নিউটনের গতিসূত্র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ভরবেগ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ঘাতবল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ভরবেগের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219200"/>
            <a:ext cx="9144000" cy="5486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 কি ব্যাখ্যা করতে পারবে 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ক্যালকুলাস পদ্ধতিতে নিউটনের ২য় সূত্র বিশ্লেষণ করতে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as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গতি সূত্রগুলোর মধ্যে পারস্পরিক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সম্পর্ক ব্যাখ্যা করতে পারবে </a:t>
            </a:r>
            <a:endParaRPr lang="bn-BD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নিউটনের গতি সূত্রের ব্যবহার করতে পারবে ।</a:t>
            </a:r>
          </a:p>
          <a:p>
            <a:r>
              <a:rPr lang="as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নিউটনের গতি </a:t>
            </a:r>
            <a:r>
              <a:rPr lang="as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সীমাবদ্ধতা ব্যাখ্যা করতে পারবে । </a:t>
            </a:r>
            <a:endParaRPr lang="bn-IN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ভরবেগ ব্যাখ্যা করতে পারবে ।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ঘাত বল ও বলের ঘাত ব্যাখ্যা করতে পারবে । </a:t>
            </a:r>
          </a:p>
          <a:p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72479"/>
            <a:ext cx="23622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সূত্র </a:t>
            </a:r>
            <a:endParaRPr lang="en-SG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473" y="990600"/>
            <a:ext cx="8839200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বাহ্যিক বল প্রয়োগ ছাড়া স্থির বস্তু স্থির অবস্থায় থাকবে এবং গতিশীল বস্তু সুষম গতিতে চলতে  থাকবে । একে  জড়তার সূত্রও বলা হয় ।  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929592"/>
            <a:ext cx="343592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চিত্রগুলো লক্ষ্য করঃ </a:t>
            </a:r>
            <a:endParaRPr lang="en-SG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6" y="3637478"/>
            <a:ext cx="3249323" cy="3068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6" y="3637478"/>
            <a:ext cx="2962275" cy="3068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37478"/>
            <a:ext cx="2667000" cy="30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073" y="2151881"/>
            <a:ext cx="21336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সূত্র </a:t>
            </a:r>
            <a:endParaRPr lang="en-SG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3909" y="2975951"/>
                <a:ext cx="9067800" cy="36602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কোন বস্তুর ভরবেগের পরিবর্তনের হার বস্তুর উপর প্রযুক্ত বলের সমানুপাতিক এবং বল যেদিকে প্রযুক্ত হয় বস্তুর ভরবেগের পরিবর্তনও সেদিকে হয়। </a:t>
                </a:r>
              </a:p>
              <a:p>
                <a:pPr algn="just"/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কোন বস্তুর ভর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m ও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v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ভরবেগ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</a:p>
              <a:p>
                <a:pPr algn="just"/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P = mv…………………i</a:t>
                </a:r>
              </a:p>
              <a:p>
                <a:pPr algn="just"/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ভরবেগের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পরিবর্তনের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𝐏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" y="2975951"/>
                <a:ext cx="9067800" cy="3660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3908" y="28223"/>
            <a:ext cx="9040091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ভরবেগঃ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গুনফলকে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m ও </a:t>
            </a:r>
            <a:r>
              <a:rPr lang="en-US" sz="4400" dirty="0" err="1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বেগ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 v </a:t>
            </a:r>
            <a:r>
              <a:rPr lang="en-US" sz="4400" dirty="0" err="1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হলে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 ঐ </a:t>
            </a:r>
            <a:r>
              <a:rPr lang="en-US" sz="4400" dirty="0" err="1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ভরবেগ</a:t>
            </a:r>
            <a:r>
              <a:rPr lang="en-US" sz="4400" dirty="0">
                <a:latin typeface="Cambria Math" pitchFamily="18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P</a:t>
            </a:r>
            <a:r>
              <a:rPr lang="bn-IN" sz="4400" dirty="0" smtClean="0">
                <a:latin typeface="Cambria Math" pitchFamily="18" charset="0"/>
                <a:ea typeface="Cambria Math" pitchFamily="18" charset="0"/>
                <a:cs typeface="NikoshBAN" pitchFamily="2" charset="0"/>
              </a:rPr>
              <a:t> হবে , </a:t>
            </a:r>
            <a:r>
              <a:rPr lang="en-SG" sz="4400" b="1" dirty="0">
                <a:latin typeface="Cambria Math" pitchFamily="18" charset="0"/>
                <a:ea typeface="Cambria Math" pitchFamily="18" charset="0"/>
                <a:cs typeface="NikoshBAN" pitchFamily="2" charset="0"/>
              </a:rPr>
              <a:t>P</a:t>
            </a:r>
            <a:r>
              <a:rPr lang="en-SG" sz="4400" dirty="0">
                <a:latin typeface="Cambria Math" pitchFamily="18" charset="0"/>
                <a:ea typeface="Cambria Math" pitchFamily="18" charset="0"/>
                <a:cs typeface="NikoshBAN" pitchFamily="2" charset="0"/>
              </a:rPr>
              <a:t> = mv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1018</Words>
  <Application>Microsoft Office PowerPoint</Application>
  <PresentationFormat>On-screen Show (4:3)</PresentationFormat>
  <Paragraphs>122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স্বাগতম</vt:lpstr>
      <vt:lpstr>শিক্ষক পরিচিতি</vt:lpstr>
      <vt:lpstr>পাঠ পরিচিতি</vt:lpstr>
      <vt:lpstr>পূর্বজ্ঞান</vt:lpstr>
      <vt:lpstr>পূর্বজ্ঞান </vt:lpstr>
      <vt:lpstr>আজকের পাঠ</vt:lpstr>
      <vt:lpstr>শিখন ফল </vt:lpstr>
      <vt:lpstr>PowerPoint Presentation</vt:lpstr>
      <vt:lpstr>PowerPoint Presentation</vt:lpstr>
      <vt:lpstr>PowerPoint Presentation</vt:lpstr>
      <vt:lpstr>ভিডিও গুলো লক্ষ্য করঃ </vt:lpstr>
      <vt:lpstr>একক কাজ</vt:lpstr>
      <vt:lpstr>PowerPoint Presentation</vt:lpstr>
      <vt:lpstr>চিত্রগুলো লক্ষ্য করঃ 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মূল্যায়ন</vt:lpstr>
      <vt:lpstr>বাড়ীর কাজ 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Asadul</dc:creator>
  <cp:lastModifiedBy>HP</cp:lastModifiedBy>
  <cp:revision>138</cp:revision>
  <dcterms:created xsi:type="dcterms:W3CDTF">2016-05-17T09:22:45Z</dcterms:created>
  <dcterms:modified xsi:type="dcterms:W3CDTF">2020-09-28T02:24:52Z</dcterms:modified>
</cp:coreProperties>
</file>