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14" r:id="rId2"/>
  </p:sldMasterIdLst>
  <p:sldIdLst>
    <p:sldId id="258" r:id="rId3"/>
    <p:sldId id="256" r:id="rId4"/>
    <p:sldId id="260" r:id="rId5"/>
    <p:sldId id="266" r:id="rId6"/>
    <p:sldId id="261" r:id="rId7"/>
    <p:sldId id="262" r:id="rId8"/>
    <p:sldId id="268" r:id="rId9"/>
    <p:sldId id="259" r:id="rId10"/>
    <p:sldId id="269" r:id="rId11"/>
    <p:sldId id="265" r:id="rId12"/>
    <p:sldId id="257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7271B-FED1-48B8-8861-0608E4346C2D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73C3F-10C1-4204-BE37-484B95C873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0822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0D2EF-FD41-4557-864D-74750E1A834B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E55C0-405A-4589-BDB6-CAAA96F26D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508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B8C85-8983-4B3E-8AB2-36BEB68F4B99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7A629-4D85-487D-BE49-FB92079E540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016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FD214-36E2-4A2D-87AA-C2D5AAE457BF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0A0B6-9243-4EAF-A801-E9FDC34DEF1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079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31C23-30CA-4299-B7F4-03AEDF8F4897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753D3-9D0B-4ACC-B66D-4A04FAF4427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098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68777-61E1-446B-A329-A2CDF3B8386C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03343-31C1-4D06-9EB2-072FF3DB33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749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D9868-3F06-4339-B6C1-359393463B01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247F6-B695-441E-AAA5-AF0155B7DED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029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91FD4-B531-45C2-9AE9-3ED277986A51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90060-4E47-4510-9829-446981A412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743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C3E93-6F41-4FF9-8C11-6BE5312DC86E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4DA85-5FDB-4DAD-8D9F-61456503C17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247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302F5-0EAE-4A07-B15F-656E34F6B92A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9E375-8752-44CE-B97B-B5FB24BAAF4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304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FB65F-70E5-4C06-9F90-47ADDFAA7FD3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2219D-2E13-4828-BBC0-98C03B24BCE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714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A3A858ED-366D-46C0-B085-90114CA981AF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56805067-831A-4564-B1F1-91C692E6BB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2701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D790B-C45E-4913-AB2E-B298F9B4F861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CDC4B-DC03-4029-B2A0-A57FA3C7CE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599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335A8DCD-D0C1-460A-98BD-DB136FD2FB2B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E57A1A69-968B-4236-88B3-025C104AD20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7933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FF9F5-98AC-4F0F-9982-02C21D1ED9CE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078A7-B293-44F5-86EE-F81479BCB0F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141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6582D-F1BA-4E2E-B568-CC133E7FCDE5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7AD25-1220-4CDB-B389-DBFA8C3C61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9923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D03B4-C9D5-4916-BAEF-9320AD8A079F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17BB8-D6BC-4FBC-B2A3-4DE0C02ABE4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345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B6F64-F9B8-4821-9769-3FE21B29661B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C299C-2ADC-4232-9E01-DABC629D6F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298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65F04-C3E0-4617-BCB2-8561B9C59593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99956-57F2-41DB-A7FF-99539D1ED8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1571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3BA43-BDAA-4F70-8C0A-0E4BC9EE763E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563A5C-A602-41CF-98F9-7E621AB713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9243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82969-2655-46AE-B73F-0E47BDFE27A5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4217B-471A-4A77-8EDA-EB7784965C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5593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89B57-A777-46A7-B29D-D6D5DA5679F1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7831C-838D-4E35-84E5-BBBDB7A7DD9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66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4EEE1566-C98C-481F-9DDD-D37D7679F8A0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6E8A4F8F-4833-4351-B04C-E9BF8E8B0AF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32" r:id="rId2"/>
    <p:sldLayoutId id="2147483749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50" r:id="rId9"/>
    <p:sldLayoutId id="2147483738" r:id="rId10"/>
    <p:sldLayoutId id="21474837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052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rgbClr val="04617B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5DB1CEB7-EC69-4969-8D4E-F3DD7E3244BA}" type="datetimeFigureOut">
              <a:rPr lang="en-US"/>
              <a:pPr>
                <a:defRPr/>
              </a:pPr>
              <a:t>10/1/2020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rgbClr val="04617B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rgbClr val="04617B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38DB76DA-D178-4BDB-8383-6C0EA96AD42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2057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40" r:id="rId2"/>
    <p:sldLayoutId id="2147483752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53" r:id="rId9"/>
    <p:sldLayoutId id="2147483746" r:id="rId10"/>
    <p:sldLayoutId id="214748374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1357298"/>
            <a:ext cx="7786742" cy="3077766"/>
          </a:xfrm>
          <a:prstGeom prst="rect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b="1">
                <a:latin typeface="AdorshoLipi" pitchFamily="1" charset="0"/>
                <a:cs typeface="AdorshoLipi" pitchFamily="1" charset="0"/>
              </a:rPr>
              <a:t>আজকের ক্লাসে উপস্থিত সবাইকে</a:t>
            </a:r>
            <a:endParaRPr lang="bn-IN" sz="2800" b="1">
              <a:latin typeface="AdorshoLipi" pitchFamily="1" charset="0"/>
              <a:cs typeface="AdorshoLipi" pitchFamily="1" charset="0"/>
            </a:endParaRPr>
          </a:p>
          <a:p>
            <a:pPr algn="ctr">
              <a:defRPr/>
            </a:pPr>
            <a:r>
              <a:rPr lang="en-US" sz="2800">
                <a:latin typeface="AdorshoLipi" pitchFamily="1" charset="0"/>
                <a:cs typeface="AdorshoLipi" pitchFamily="1" charset="0"/>
              </a:rPr>
              <a:t> </a:t>
            </a:r>
          </a:p>
          <a:p>
            <a:pPr algn="ctr">
              <a:defRPr/>
            </a:pPr>
            <a:r>
              <a:rPr lang="en-US" sz="13800" b="1">
                <a:solidFill>
                  <a:schemeClr val="accent3"/>
                </a:solidFill>
                <a:latin typeface="AdorshoLipi" pitchFamily="1" charset="0"/>
                <a:cs typeface="AdorshoLipi" pitchFamily="1" charset="0"/>
              </a:rPr>
              <a:t>স্বাগতম</a:t>
            </a:r>
            <a:endParaRPr lang="en-GB" sz="13800" b="1">
              <a:solidFill>
                <a:schemeClr val="accent3"/>
              </a:solidFill>
              <a:latin typeface="AdorshoLipi" pitchFamily="1" charset="0"/>
              <a:cs typeface="AdorshoLipi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3"/>
          <p:cNvSpPr txBox="1">
            <a:spLocks noChangeArrowheads="1"/>
          </p:cNvSpPr>
          <p:nvPr/>
        </p:nvSpPr>
        <p:spPr bwMode="auto">
          <a:xfrm>
            <a:off x="6427788" y="0"/>
            <a:ext cx="27003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bn-IN" sz="1200" dirty="0" smtClean="0">
                <a:solidFill>
                  <a:srgbClr val="FFFF00"/>
                </a:solidFill>
                <a:latin typeface="AdorshoLipi" pitchFamily="1" charset="0"/>
                <a:cs typeface="AdorshoLipi" pitchFamily="1" charset="0"/>
              </a:rPr>
              <a:t>সৈয়দ জহিরুল কাইয়ুম</a:t>
            </a:r>
          </a:p>
          <a:p>
            <a:pPr algn="ctr" eaLnBrk="1" hangingPunct="1">
              <a:defRPr/>
            </a:pPr>
            <a:r>
              <a:rPr lang="bn-IN" sz="1200" dirty="0" smtClean="0">
                <a:solidFill>
                  <a:srgbClr val="FFFF00"/>
                </a:solidFill>
                <a:latin typeface="AdorshoLipi" pitchFamily="1" charset="0"/>
                <a:cs typeface="AdorshoLipi" pitchFamily="1" charset="0"/>
              </a:rPr>
              <a:t>সহকারী শিক্ষক (আইসিটি) </a:t>
            </a:r>
            <a:endParaRPr lang="en-US" sz="1200" dirty="0" smtClean="0">
              <a:solidFill>
                <a:srgbClr val="FFFF00"/>
              </a:solidFill>
              <a:latin typeface="AdorshoLipi" pitchFamily="1" charset="0"/>
              <a:cs typeface="AdorshoLipi" pitchFamily="1" charset="0"/>
            </a:endParaRPr>
          </a:p>
          <a:p>
            <a:pPr algn="ctr" eaLnBrk="1" hangingPunct="1">
              <a:defRPr/>
            </a:pPr>
            <a:r>
              <a:rPr lang="en-US" sz="1200" dirty="0" err="1" smtClean="0">
                <a:solidFill>
                  <a:srgbClr val="FFFF00"/>
                </a:solidFill>
                <a:latin typeface="AdorshoLipi" pitchFamily="1" charset="0"/>
                <a:cs typeface="AdorshoLipi" pitchFamily="1" charset="0"/>
              </a:rPr>
              <a:t>জনতা</a:t>
            </a:r>
            <a:r>
              <a:rPr lang="en-US" sz="1200" dirty="0" smtClean="0">
                <a:solidFill>
                  <a:srgbClr val="FFFF00"/>
                </a:solidFill>
                <a:latin typeface="AdorshoLipi" pitchFamily="1" charset="0"/>
                <a:cs typeface="AdorshoLipi" pitchFamily="1" charset="0"/>
              </a:rPr>
              <a:t> </a:t>
            </a:r>
            <a:r>
              <a:rPr lang="en-US" sz="1200" dirty="0" err="1" smtClean="0">
                <a:solidFill>
                  <a:srgbClr val="FFFF00"/>
                </a:solidFill>
                <a:latin typeface="AdorshoLipi" pitchFamily="1" charset="0"/>
                <a:cs typeface="AdorshoLipi" pitchFamily="1" charset="0"/>
              </a:rPr>
              <a:t>আদর্শ</a:t>
            </a:r>
            <a:r>
              <a:rPr lang="en-US" sz="1200" dirty="0" smtClean="0">
                <a:solidFill>
                  <a:srgbClr val="FFFF00"/>
                </a:solidFill>
                <a:latin typeface="AdorshoLipi" pitchFamily="1" charset="0"/>
                <a:cs typeface="AdorshoLipi" pitchFamily="1" charset="0"/>
              </a:rPr>
              <a:t> </a:t>
            </a:r>
            <a:r>
              <a:rPr lang="en-US" sz="1200" dirty="0" err="1" smtClean="0">
                <a:solidFill>
                  <a:srgbClr val="FFFF00"/>
                </a:solidFill>
                <a:latin typeface="AdorshoLipi" pitchFamily="1" charset="0"/>
                <a:cs typeface="AdorshoLipi" pitchFamily="1" charset="0"/>
              </a:rPr>
              <a:t>বিদ্যাপীঠ</a:t>
            </a:r>
            <a:endParaRPr lang="en-US" sz="1200" dirty="0" smtClean="0">
              <a:solidFill>
                <a:srgbClr val="FFFF00"/>
              </a:solidFill>
              <a:latin typeface="AdorshoLipi" pitchFamily="1" charset="0"/>
              <a:cs typeface="AdorshoLipi" pitchFamily="1" charset="0"/>
            </a:endParaRPr>
          </a:p>
          <a:p>
            <a:pPr algn="ctr" eaLnBrk="1" hangingPunct="1">
              <a:defRPr/>
            </a:pPr>
            <a:r>
              <a:rPr lang="en-US" sz="1200" dirty="0" err="1" smtClean="0">
                <a:solidFill>
                  <a:srgbClr val="FFFF00"/>
                </a:solidFill>
                <a:latin typeface="AdorshoLipi" pitchFamily="1" charset="0"/>
                <a:cs typeface="AdorshoLipi" pitchFamily="1" charset="0"/>
              </a:rPr>
              <a:t>পলাশ</a:t>
            </a:r>
            <a:r>
              <a:rPr lang="en-US" sz="1200" dirty="0" smtClean="0">
                <a:solidFill>
                  <a:srgbClr val="FFFF00"/>
                </a:solidFill>
                <a:latin typeface="AdorshoLipi" pitchFamily="1" charset="0"/>
                <a:cs typeface="AdorshoLipi" pitchFamily="1" charset="0"/>
              </a:rPr>
              <a:t>, </a:t>
            </a:r>
            <a:r>
              <a:rPr lang="en-US" sz="1200" dirty="0" err="1" smtClean="0">
                <a:solidFill>
                  <a:srgbClr val="FFFF00"/>
                </a:solidFill>
                <a:latin typeface="AdorshoLipi" pitchFamily="1" charset="0"/>
                <a:cs typeface="AdorshoLipi" pitchFamily="1" charset="0"/>
              </a:rPr>
              <a:t>নরসিংদী</a:t>
            </a:r>
            <a:r>
              <a:rPr lang="en-US" sz="1200" dirty="0" smtClean="0">
                <a:solidFill>
                  <a:srgbClr val="FFFF00"/>
                </a:solidFill>
                <a:latin typeface="AdorshoLipi" pitchFamily="1" charset="0"/>
                <a:cs typeface="AdorshoLipi" pitchFamily="1" charset="0"/>
              </a:rPr>
              <a:t>।</a:t>
            </a:r>
          </a:p>
          <a:p>
            <a:pPr algn="ctr" eaLnBrk="1" hangingPunct="1">
              <a:defRPr/>
            </a:pPr>
            <a:r>
              <a:rPr lang="en-US" sz="1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Kuaiyum.bd@gmail.com</a:t>
            </a:r>
            <a:endParaRPr lang="bn-IN" sz="1200" b="1" dirty="0" smtClean="0">
              <a:solidFill>
                <a:srgbClr val="FFFF00"/>
              </a:solidFill>
              <a:latin typeface="Times New Roman" panose="02020603050405020304" pitchFamily="18" charset="0"/>
              <a:cs typeface="AdorshoLipi" pitchFamily="1" charset="0"/>
            </a:endParaRPr>
          </a:p>
          <a:p>
            <a:pPr algn="ctr" eaLnBrk="1" hangingPunct="1">
              <a:defRPr/>
            </a:pPr>
            <a:r>
              <a:rPr lang="bn-IN" sz="1200" dirty="0" smtClean="0">
                <a:solidFill>
                  <a:srgbClr val="FFFF00"/>
                </a:solidFill>
                <a:latin typeface="AdorshoLipi" pitchFamily="1" charset="0"/>
                <a:cs typeface="AdorshoLipi" pitchFamily="1" charset="0"/>
              </a:rPr>
              <a:t>০১৭১১-১২৬৭৮০</a:t>
            </a:r>
            <a:endParaRPr lang="en-GB" sz="1200" dirty="0" smtClean="0">
              <a:solidFill>
                <a:srgbClr val="FFFF00"/>
              </a:solidFill>
              <a:latin typeface="AdorshoLipi" pitchFamily="1" charset="0"/>
              <a:cs typeface="AdorshoLipi" pitchFamily="1" charset="0"/>
            </a:endParaRPr>
          </a:p>
        </p:txBody>
      </p:sp>
      <p:pic>
        <p:nvPicPr>
          <p:cNvPr id="5123" name="Picture 4" descr="5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74763" cy="1498600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2057400" y="2060575"/>
            <a:ext cx="4643438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IN" sz="3600" b="1" u="sng">
                <a:latin typeface="AdorshoLipi" pitchFamily="1" charset="0"/>
                <a:cs typeface="AdorshoLipi" pitchFamily="1" charset="0"/>
              </a:rPr>
              <a:t>পাঠ পরিচিতি</a:t>
            </a:r>
          </a:p>
          <a:p>
            <a:pPr algn="ctr" eaLnBrk="1" hangingPunct="1"/>
            <a:r>
              <a:rPr lang="en-US" sz="2000">
                <a:latin typeface="AdorshoLipi" pitchFamily="1" charset="0"/>
                <a:cs typeface="AdorshoLipi" pitchFamily="1" charset="0"/>
              </a:rPr>
              <a:t>শ্রেণীঃ</a:t>
            </a:r>
            <a:r>
              <a:rPr lang="bn-IN" sz="2000">
                <a:latin typeface="AdorshoLipi" pitchFamily="1" charset="0"/>
                <a:cs typeface="AdorshoLipi" pitchFamily="1" charset="0"/>
              </a:rPr>
              <a:t> </a:t>
            </a:r>
            <a:r>
              <a:rPr lang="en-US" sz="2000" smtClean="0">
                <a:latin typeface="AdorshoLipi" pitchFamily="1" charset="0"/>
                <a:cs typeface="AdorshoLipi" pitchFamily="1" charset="0"/>
              </a:rPr>
              <a:t>নবম- </a:t>
            </a:r>
            <a:r>
              <a:rPr lang="en-US" sz="2000">
                <a:latin typeface="AdorshoLipi" pitchFamily="1" charset="0"/>
                <a:cs typeface="AdorshoLipi" pitchFamily="1" charset="0"/>
              </a:rPr>
              <a:t>দশম</a:t>
            </a:r>
            <a:endParaRPr lang="bn-IN" sz="2000">
              <a:latin typeface="AdorshoLipi" pitchFamily="1" charset="0"/>
              <a:cs typeface="AdorshoLipi" pitchFamily="1" charset="0"/>
            </a:endParaRPr>
          </a:p>
          <a:p>
            <a:pPr algn="ctr" eaLnBrk="1" hangingPunct="1"/>
            <a:r>
              <a:rPr lang="bn-IN" sz="2000">
                <a:latin typeface="AdorshoLipi" pitchFamily="1" charset="0"/>
                <a:cs typeface="AdorshoLipi" pitchFamily="1" charset="0"/>
              </a:rPr>
              <a:t>বিষয়ঃ তথ্য ও যোগাযোগ প্রযুক্তি</a:t>
            </a:r>
          </a:p>
          <a:p>
            <a:pPr algn="ctr" eaLnBrk="1" hangingPunct="1"/>
            <a:r>
              <a:rPr lang="bn-IN" sz="2000">
                <a:latin typeface="AdorshoLipi" pitchFamily="1" charset="0"/>
                <a:cs typeface="AdorshoLipi" pitchFamily="1" charset="0"/>
              </a:rPr>
              <a:t>অধ্যায়ঃ আমার শিক্ষায় ইন্টারনেট</a:t>
            </a:r>
          </a:p>
          <a:p>
            <a:pPr algn="ctr" eaLnBrk="1" hangingPunct="1"/>
            <a:r>
              <a:rPr lang="bn-IN" sz="2000">
                <a:latin typeface="AdorshoLipi" pitchFamily="1" charset="0"/>
                <a:cs typeface="AdorshoLipi" pitchFamily="1" charset="0"/>
              </a:rPr>
              <a:t>পাঠঃ আমার </a:t>
            </a:r>
            <a:r>
              <a:rPr lang="bn-IN" sz="2000" smtClean="0">
                <a:latin typeface="AdorshoLipi" pitchFamily="1" charset="0"/>
                <a:cs typeface="AdorshoLipi" pitchFamily="1" charset="0"/>
              </a:rPr>
              <a:t>ভবিষ্যৎ </a:t>
            </a:r>
            <a:r>
              <a:rPr lang="bn-IN" sz="2000">
                <a:latin typeface="AdorshoLipi" pitchFamily="1" charset="0"/>
                <a:cs typeface="AdorshoLipi" pitchFamily="1" charset="0"/>
              </a:rPr>
              <a:t>ক্যারিয়ার ও আইসিটি</a:t>
            </a:r>
          </a:p>
          <a:p>
            <a:pPr algn="ctr" eaLnBrk="1" hangingPunct="1"/>
            <a:r>
              <a:rPr lang="bn-IN" sz="2000">
                <a:latin typeface="AdorshoLipi" pitchFamily="1" charset="0"/>
                <a:cs typeface="AdorshoLipi" pitchFamily="1" charset="0"/>
              </a:rPr>
              <a:t>সময়ঃ ৪০ মিনিট, তারিখঃ </a:t>
            </a:r>
            <a:r>
              <a:rPr lang="bn-IN" sz="2000" smtClean="0">
                <a:latin typeface="AdorshoLipi" pitchFamily="1" charset="0"/>
                <a:cs typeface="AdorshoLipi" pitchFamily="1" charset="0"/>
              </a:rPr>
              <a:t>১০/১০/২০১৬</a:t>
            </a:r>
            <a:endParaRPr lang="bn-IN">
              <a:latin typeface="AdorshoLipi" pitchFamily="1" charset="0"/>
              <a:cs typeface="AdorshoLipi" pitchFamily="1" charset="0"/>
            </a:endParaRPr>
          </a:p>
          <a:p>
            <a:pPr eaLnBrk="1" hangingPunct="1"/>
            <a:endParaRPr lang="en-GB">
              <a:latin typeface="AdorshoLipi" pitchFamily="1" charset="0"/>
              <a:cs typeface="AdorshoLipi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122" y="1844824"/>
            <a:ext cx="6464300" cy="4038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332656"/>
            <a:ext cx="9144000" cy="58477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AdorshoLipi" pitchFamily="1" charset="0"/>
                <a:cs typeface="AdorshoLipi" pitchFamily="1" charset="0"/>
              </a:rPr>
              <a:t>কোন কোন ক্ষেত্রে আমরা আই সি টি ব্যবহার করি?</a:t>
            </a:r>
            <a:endParaRPr lang="en-GB" sz="3200" b="1" dirty="0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95936" y="1844824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b="1" smtClean="0">
                <a:latin typeface="AdorshoLipi" pitchFamily="1" charset="0"/>
                <a:cs typeface="AdorshoLipi" pitchFamily="1" charset="0"/>
              </a:rPr>
              <a:t>কল কারখানায়</a:t>
            </a:r>
            <a:endParaRPr lang="en-GB" sz="20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84168" y="2044879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smtClean="0">
                <a:latin typeface="AdorshoLipi" pitchFamily="1" charset="0"/>
                <a:cs typeface="AdorshoLipi" pitchFamily="1" charset="0"/>
              </a:rPr>
              <a:t>ব্যবসায়</a:t>
            </a:r>
            <a:endParaRPr lang="en-GB" sz="24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92280" y="3573016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smtClean="0">
                <a:latin typeface="AdorshoLipi" pitchFamily="1" charset="0"/>
                <a:cs typeface="AdorshoLipi" pitchFamily="1" charset="0"/>
              </a:rPr>
              <a:t>বিনোদনে</a:t>
            </a:r>
            <a:endParaRPr lang="en-GB" sz="24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0152" y="5301208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smtClean="0">
                <a:latin typeface="AdorshoLipi" pitchFamily="1" charset="0"/>
                <a:cs typeface="AdorshoLipi" pitchFamily="1" charset="0"/>
              </a:rPr>
              <a:t>যানবাহনে</a:t>
            </a:r>
            <a:endParaRPr lang="en-GB" sz="24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27984" y="5762873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smtClean="0">
                <a:latin typeface="AdorshoLipi" pitchFamily="1" charset="0"/>
                <a:cs typeface="AdorshoLipi" pitchFamily="1" charset="0"/>
              </a:rPr>
              <a:t>কৃষি</a:t>
            </a:r>
            <a:endParaRPr lang="en-GB" sz="24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6" y="5425835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b="1" smtClean="0">
                <a:latin typeface="AdorshoLipi" pitchFamily="1" charset="0"/>
                <a:cs typeface="AdorshoLipi" pitchFamily="1" charset="0"/>
              </a:rPr>
              <a:t>চিকিৎসা</a:t>
            </a:r>
            <a:endParaRPr lang="en-GB" sz="24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1680" y="4181360"/>
            <a:ext cx="1109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smtClean="0">
                <a:latin typeface="AdorshoLipi" pitchFamily="1" charset="0"/>
                <a:cs typeface="AdorshoLipi" pitchFamily="1" charset="0"/>
              </a:rPr>
              <a:t>শিক্ষায়</a:t>
            </a:r>
            <a:endParaRPr lang="en-GB" sz="24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2483204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smtClean="0">
                <a:latin typeface="AdorshoLipi" pitchFamily="1" charset="0"/>
                <a:cs typeface="AdorshoLipi" pitchFamily="1" charset="0"/>
              </a:rPr>
              <a:t>ই-গর্ভমে</a:t>
            </a:r>
            <a:r>
              <a:rPr lang="bn-IN" sz="2400" b="1" smtClean="0"/>
              <a:t>ন্ট</a:t>
            </a:r>
            <a:endParaRPr lang="en-GB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764704"/>
            <a:ext cx="8158135" cy="59170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6200000">
            <a:off x="4438575" y="1301141"/>
            <a:ext cx="677108" cy="98632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bn-IN" sz="1600" smtClean="0">
                <a:latin typeface="AdorshoLipi" pitchFamily="1" charset="0"/>
                <a:cs typeface="AdorshoLipi" pitchFamily="1" charset="0"/>
              </a:rPr>
              <a:t>কম্পিউটার সাইন্স</a:t>
            </a:r>
            <a:endParaRPr lang="en-GB" sz="1600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52120" y="1871246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400" smtClean="0">
                <a:latin typeface="AdorshoLipi" pitchFamily="1" charset="0"/>
                <a:cs typeface="AdorshoLipi" pitchFamily="1" charset="0"/>
              </a:rPr>
              <a:t>কম্পিউটার ইঞ্জিনিয়ারিং</a:t>
            </a:r>
            <a:endParaRPr lang="en-GB" sz="1400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3068959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dorshoLipi" pitchFamily="1" charset="0"/>
                <a:cs typeface="AdorshoLipi" pitchFamily="1" charset="0"/>
              </a:rPr>
              <a:t>BIT</a:t>
            </a:r>
            <a:endParaRPr lang="en-GB" dirty="0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4208" y="4365104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mtClean="0">
                <a:latin typeface="AdorshoLipi" pitchFamily="1" charset="0"/>
                <a:cs typeface="AdorshoLipi" pitchFamily="1" charset="0"/>
              </a:rPr>
              <a:t>সিস্টাম ডিজাইন</a:t>
            </a:r>
            <a:endParaRPr lang="en-GB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8104" y="5498068"/>
            <a:ext cx="117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400" smtClean="0">
                <a:latin typeface="AdorshoLipi" pitchFamily="1" charset="0"/>
                <a:cs typeface="AdorshoLipi" pitchFamily="1" charset="0"/>
              </a:rPr>
              <a:t>আর্টিফিশিয়াল ইন্টিলিজেন্স</a:t>
            </a:r>
            <a:endParaRPr lang="en-GB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05758" y="5858108"/>
            <a:ext cx="113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400" smtClean="0">
                <a:latin typeface="AdorshoLipi" pitchFamily="1" charset="0"/>
                <a:cs typeface="AdorshoLipi" pitchFamily="1" charset="0"/>
              </a:rPr>
              <a:t>রোবটিক ইঞ্জিনিয়ারিং</a:t>
            </a:r>
            <a:endParaRPr lang="en-GB" sz="1400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498068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400" smtClean="0">
                <a:latin typeface="AdorshoLipi" pitchFamily="1" charset="0"/>
                <a:cs typeface="AdorshoLipi" pitchFamily="1" charset="0"/>
              </a:rPr>
              <a:t>মোবাইল কমিনিউকেশন</a:t>
            </a:r>
            <a:endParaRPr lang="en-GB" sz="1400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79712" y="4365104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400" smtClean="0">
                <a:latin typeface="AdorshoLipi" pitchFamily="1" charset="0"/>
                <a:cs typeface="AdorshoLipi" pitchFamily="1" charset="0"/>
              </a:rPr>
              <a:t>ডেটা কমিউনিকেশন</a:t>
            </a:r>
            <a:endParaRPr lang="en-GB" sz="1400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23728" y="2977788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400" smtClean="0">
                <a:latin typeface="AdorshoLipi" pitchFamily="1" charset="0"/>
                <a:cs typeface="AdorshoLipi" pitchFamily="1" charset="0"/>
              </a:rPr>
              <a:t>সফটওয়্যার ইঞ্জিনিয়ারিং</a:t>
            </a:r>
            <a:endParaRPr lang="en-GB" sz="1400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15816" y="2010326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600" smtClean="0">
                <a:latin typeface="AdorshoLipi" pitchFamily="1" charset="0"/>
                <a:cs typeface="AdorshoLipi" pitchFamily="1" charset="0"/>
              </a:rPr>
              <a:t>ফ্রিলেন্সিং</a:t>
            </a:r>
            <a:endParaRPr lang="en-GB" sz="1600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332656"/>
            <a:ext cx="9144000" cy="46166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AdorshoLipi" pitchFamily="1" charset="0"/>
                <a:cs typeface="AdorshoLipi" pitchFamily="1" charset="0"/>
              </a:rPr>
              <a:t>আইসিটি বিষায়ক ক্যারিয়ার কী কী হতে পারে ?</a:t>
            </a:r>
            <a:endParaRPr lang="en-GB" sz="2400" b="1" dirty="0">
              <a:latin typeface="AdorshoLipi" pitchFamily="1" charset="0"/>
              <a:cs typeface="AdorshoLipi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00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857250" y="571500"/>
            <a:ext cx="73580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IN" sz="2800" b="1" smtClean="0">
                <a:latin typeface="AdorshoLipi" pitchFamily="1" charset="0"/>
                <a:cs typeface="AdorshoLipi" pitchFamily="1" charset="0"/>
              </a:rPr>
              <a:t>আজকের পাঠ </a:t>
            </a:r>
            <a:r>
              <a:rPr lang="bn-IN" sz="2800" b="1">
                <a:latin typeface="AdorshoLipi" pitchFamily="1" charset="0"/>
                <a:cs typeface="AdorshoLipi" pitchFamily="1" charset="0"/>
              </a:rPr>
              <a:t>শিরোণাম কী </a:t>
            </a:r>
            <a:r>
              <a:rPr lang="bn-IN" sz="2800" b="1" smtClean="0">
                <a:latin typeface="AdorshoLipi" pitchFamily="1" charset="0"/>
                <a:cs typeface="AdorshoLipi" pitchFamily="1" charset="0"/>
              </a:rPr>
              <a:t>করা যায় ?</a:t>
            </a:r>
            <a:endParaRPr lang="en-GB" sz="28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395536" y="2428875"/>
            <a:ext cx="8208912" cy="646331"/>
          </a:xfrm>
          <a:prstGeom prst="rect">
            <a:avLst/>
          </a:prstGeom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IN" sz="3600" b="1" dirty="0">
                <a:latin typeface="AdorshoLipi" pitchFamily="1" charset="0"/>
                <a:cs typeface="AdorshoLipi" pitchFamily="1" charset="0"/>
              </a:rPr>
              <a:t>পাঠ </a:t>
            </a:r>
            <a:r>
              <a:rPr lang="bn-IN" sz="3600" b="1" dirty="0" smtClean="0">
                <a:latin typeface="AdorshoLipi" pitchFamily="1" charset="0"/>
                <a:cs typeface="AdorshoLipi" pitchFamily="1" charset="0"/>
              </a:rPr>
              <a:t>শিরোণামঃ আমার ক্যারিয়ার ও আইসিটি</a:t>
            </a:r>
            <a:endParaRPr lang="en-GB" sz="3600" b="1" dirty="0">
              <a:latin typeface="AdorshoLipi" pitchFamily="1" charset="0"/>
              <a:cs typeface="AdorshoLipi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0" y="285750"/>
            <a:ext cx="9144000" cy="584200"/>
          </a:xfrm>
          <a:prstGeom prst="rect">
            <a:avLst/>
          </a:prstGeom>
          <a:solidFill>
            <a:schemeClr val="accent4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IN" sz="3200" b="1">
                <a:latin typeface="AdorshoLipi" pitchFamily="1" charset="0"/>
                <a:cs typeface="AdorshoLipi" pitchFamily="1" charset="0"/>
              </a:rPr>
              <a:t>শিখনফল</a:t>
            </a:r>
            <a:endParaRPr lang="en-GB" sz="32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627249" y="1124744"/>
            <a:ext cx="788950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bn-IN" sz="2400" b="1" dirty="0">
                <a:latin typeface="AdorshoLipi" pitchFamily="1" charset="0"/>
                <a:cs typeface="AdorshoLipi" pitchFamily="1" charset="0"/>
              </a:rPr>
              <a:t>এই পাঠ শেষে </a:t>
            </a:r>
            <a:r>
              <a:rPr lang="bn-IN" sz="2400" b="1" dirty="0" smtClean="0">
                <a:latin typeface="AdorshoLipi" pitchFamily="1" charset="0"/>
                <a:cs typeface="AdorshoLipi" pitchFamily="1" charset="0"/>
              </a:rPr>
              <a:t>শিক্ষার্থীরা</a:t>
            </a:r>
          </a:p>
          <a:p>
            <a:pPr eaLnBrk="1" hangingPunct="1">
              <a:lnSpc>
                <a:spcPct val="150000"/>
              </a:lnSpc>
            </a:pPr>
            <a:r>
              <a:rPr lang="bn-IN" sz="2400" b="1" dirty="0" smtClean="0">
                <a:latin typeface="AdorshoLipi" pitchFamily="1" charset="0"/>
                <a:cs typeface="AdorshoLipi" pitchFamily="1" charset="0"/>
              </a:rPr>
              <a:t>১। আইসিটির প্রাথমিক দক্ষতা কী বলতে পারবে ;</a:t>
            </a:r>
          </a:p>
          <a:p>
            <a:pPr eaLnBrk="1" hangingPunct="1">
              <a:lnSpc>
                <a:spcPct val="150000"/>
              </a:lnSpc>
            </a:pPr>
            <a:r>
              <a:rPr lang="bn-IN" sz="2400" b="1" dirty="0" smtClean="0">
                <a:latin typeface="AdorshoLipi" pitchFamily="1" charset="0"/>
                <a:cs typeface="AdorshoLipi" pitchFamily="1" charset="0"/>
              </a:rPr>
              <a:t>২। প্রোগ্রামিং বলতে কি বুঝায় তা বলতে পারবে ;</a:t>
            </a:r>
          </a:p>
          <a:p>
            <a:pPr eaLnBrk="1" hangingPunct="1">
              <a:lnSpc>
                <a:spcPct val="150000"/>
              </a:lnSpc>
            </a:pPr>
            <a:r>
              <a:rPr lang="bn-IN" sz="2400" b="1" dirty="0" smtClean="0">
                <a:latin typeface="AdorshoLipi" pitchFamily="1" charset="0"/>
                <a:cs typeface="AdorshoLipi" pitchFamily="1" charset="0"/>
              </a:rPr>
              <a:t>৩। আইসিটি বিষায়ক ক্যারিয়ার গুলোর নাম বলতে পারবে ;</a:t>
            </a:r>
          </a:p>
          <a:p>
            <a:pPr eaLnBrk="1" hangingPunct="1">
              <a:lnSpc>
                <a:spcPct val="150000"/>
              </a:lnSpc>
            </a:pPr>
            <a:r>
              <a:rPr lang="bn-IN" sz="2400" b="1" dirty="0" smtClean="0">
                <a:latin typeface="AdorshoLipi" pitchFamily="1" charset="0"/>
                <a:cs typeface="AdorshoLipi" pitchFamily="1" charset="0"/>
              </a:rPr>
              <a:t>৪। প্রোগ্রামিং দ্বারা কী করা সম্ভব তা বর্ণনা করতে পারবে;</a:t>
            </a:r>
          </a:p>
          <a:p>
            <a:pPr eaLnBrk="1" hangingPunct="1">
              <a:lnSpc>
                <a:spcPct val="150000"/>
              </a:lnSpc>
            </a:pPr>
            <a:r>
              <a:rPr lang="bn-IN" sz="2400" b="1" dirty="0" smtClean="0">
                <a:latin typeface="AdorshoLipi" pitchFamily="1" charset="0"/>
                <a:cs typeface="AdorshoLipi" pitchFamily="1" charset="0"/>
              </a:rPr>
              <a:t>৫। ক্যারিয়ার হিসাবে আইসিটির সম্ভাবনা বর্ণনা করতে পারবে;</a:t>
            </a:r>
            <a:endParaRPr lang="en-GB" sz="2400" b="1" dirty="0">
              <a:latin typeface="AdorshoLipi" pitchFamily="1" charset="0"/>
              <a:cs typeface="AdorshoLipi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32656"/>
            <a:ext cx="9144000" cy="4616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AdorshoLipi" pitchFamily="1" charset="0"/>
                <a:cs typeface="AdorshoLipi" pitchFamily="1" charset="0"/>
              </a:rPr>
              <a:t>মানব জীবনের কোন কোন ক্ষেত্রে আইসিটি ব্যবহারিত হয় ?</a:t>
            </a:r>
            <a:endParaRPr lang="en-GB" sz="2400" b="1" dirty="0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980728"/>
            <a:ext cx="8208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bn-IN" b="1" dirty="0" smtClean="0">
                <a:latin typeface="AdorshoLipi" pitchFamily="1" charset="0"/>
                <a:cs typeface="AdorshoLipi" pitchFamily="1" charset="0"/>
              </a:rPr>
              <a:t> শিক্ষা, চিকিৎসা, কৃষি, যোগাযোগ থেকে শুরু করে মানব জীবনের এমন কোন ক্ষেত্র নাই যেখানে আইসিটির ব্যবহার </a:t>
            </a:r>
            <a:r>
              <a:rPr lang="bn-IN" b="1" dirty="0" smtClean="0">
                <a:latin typeface="AdorshoLipi" pitchFamily="1" charset="0"/>
                <a:cs typeface="AdorshoLipi" pitchFamily="1" charset="0"/>
              </a:rPr>
              <a:t>নাই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bn-IN" b="1" dirty="0" smtClean="0">
                <a:latin typeface="AdorshoLipi" pitchFamily="1" charset="0"/>
                <a:cs typeface="AdorshoLipi" pitchFamily="1" charset="0"/>
              </a:rPr>
              <a:t>।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এমন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কি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করোনায়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যখন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মানুষের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জীবন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যখন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বিপন্ন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ঠিক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তখনি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মানুষ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আইসিটির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ব্যবহারের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মাধ্যমে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জীবনের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সমস্ত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ক্ষেত্রে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তাদের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কর্ম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কাণ্ডগুলো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চালিয়ে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নিয়ে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 </a:t>
            </a:r>
            <a:r>
              <a:rPr lang="en-US" b="1" dirty="0" err="1" smtClean="0">
                <a:latin typeface="AdorshoLipi" pitchFamily="1" charset="0"/>
                <a:cs typeface="AdorshoLipi" pitchFamily="1" charset="0"/>
              </a:rPr>
              <a:t>যাচ্ছে</a:t>
            </a:r>
            <a:r>
              <a:rPr lang="en-US" b="1" dirty="0" smtClean="0">
                <a:latin typeface="AdorshoLipi" pitchFamily="1" charset="0"/>
                <a:cs typeface="AdorshoLipi" pitchFamily="1" charset="0"/>
              </a:rPr>
              <a:t>।</a:t>
            </a:r>
            <a:endParaRPr lang="en-GB" b="1" dirty="0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08" y="3573016"/>
            <a:ext cx="9144000" cy="83099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AdorshoLipi" pitchFamily="1" charset="0"/>
                <a:cs typeface="AdorshoLipi" pitchFamily="1" charset="0"/>
              </a:rPr>
              <a:t>আমাদের ক্যারিয়ার গঠন করার জন্য আইসিটির নূন্যতম </a:t>
            </a:r>
          </a:p>
          <a:p>
            <a:pPr algn="ctr"/>
            <a:r>
              <a:rPr lang="bn-IN" sz="2400" b="1" dirty="0" smtClean="0">
                <a:latin typeface="AdorshoLipi" pitchFamily="1" charset="0"/>
                <a:cs typeface="AdorshoLipi" pitchFamily="1" charset="0"/>
              </a:rPr>
              <a:t>কি কি দক্ষতা থাকতে হবে ?</a:t>
            </a:r>
            <a:endParaRPr lang="en-GB" sz="2400" b="1" dirty="0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4725144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bn-IN" sz="2000" b="1" dirty="0" smtClean="0"/>
              <a:t> </a:t>
            </a:r>
            <a:r>
              <a:rPr lang="bn-IN" sz="2000" b="1" dirty="0" smtClean="0">
                <a:latin typeface="AdorshoLipi" pitchFamily="1" charset="0"/>
                <a:cs typeface="AdorshoLipi" pitchFamily="1" charset="0"/>
              </a:rPr>
              <a:t>অফিস সফটওয়্যারের ব্যবহার, ইন্টারনেট, ইমেল, সামাজিক যোগাযোগের মাধ্যম সহ প্রায় সবকিছুতে প্রাথমিক দক্ষতা না থাকলে আগামীতে কোথাও চাকুরী পাওয়া খুব কঠিন হবে ।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78803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0" y="320244"/>
            <a:ext cx="9144000" cy="523220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IN" sz="2800" b="1" dirty="0">
                <a:latin typeface="AdorshoLipi" pitchFamily="1" charset="0"/>
                <a:cs typeface="AdorshoLipi" pitchFamily="1" charset="0"/>
              </a:rPr>
              <a:t>আইসিটি বিষায়ক </a:t>
            </a:r>
            <a:r>
              <a:rPr lang="bn-IN" sz="2800" b="1" dirty="0" smtClean="0">
                <a:latin typeface="AdorshoLipi" pitchFamily="1" charset="0"/>
                <a:cs typeface="AdorshoLipi" pitchFamily="1" charset="0"/>
              </a:rPr>
              <a:t>ক্যারিয়ার গুলো কী কী ?</a:t>
            </a:r>
            <a:endParaRPr lang="en-GB" sz="2800" b="1" dirty="0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964407" y="913389"/>
            <a:ext cx="73580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n-IN" sz="2400" b="1">
                <a:latin typeface="AdorshoLipi" pitchFamily="1" charset="0"/>
                <a:cs typeface="AdorshoLipi" pitchFamily="1" charset="0"/>
              </a:rPr>
              <a:t>১। কম্পিউটার সায়েন্স</a:t>
            </a:r>
            <a:endParaRPr lang="en-GB" sz="24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932118" y="1458119"/>
            <a:ext cx="73580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n-IN" sz="2400" b="1">
                <a:latin typeface="AdorshoLipi" pitchFamily="1" charset="0"/>
                <a:cs typeface="AdorshoLipi" pitchFamily="1" charset="0"/>
              </a:rPr>
              <a:t>২। কম্পিউটার ইঞ্জিনিয়ারিং</a:t>
            </a:r>
            <a:endParaRPr lang="en-GB" sz="24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928688" y="2000250"/>
            <a:ext cx="7429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n-IN" sz="2400" b="1">
                <a:latin typeface="AdorshoLipi" pitchFamily="1" charset="0"/>
                <a:cs typeface="AdorshoLipi" pitchFamily="1" charset="0"/>
              </a:rPr>
              <a:t>৩। বিজনেস ইনফরমেশন টেকনোলজি</a:t>
            </a:r>
            <a:endParaRPr lang="en-GB" sz="24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3318" name="TextBox 5"/>
          <p:cNvSpPr txBox="1">
            <a:spLocks noChangeArrowheads="1"/>
          </p:cNvSpPr>
          <p:nvPr/>
        </p:nvSpPr>
        <p:spPr bwMode="auto">
          <a:xfrm>
            <a:off x="1012492" y="2694111"/>
            <a:ext cx="75009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n-IN" sz="2400" b="1">
                <a:latin typeface="AdorshoLipi" pitchFamily="1" charset="0"/>
                <a:cs typeface="AdorshoLipi" pitchFamily="1" charset="0"/>
              </a:rPr>
              <a:t>৪। অফিস অটোমেশন সিস্টাম ডিজাইন</a:t>
            </a:r>
            <a:endParaRPr lang="en-GB" sz="24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3319" name="TextBox 6"/>
          <p:cNvSpPr txBox="1">
            <a:spLocks noChangeArrowheads="1"/>
          </p:cNvSpPr>
          <p:nvPr/>
        </p:nvSpPr>
        <p:spPr bwMode="auto">
          <a:xfrm>
            <a:off x="955604" y="3212976"/>
            <a:ext cx="7429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n-IN" sz="2400" b="1">
                <a:latin typeface="AdorshoLipi" pitchFamily="1" charset="0"/>
                <a:cs typeface="AdorshoLipi" pitchFamily="1" charset="0"/>
              </a:rPr>
              <a:t>৫। আর্টিফিশিয়াল ইন্টলিজেন্স</a:t>
            </a:r>
            <a:endParaRPr lang="en-GB" sz="24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3320" name="TextBox 7"/>
          <p:cNvSpPr txBox="1">
            <a:spLocks noChangeArrowheads="1"/>
          </p:cNvSpPr>
          <p:nvPr/>
        </p:nvSpPr>
        <p:spPr bwMode="auto">
          <a:xfrm>
            <a:off x="1012492" y="3789040"/>
            <a:ext cx="7429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n-IN" sz="2400" b="1">
                <a:latin typeface="AdorshoLipi" pitchFamily="1" charset="0"/>
                <a:cs typeface="AdorshoLipi" pitchFamily="1" charset="0"/>
              </a:rPr>
              <a:t>৬। রোবোটিক ইঞ্জিনিয়ারিং</a:t>
            </a:r>
            <a:endParaRPr lang="en-GB" sz="24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3321" name="TextBox 8"/>
          <p:cNvSpPr txBox="1">
            <a:spLocks noChangeArrowheads="1"/>
          </p:cNvSpPr>
          <p:nvPr/>
        </p:nvSpPr>
        <p:spPr bwMode="auto">
          <a:xfrm>
            <a:off x="928688" y="4365104"/>
            <a:ext cx="75009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n-IN" sz="2400" b="1">
                <a:latin typeface="AdorshoLipi" pitchFamily="1" charset="0"/>
                <a:cs typeface="AdorshoLipi" pitchFamily="1" charset="0"/>
              </a:rPr>
              <a:t>৭। মোবাইল কমিউনিকেশন</a:t>
            </a:r>
            <a:endParaRPr lang="en-GB" sz="24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3322" name="TextBox 9"/>
          <p:cNvSpPr txBox="1">
            <a:spLocks noChangeArrowheads="1"/>
          </p:cNvSpPr>
          <p:nvPr/>
        </p:nvSpPr>
        <p:spPr bwMode="auto">
          <a:xfrm>
            <a:off x="1012492" y="4941168"/>
            <a:ext cx="5000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n-IN" sz="2400" b="1">
                <a:latin typeface="AdorshoLipi" pitchFamily="1" charset="0"/>
                <a:cs typeface="AdorshoLipi" pitchFamily="1" charset="0"/>
              </a:rPr>
              <a:t>৮। ডেটা কমিউনিকেশন</a:t>
            </a:r>
            <a:endParaRPr lang="en-GB" sz="24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3323" name="TextBox 10"/>
          <p:cNvSpPr txBox="1">
            <a:spLocks noChangeArrowheads="1"/>
          </p:cNvSpPr>
          <p:nvPr/>
        </p:nvSpPr>
        <p:spPr bwMode="auto">
          <a:xfrm>
            <a:off x="1012492" y="5445224"/>
            <a:ext cx="5286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n-IN" sz="2400" b="1">
                <a:latin typeface="AdorshoLipi" pitchFamily="1" charset="0"/>
                <a:cs typeface="AdorshoLipi" pitchFamily="1" charset="0"/>
              </a:rPr>
              <a:t>৯। সফটওয়্যার ইঞ্জিনিয়ারিং</a:t>
            </a:r>
            <a:endParaRPr lang="en-GB" sz="24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3324" name="TextBox 11"/>
          <p:cNvSpPr txBox="1">
            <a:spLocks noChangeArrowheads="1"/>
          </p:cNvSpPr>
          <p:nvPr/>
        </p:nvSpPr>
        <p:spPr bwMode="auto">
          <a:xfrm>
            <a:off x="1012492" y="5949280"/>
            <a:ext cx="53578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n-IN" sz="2400" b="1">
                <a:latin typeface="AdorshoLipi" pitchFamily="1" charset="0"/>
                <a:cs typeface="AdorshoLipi" pitchFamily="1" charset="0"/>
              </a:rPr>
              <a:t>১০। ফ্রিলেন্সিং</a:t>
            </a:r>
            <a:endParaRPr lang="en-GB" sz="2400" b="1">
              <a:latin typeface="AdorshoLipi" pitchFamily="1" charset="0"/>
              <a:cs typeface="AdorshoLipi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5" grpId="0"/>
      <p:bldP spid="13316" grpId="0"/>
      <p:bldP spid="13317" grpId="0"/>
      <p:bldP spid="13318" grpId="0"/>
      <p:bldP spid="13319" grpId="0"/>
      <p:bldP spid="13320" grpId="0"/>
      <p:bldP spid="13321" grpId="0"/>
      <p:bldP spid="13322" grpId="0"/>
      <p:bldP spid="13323" grpId="0"/>
      <p:bldP spid="133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32656"/>
            <a:ext cx="9144000" cy="4616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AdorshoLipi" pitchFamily="1" charset="0"/>
                <a:cs typeface="AdorshoLipi" pitchFamily="1" charset="0"/>
              </a:rPr>
              <a:t>প্রোগ্রামিং কী</a:t>
            </a:r>
            <a:endParaRPr lang="en-GB" sz="2400" b="1" dirty="0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995154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IN" smtClean="0">
                <a:latin typeface="AdorshoLipi" pitchFamily="1" charset="0"/>
                <a:cs typeface="AdorshoLipi" pitchFamily="1" charset="0"/>
              </a:rPr>
              <a:t>প্রোগ্রামিং হলো এমন একটা সফটওয়্যার বানানো যা দিয়ে আমরা আমাদের প্রয়োজনীয় কাজ গুলো করতে পারি ।</a:t>
            </a:r>
            <a:endParaRPr lang="en-GB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276872"/>
            <a:ext cx="9144000" cy="4616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AdorshoLipi" pitchFamily="1" charset="0"/>
                <a:cs typeface="AdorshoLipi" pitchFamily="1" charset="0"/>
              </a:rPr>
              <a:t>তথ্য যোগাযোগ প্রযুক্তিতে কাজ করার সুবিধা কী ?</a:t>
            </a:r>
            <a:endParaRPr lang="en-GB" sz="2400" b="1" dirty="0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2852936"/>
            <a:ext cx="7704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IN" dirty="0" smtClean="0"/>
              <a:t> </a:t>
            </a:r>
            <a:r>
              <a:rPr lang="bn-IN" sz="2000" dirty="0" smtClean="0"/>
              <a:t>দেশে থেকে পৃথিবীর যে কোন কম্পানিতে কাজ করা যায় ।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59380" y="3347700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IN" smtClean="0">
                <a:latin typeface="AdorshoLipi" pitchFamily="1" charset="0"/>
                <a:cs typeface="AdorshoLipi" pitchFamily="1" charset="0"/>
              </a:rPr>
              <a:t> অফিসে না গিয়েও অফিসের কাজ করা যায় । </a:t>
            </a:r>
            <a:endParaRPr lang="en-GB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9380" y="3861048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IN" sz="2400" dirty="0" smtClean="0"/>
              <a:t>পৃথিবী ব্যাপি নিজের যোগ্যতা প্রমানের সুযোগ থাকে</a:t>
            </a:r>
            <a:r>
              <a:rPr lang="bn-IN" sz="2000" dirty="0" smtClean="0"/>
              <a:t>।</a:t>
            </a:r>
            <a:endParaRPr lang="en-GB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59380" y="4355812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IN" smtClean="0">
                <a:latin typeface="AdorshoLipi" pitchFamily="1" charset="0"/>
                <a:cs typeface="AdorshoLipi" pitchFamily="1" charset="0"/>
              </a:rPr>
              <a:t> বিশ্ববিখ্যাত কোম্পানি গুলোতে কাজ করা যায়।</a:t>
            </a:r>
            <a:endParaRPr lang="en-GB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9380" y="4869160"/>
            <a:ext cx="7845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IN" smtClean="0">
                <a:latin typeface="AdorshoLipi" pitchFamily="1" charset="0"/>
                <a:cs typeface="AdorshoLipi" pitchFamily="1" charset="0"/>
              </a:rPr>
              <a:t> ভালো প্রোগ্রামাররা নিজেরাই সফটওয়্যার ফার্ম খুলতে পারেন ।</a:t>
            </a:r>
            <a:endParaRPr lang="en-GB">
              <a:latin typeface="AdorshoLipi" pitchFamily="1" charset="0"/>
              <a:cs typeface="AdorshoLipi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81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-6350" y="333375"/>
            <a:ext cx="9144000" cy="646113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IN" sz="3600" b="1">
                <a:latin typeface="AdorshoLipi" pitchFamily="1" charset="0"/>
                <a:cs typeface="AdorshoLipi" pitchFamily="1" charset="0"/>
              </a:rPr>
              <a:t>দলীয় কাজ</a:t>
            </a:r>
            <a:endParaRPr lang="en-GB" sz="36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827585" y="2175247"/>
            <a:ext cx="7200799" cy="4616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IN" sz="2400" b="1" smtClean="0"/>
              <a:t>১০ টি আইসিটি বিষায়ক ক্যারিয়ারের নাম লিখি </a:t>
            </a:r>
            <a:endParaRPr lang="en-GB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11175"/>
          </a:xfrm>
          <a:solidFill>
            <a:schemeClr val="accent3"/>
          </a:solidFill>
          <a:ln>
            <a:miter lim="800000"/>
            <a:headEnd/>
            <a:tailEnd/>
          </a:ln>
          <a:extLst/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n-IN" sz="3200" b="1" smtClean="0">
                <a:latin typeface="AdorshoLipi" pitchFamily="1" charset="0"/>
                <a:cs typeface="AdorshoLipi" pitchFamily="1" charset="0"/>
              </a:rPr>
              <a:t>মুল্যায়ণ</a:t>
            </a:r>
            <a:endParaRPr lang="en-GB" sz="3200" b="1" smtClean="0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827584" y="1214438"/>
            <a:ext cx="7128792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bn-IN" smtClean="0">
                <a:latin typeface="AdorshoLipi" pitchFamily="1" charset="0"/>
                <a:cs typeface="AdorshoLipi" pitchFamily="1" charset="0"/>
              </a:rPr>
              <a:t>১</a:t>
            </a:r>
            <a:r>
              <a:rPr lang="bn-IN" sz="2000" b="1" smtClean="0">
                <a:latin typeface="AdorshoLipi" pitchFamily="1" charset="0"/>
                <a:cs typeface="AdorshoLipi" pitchFamily="1" charset="0"/>
              </a:rPr>
              <a:t>। ক্যারিয়ার উন্নায়নের জন্য কিসের উপর দক্ষতা থাকতে হবে ?</a:t>
            </a:r>
          </a:p>
          <a:p>
            <a:pPr eaLnBrk="1" hangingPunct="1">
              <a:lnSpc>
                <a:spcPct val="150000"/>
              </a:lnSpc>
            </a:pPr>
            <a:r>
              <a:rPr lang="bn-IN" sz="2000" b="1" smtClean="0">
                <a:latin typeface="AdorshoLipi" pitchFamily="1" charset="0"/>
                <a:cs typeface="AdorshoLipi" pitchFamily="1" charset="0"/>
              </a:rPr>
              <a:t>২। তথ্য প্রযুক্তির প্রথম উপকরন টির নাম কী ?</a:t>
            </a:r>
          </a:p>
          <a:p>
            <a:pPr eaLnBrk="1" hangingPunct="1">
              <a:lnSpc>
                <a:spcPct val="150000"/>
              </a:lnSpc>
            </a:pPr>
            <a:r>
              <a:rPr lang="bn-IN" sz="2000" b="1" smtClean="0">
                <a:latin typeface="AdorshoLipi" pitchFamily="1" charset="0"/>
                <a:cs typeface="AdorshoLipi" pitchFamily="1" charset="0"/>
              </a:rPr>
              <a:t>৩। প্রোগ্রাম কী ?</a:t>
            </a:r>
          </a:p>
          <a:p>
            <a:pPr eaLnBrk="1" hangingPunct="1">
              <a:lnSpc>
                <a:spcPct val="150000"/>
              </a:lnSpc>
            </a:pPr>
            <a:r>
              <a:rPr lang="bn-IN" sz="2000" b="1" smtClean="0">
                <a:latin typeface="AdorshoLipi" pitchFamily="1" charset="0"/>
                <a:cs typeface="AdorshoLipi" pitchFamily="1" charset="0"/>
              </a:rPr>
              <a:t>৪। ফ্রিল্যান্সের কাজ করার জন্য কি থাকা প্রয়োজন ?</a:t>
            </a:r>
          </a:p>
          <a:p>
            <a:pPr eaLnBrk="1" hangingPunct="1">
              <a:lnSpc>
                <a:spcPct val="150000"/>
              </a:lnSpc>
            </a:pPr>
            <a:r>
              <a:rPr lang="bn-IN" sz="2000" b="1" smtClean="0">
                <a:latin typeface="AdorshoLipi" pitchFamily="1" charset="0"/>
                <a:cs typeface="AdorshoLipi" pitchFamily="1" charset="0"/>
              </a:rPr>
              <a:t>৫। কয়েকটি বিশ্বখ্যাত কোম্পানির নাম বলি ?</a:t>
            </a:r>
            <a:endParaRPr lang="bn-IN" sz="2000" b="1">
              <a:latin typeface="AdorshoLipi" pitchFamily="1" charset="0"/>
              <a:cs typeface="AdorshoLipi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0" y="285750"/>
            <a:ext cx="9144000" cy="584200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IN" sz="3200" b="1">
                <a:latin typeface="AdorshoLipi" pitchFamily="1" charset="0"/>
                <a:cs typeface="AdorshoLipi" pitchFamily="1" charset="0"/>
              </a:rPr>
              <a:t>বাড়ীর কাজ</a:t>
            </a:r>
            <a:endParaRPr lang="en-GB" sz="32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1187624" y="1357313"/>
            <a:ext cx="7027690" cy="8309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IN" sz="2400" b="1" smtClean="0">
                <a:latin typeface="AdorshoLipi" pitchFamily="1" charset="0"/>
                <a:cs typeface="AdorshoLipi" pitchFamily="1" charset="0"/>
              </a:rPr>
              <a:t>কেন আমাদেরকে আইসিটিতে দক্ষ হতে হবে স্বপক্ষে ৬ টি বাক্য লিখে নিয়ে আসতে হবে</a:t>
            </a:r>
            <a:r>
              <a:rPr lang="bn-IN" sz="2000" b="1" smtClean="0">
                <a:latin typeface="AdorshoLipi" pitchFamily="1" charset="0"/>
                <a:cs typeface="AdorshoLipi" pitchFamily="1" charset="0"/>
              </a:rPr>
              <a:t>।</a:t>
            </a:r>
            <a:endParaRPr lang="en-GB" sz="2000" b="1">
              <a:latin typeface="AdorshoLipi" pitchFamily="1" charset="0"/>
              <a:cs typeface="AdorshoLipi" pitchFamily="1" charset="0"/>
            </a:endParaRPr>
          </a:p>
        </p:txBody>
      </p:sp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1187623" y="4859313"/>
            <a:ext cx="669674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IN" dirty="0">
                <a:latin typeface="AdorshoLipi" pitchFamily="1" charset="0"/>
                <a:cs typeface="AdorshoLipi" pitchFamily="1" charset="0"/>
              </a:rPr>
              <a:t>পরবর্তী ক্লাসে </a:t>
            </a:r>
            <a:r>
              <a:rPr lang="bn-IN" dirty="0" smtClean="0">
                <a:latin typeface="AdorshoLipi" pitchFamily="1" charset="0"/>
                <a:cs typeface="AdorshoLipi" pitchFamily="1" charset="0"/>
              </a:rPr>
              <a:t>সপূর্ণ অধ্যায়ের উপর ক্লাস টেষ্ট ।</a:t>
            </a:r>
            <a:endParaRPr lang="en-GB" dirty="0">
              <a:latin typeface="AdorshoLipi" pitchFamily="1" charset="0"/>
              <a:cs typeface="AdorshoLipi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87" grpId="0" animBg="1"/>
      <p:bldP spid="1638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357188" y="1928813"/>
            <a:ext cx="8501062" cy="2800350"/>
          </a:xfrm>
          <a:prstGeom prst="rect">
            <a:avLst/>
          </a:prstGeom>
          <a:ln>
            <a:noFill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IN" sz="8800">
                <a:solidFill>
                  <a:srgbClr val="04617B">
                    <a:lumMod val="60000"/>
                    <a:lumOff val="40000"/>
                  </a:srgbClr>
                </a:solidFill>
                <a:latin typeface="AdorshoLipi" pitchFamily="1" charset="0"/>
                <a:cs typeface="AdorshoLipi" pitchFamily="1" charset="0"/>
              </a:rPr>
              <a:t>সবাইকে অনেক </a:t>
            </a:r>
            <a:r>
              <a:rPr lang="bn-IN" sz="8800" b="1">
                <a:solidFill>
                  <a:srgbClr val="04617B">
                    <a:lumMod val="60000"/>
                    <a:lumOff val="40000"/>
                  </a:srgbClr>
                </a:solidFill>
                <a:latin typeface="AdorshoLipi" pitchFamily="1" charset="0"/>
                <a:cs typeface="AdorshoLipi" pitchFamily="1" charset="0"/>
              </a:rPr>
              <a:t>ধন্যবাদ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1653</TotalTime>
  <Words>460</Words>
  <Application>Microsoft Office PowerPoint</Application>
  <PresentationFormat>On-screen Show (4:3)</PresentationFormat>
  <Paragraphs>80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AdorshoLipi</vt:lpstr>
      <vt:lpstr>Arial</vt:lpstr>
      <vt:lpstr>Calibri</vt:lpstr>
      <vt:lpstr>Constantia</vt:lpstr>
      <vt:lpstr>Times New Roman</vt:lpstr>
      <vt:lpstr>Wingdings</vt:lpstr>
      <vt:lpstr>Wingdings 2</vt:lpstr>
      <vt:lpstr>Flow</vt:lpstr>
      <vt:lpstr>1_Flow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মুল্যায়ণ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kaiyum</dc:creator>
  <cp:lastModifiedBy>jakaria05@gmail.com</cp:lastModifiedBy>
  <cp:revision>42</cp:revision>
  <dcterms:created xsi:type="dcterms:W3CDTF">2016-08-04T15:19:33Z</dcterms:created>
  <dcterms:modified xsi:type="dcterms:W3CDTF">2020-10-01T03:53:50Z</dcterms:modified>
</cp:coreProperties>
</file>