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80E4-6FDE-424F-B4EF-E24C0BDB846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198B-2201-45C7-A4A1-221D9914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akhawath747@gam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ans-Orange-BB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304800"/>
            <a:ext cx="5715000" cy="11430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0" y="1600200"/>
            <a:ext cx="8839200" cy="419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5638800" cy="3352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0" y="5867400"/>
            <a:ext cx="9144000" cy="990600"/>
          </a:xfrm>
          <a:prstGeom prst="roundRect">
            <a:avLst>
              <a:gd name="adj" fmla="val 5000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       </a:t>
            </a:r>
            <a:r>
              <a:rPr lang="bn-IN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এম সাখাওয়াত হোসেন </a:t>
            </a:r>
          </a:p>
          <a:p>
            <a:r>
              <a:rPr lang="bn-IN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</a:t>
            </a:r>
            <a:r>
              <a:rPr lang="bn-IN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সহকারি শিক্ষক  (ব্যবসায় শিক্ষা ) 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</a:t>
            </a:r>
            <a:r>
              <a:rPr lang="bn-IN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 descr="safa 131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1828800"/>
            <a:ext cx="5791200" cy="3733800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FFFF00"/>
                </a:solidFill>
              </a:rPr>
              <a:t>একক কাজ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943600"/>
            <a:ext cx="91440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" y="1752600"/>
            <a:ext cx="3657600" cy="3657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MG_87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152403" y="1752597"/>
            <a:ext cx="3657598" cy="36576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Vertical Scroll 6"/>
          <p:cNvSpPr/>
          <p:nvPr/>
        </p:nvSpPr>
        <p:spPr>
          <a:xfrm>
            <a:off x="3886200" y="1905000"/>
            <a:ext cx="4876800" cy="396240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002060"/>
                </a:solidFill>
              </a:rPr>
              <a:t>‘</a:t>
            </a:r>
            <a:r>
              <a:rPr lang="en-US" sz="7200" dirty="0" err="1" smtClean="0">
                <a:solidFill>
                  <a:srgbClr val="002060"/>
                </a:solidFill>
              </a:rPr>
              <a:t>T’-</a:t>
            </a:r>
            <a:r>
              <a:rPr lang="en-US" sz="6000" dirty="0" err="1" smtClean="0">
                <a:solidFill>
                  <a:srgbClr val="002060"/>
                </a:solidFill>
              </a:rPr>
              <a:t>ছকের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বৈশিষ্ট্য</a:t>
            </a:r>
            <a:r>
              <a:rPr lang="bn-IN" sz="6000" dirty="0" smtClean="0">
                <a:solidFill>
                  <a:srgbClr val="002060"/>
                </a:solidFill>
              </a:rPr>
              <a:t> কয়টি? 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  <a:solidFill>
            <a:srgbClr val="92D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867400"/>
            <a:ext cx="9144000" cy="990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2286000"/>
            <a:ext cx="5105400" cy="3124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‘</a:t>
            </a:r>
            <a:r>
              <a:rPr lang="en-US" sz="6000" dirty="0" err="1" smtClean="0">
                <a:solidFill>
                  <a:srgbClr val="002060"/>
                </a:solidFill>
              </a:rPr>
              <a:t>T’-ছকের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বৈশিষ্ট্য</a:t>
            </a:r>
            <a:r>
              <a:rPr lang="bn-IN" sz="6000" dirty="0" smtClean="0">
                <a:solidFill>
                  <a:srgbClr val="002060"/>
                </a:solidFill>
              </a:rPr>
              <a:t> পাঁচটি।  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752600" y="228600"/>
            <a:ext cx="5486400" cy="1219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উত্তর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‘চলমান জের’-ছকের বৈশিষ্ট্য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715000"/>
            <a:ext cx="9144000" cy="1143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bn-IN" dirty="0" smtClean="0">
                <a:solidFill>
                  <a:srgbClr val="002060"/>
                </a:solidFill>
              </a:rPr>
              <a:t>              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19200" y="1676400"/>
            <a:ext cx="6705600" cy="4038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*হিসাবের একটি শিরনাম থাকবে।</a:t>
            </a:r>
          </a:p>
          <a:p>
            <a:pPr algn="ctr"/>
            <a:r>
              <a:rPr lang="bn-IN" sz="2000" dirty="0" smtClean="0"/>
              <a:t>*হিসাবের কোড  নম্বর উল্লেখ থাকবে।</a:t>
            </a:r>
          </a:p>
          <a:p>
            <a:pPr algn="ctr"/>
            <a:r>
              <a:rPr lang="bn-IN" sz="2000" dirty="0" smtClean="0"/>
              <a:t>*তারিখ,বিবরণো জাবেদা পৃষ্টার (জাঃপৃঃ) কলাম একটি।</a:t>
            </a:r>
          </a:p>
          <a:p>
            <a:pPr algn="ctr"/>
            <a:r>
              <a:rPr lang="bn-IN" sz="2000" dirty="0" smtClean="0"/>
              <a:t>*টাকার কলাম মোট চারটি।</a:t>
            </a:r>
          </a:p>
          <a:p>
            <a:pPr algn="ctr"/>
            <a:r>
              <a:rPr lang="bn-IN" sz="2000" dirty="0" smtClean="0"/>
              <a:t>*ডেবিট ও ক্রেডিট টাকার কলাম পাশাপাশি অবস্থিত ।</a:t>
            </a:r>
          </a:p>
          <a:p>
            <a:pPr algn="ctr"/>
            <a:r>
              <a:rPr lang="bn-IN" sz="2000" dirty="0" smtClean="0"/>
              <a:t>* প্রতিটি লেনদেন লিপিবদ্ধের পর হিসাবের উদ্বত্ত করা হয়।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4000" dirty="0" err="1" smtClean="0"/>
              <a:t>হিসাবের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শ্রেণিবিভাগ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IN" sz="2400" dirty="0" smtClean="0"/>
              <a:t>হিসাব সমীকরণ (</a:t>
            </a:r>
            <a:r>
              <a:rPr lang="en-US" sz="2400" dirty="0" smtClean="0"/>
              <a:t>A=L+E)</a:t>
            </a:r>
            <a:r>
              <a:rPr lang="en-US" sz="2400" dirty="0" err="1" smtClean="0"/>
              <a:t>বিশ্লেষণের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মাধামে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খুব</a:t>
            </a:r>
            <a:r>
              <a:rPr lang="en-US" sz="2400" dirty="0" smtClean="0"/>
              <a:t> </a:t>
            </a:r>
            <a:r>
              <a:rPr lang="en-US" sz="2400" dirty="0" err="1" smtClean="0"/>
              <a:t>সহজেই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</a:t>
            </a:r>
            <a:r>
              <a:rPr lang="bn-IN" sz="2400" dirty="0" smtClean="0"/>
              <a:t>র্ণয় করতে পারি।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943600"/>
            <a:ext cx="91440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2438400"/>
            <a:ext cx="1676400" cy="762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সম্পদ 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124200" y="2514600"/>
            <a:ext cx="1600200" cy="609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দায় 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2362200" y="2514600"/>
            <a:ext cx="609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=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800600" y="2590800"/>
            <a:ext cx="6096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+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486400" y="2438400"/>
            <a:ext cx="3276600" cy="685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মালিকানা স্বত্ব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3657600"/>
            <a:ext cx="1752600" cy="685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সম্পদ 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2438400" y="3810000"/>
            <a:ext cx="6096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=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352800" y="3810000"/>
            <a:ext cx="12192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দায়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724400" y="3886200"/>
            <a:ext cx="685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+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715000" y="3505200"/>
            <a:ext cx="3429000" cy="990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মালিকের মূলধন আনয়ন+রেভিনিউ-ব্যয়-মালিকের উত্তোলন 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>
          <a:xfrm>
            <a:off x="3048000" y="3200400"/>
            <a:ext cx="2743200" cy="533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অথবা 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0" y="4495800"/>
            <a:ext cx="9144000" cy="6096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উপরের সমীকরণটি লক্ষ করলে দেখা যায়, </a:t>
            </a:r>
            <a:r>
              <a:rPr lang="bn-IN"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হিসাব পাঁচ </a:t>
            </a:r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প্রকার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0" y="5029200"/>
            <a:ext cx="1752600" cy="91440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সম্পদ </a:t>
            </a:r>
            <a:endParaRPr lang="en-US" sz="2000" dirty="0"/>
          </a:p>
        </p:txBody>
      </p:sp>
      <p:sp>
        <p:nvSpPr>
          <p:cNvPr id="19" name="Oval 18"/>
          <p:cNvSpPr/>
          <p:nvPr/>
        </p:nvSpPr>
        <p:spPr>
          <a:xfrm>
            <a:off x="1905000" y="5029200"/>
            <a:ext cx="18288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দায় </a:t>
            </a:r>
            <a:endParaRPr lang="en-US" sz="2000" dirty="0"/>
          </a:p>
        </p:txBody>
      </p:sp>
      <p:sp>
        <p:nvSpPr>
          <p:cNvPr id="20" name="Oval 19"/>
          <p:cNvSpPr/>
          <p:nvPr/>
        </p:nvSpPr>
        <p:spPr>
          <a:xfrm>
            <a:off x="3810000" y="5029200"/>
            <a:ext cx="19050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মালিকানা স্বত্ব</a:t>
            </a:r>
            <a:endParaRPr lang="en-US" sz="2000" dirty="0"/>
          </a:p>
        </p:txBody>
      </p:sp>
      <p:sp>
        <p:nvSpPr>
          <p:cNvPr id="21" name="Oval 20"/>
          <p:cNvSpPr/>
          <p:nvPr/>
        </p:nvSpPr>
        <p:spPr>
          <a:xfrm>
            <a:off x="5867400" y="5029200"/>
            <a:ext cx="16002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আয় </a:t>
            </a:r>
            <a:endParaRPr lang="en-US" sz="2000" dirty="0"/>
          </a:p>
        </p:txBody>
      </p:sp>
      <p:sp>
        <p:nvSpPr>
          <p:cNvPr id="22" name="Oval 21"/>
          <p:cNvSpPr/>
          <p:nvPr/>
        </p:nvSpPr>
        <p:spPr>
          <a:xfrm>
            <a:off x="7620000" y="5029200"/>
            <a:ext cx="15240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ব্যয়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>
                <a:solidFill>
                  <a:srgbClr val="FFFF00"/>
                </a:solidFill>
              </a:rPr>
              <a:t>দলীয় কাজ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791200"/>
            <a:ext cx="9144000" cy="1066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1676400"/>
            <a:ext cx="4191000" cy="4038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IMG_20181029_1042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76400"/>
            <a:ext cx="4572000" cy="40386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5105400" y="1676400"/>
            <a:ext cx="3429000" cy="3886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হিসাব কত প্রকার ও কি কি? 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715000"/>
            <a:ext cx="8915400" cy="1143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304800"/>
            <a:ext cx="5029200" cy="10668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উত্তর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752600"/>
            <a:ext cx="89154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হিসাব পাঁচ প্রকার যথাঃ 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685800" y="2743200"/>
            <a:ext cx="2286000" cy="12192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সম্পদ 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3429000" y="2819400"/>
            <a:ext cx="2286000" cy="1219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দায় 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6172200" y="2895600"/>
            <a:ext cx="2286000" cy="1219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মালিকানা স্বত্ব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762000" y="4114800"/>
            <a:ext cx="21336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রেভিনিউ বা আয় 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3505200" y="4495800"/>
            <a:ext cx="22860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ব্যয়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ডেবিট ও ক্রেডিট নির্ণয়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867400"/>
            <a:ext cx="9144000" cy="990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2400" y="1752600"/>
            <a:ext cx="1066800" cy="609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600200" y="1828800"/>
            <a:ext cx="609600" cy="6096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4114800" y="1905000"/>
            <a:ext cx="609600" cy="533400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+ 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5181600" y="1828800"/>
            <a:ext cx="28956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 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2590800" y="1905000"/>
            <a:ext cx="1219200" cy="5334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152400" y="2590800"/>
            <a:ext cx="1143000" cy="5334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সম্পদ 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1676400" y="2590800"/>
            <a:ext cx="6096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= 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2590800" y="2590800"/>
            <a:ext cx="1219200" cy="533400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দায় 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4114800" y="2667000"/>
            <a:ext cx="685800" cy="5334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+ </a:t>
            </a:r>
            <a:endParaRPr lang="en-US" sz="2800" dirty="0"/>
          </a:p>
        </p:txBody>
      </p:sp>
      <p:sp>
        <p:nvSpPr>
          <p:cNvPr id="14" name="Rounded Rectangle 13"/>
          <p:cNvSpPr/>
          <p:nvPr/>
        </p:nvSpPr>
        <p:spPr>
          <a:xfrm>
            <a:off x="5181600" y="2514600"/>
            <a:ext cx="2971800" cy="533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মালিকানা স্বত্ব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228600" y="3505200"/>
            <a:ext cx="29718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মোট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ডেবিট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3581400" y="3505200"/>
            <a:ext cx="1066800" cy="5334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5257800" y="3429000"/>
            <a:ext cx="2895600" cy="6096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মোট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ক্রেডিট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228600" y="4419600"/>
            <a:ext cx="2743200" cy="10668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ডেবিট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0" y="4495800"/>
            <a:ext cx="2057400" cy="990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400800" y="4419600"/>
            <a:ext cx="2514600" cy="10668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124200" y="4495800"/>
            <a:ext cx="533400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22" name="Rounded Rectangle 21"/>
          <p:cNvSpPr/>
          <p:nvPr/>
        </p:nvSpPr>
        <p:spPr>
          <a:xfrm>
            <a:off x="5943600" y="4343400"/>
            <a:ext cx="381000" cy="1143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3" name="Rounded Rectangle 22"/>
          <p:cNvSpPr/>
          <p:nvPr/>
        </p:nvSpPr>
        <p:spPr>
          <a:xfrm>
            <a:off x="228600" y="4419600"/>
            <a:ext cx="27432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সম্পদ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5105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ডেবিট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5" name="Rounded Rectangle 24"/>
          <p:cNvSpPr/>
          <p:nvPr/>
        </p:nvSpPr>
        <p:spPr>
          <a:xfrm>
            <a:off x="3810000" y="4495800"/>
            <a:ext cx="2057400" cy="533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দায়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5029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ক্রেডিট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6400800" y="4419600"/>
            <a:ext cx="25146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মালিকানা</a:t>
            </a:r>
            <a:r>
              <a:rPr lang="en-US" sz="2400" dirty="0" smtClean="0"/>
              <a:t> </a:t>
            </a:r>
            <a:r>
              <a:rPr lang="bn-IN" sz="2400" dirty="0" smtClean="0"/>
              <a:t>স্বত্ব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86600" y="5029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ক্রেডিট 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4800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3200" dirty="0" smtClean="0"/>
              <a:t>ডেবিট-ক্রেডিট নির্ণেয়ের সারসংক্ষেপ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943600"/>
            <a:ext cx="9144000" cy="914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1828800"/>
            <a:ext cx="3352800" cy="3810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*সম্পদ বৃদ্ধি </a:t>
            </a:r>
          </a:p>
          <a:p>
            <a:pPr algn="ctr"/>
            <a:r>
              <a:rPr lang="bn-IN" sz="2400" dirty="0" smtClean="0"/>
              <a:t>*দায় হ্রাস </a:t>
            </a:r>
          </a:p>
          <a:p>
            <a:pPr algn="ctr"/>
            <a:r>
              <a:rPr lang="bn-IN" sz="2400" dirty="0" smtClean="0"/>
              <a:t>*মালিকানা স্বত্ব হ্রাস </a:t>
            </a:r>
          </a:p>
          <a:p>
            <a:pPr algn="ctr"/>
            <a:r>
              <a:rPr lang="bn-IN" sz="2400" dirty="0" smtClean="0"/>
              <a:t>*রেভিনিউ বা আয় হ্রাস </a:t>
            </a:r>
          </a:p>
          <a:p>
            <a:pPr algn="ctr"/>
            <a:r>
              <a:rPr lang="bn-IN" sz="2400" dirty="0" smtClean="0"/>
              <a:t>*ব্যয় বৃদ্ধি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1905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ডেবিট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76800" y="1828800"/>
            <a:ext cx="3352800" cy="3810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*</a:t>
            </a:r>
            <a:r>
              <a:rPr lang="bn-IN" sz="2400" dirty="0" smtClean="0"/>
              <a:t>সম্পদ হ্রাস</a:t>
            </a:r>
          </a:p>
          <a:p>
            <a:pPr algn="ctr"/>
            <a:r>
              <a:rPr lang="bn-IN" sz="2400" dirty="0" smtClean="0"/>
              <a:t>*দায় বৃদ্ধি </a:t>
            </a:r>
          </a:p>
          <a:p>
            <a:pPr algn="ctr"/>
            <a:r>
              <a:rPr lang="bn-IN" sz="2400" dirty="0" smtClean="0"/>
              <a:t>*মালিকানা স্বত্ব বৃ্দ্ধি</a:t>
            </a:r>
          </a:p>
          <a:p>
            <a:pPr algn="ctr"/>
            <a:r>
              <a:rPr lang="bn-IN" sz="2400" dirty="0" smtClean="0"/>
              <a:t>*রেভিনিউ বা আয় বৃ্দ্ধি </a:t>
            </a:r>
          </a:p>
          <a:p>
            <a:pPr algn="ctr"/>
            <a:r>
              <a:rPr lang="bn-IN" sz="2400" dirty="0" smtClean="0"/>
              <a:t>*ব্যয় হ্রাস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1905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ক্রেডিট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3600" dirty="0" smtClean="0"/>
              <a:t>হিসাবের উপর লেনদেনের প্রভাব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715000"/>
            <a:ext cx="9144000" cy="1143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0" y="1676400"/>
            <a:ext cx="9144000" cy="1676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u="sng" dirty="0" smtClean="0">
                <a:solidFill>
                  <a:srgbClr val="00B050"/>
                </a:solidFill>
              </a:rPr>
              <a:t>নগদ ৫০,০০০টাকা নিয়ে ব্যবসায় শুরু করা হলো</a:t>
            </a:r>
          </a:p>
          <a:p>
            <a:pPr algn="ctr"/>
            <a:r>
              <a:rPr lang="bn-IN" sz="2000" dirty="0" smtClean="0">
                <a:solidFill>
                  <a:srgbClr val="00B050"/>
                </a:solidFill>
              </a:rPr>
              <a:t>লেনদেনের ফলে নগদ অর্থ(সম্পদ) বৃদ্ধি এবং মালিকানা স্বত্ব বৃ্দ্ধি পেয়েছে- </a:t>
            </a:r>
          </a:p>
          <a:p>
            <a:pPr algn="ctr"/>
            <a:r>
              <a:rPr lang="bn-IN" sz="2000" dirty="0" smtClean="0">
                <a:solidFill>
                  <a:srgbClr val="00B050"/>
                </a:solidFill>
              </a:rPr>
              <a:t>নগদান হিসাব (সম্পদ বৃদ্ধি)        ডেবিট ৫০,০০০০টাকা </a:t>
            </a:r>
          </a:p>
          <a:p>
            <a:pPr algn="ctr"/>
            <a:r>
              <a:rPr lang="bn-IN" sz="2000" dirty="0" smtClean="0">
                <a:solidFill>
                  <a:srgbClr val="00B050"/>
                </a:solidFill>
              </a:rPr>
              <a:t>মূলধন হিসাব (মালিকানা স্বত্ব)      ক্রেডিট ৫০,০০০টাকা 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3352800"/>
            <a:ext cx="9144000" cy="1981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u="sng" dirty="0" smtClean="0">
                <a:solidFill>
                  <a:srgbClr val="002060"/>
                </a:solidFill>
              </a:rPr>
              <a:t>আসবাবপত্র ক্রয় ১০,০০০টাকা</a:t>
            </a:r>
          </a:p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লেনদেনের ফলেআববাপত্র  বৃদ্ধি এবং নগদ অর্থহ্রাস  পেয়েছে- </a:t>
            </a:r>
          </a:p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আসবাবপত্র হিসাব (সম্পদ বৃদ্ধি)        ডেবিট ১০,০০০০টাকা </a:t>
            </a:r>
          </a:p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    নগদান হিসাব (সম্পদ হ্রাস )               ক্রেডিট ৫০,০০০টাকা  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ctr"/>
            <a:endParaRPr lang="bn-IN" sz="2000" dirty="0" smtClean="0">
              <a:solidFill>
                <a:srgbClr val="002060"/>
              </a:solidFill>
            </a:endParaRPr>
          </a:p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 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5181600" cy="1143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মূল্যায়ন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943600"/>
            <a:ext cx="9144000" cy="914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1981200"/>
            <a:ext cx="6248400" cy="3200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১। </a:t>
            </a:r>
            <a:r>
              <a:rPr lang="en-US" sz="2800" dirty="0" err="1" smtClean="0">
                <a:solidFill>
                  <a:schemeClr val="tx1"/>
                </a:solidFill>
              </a:rPr>
              <a:t>হিসাব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প্রকার</a:t>
            </a:r>
            <a:r>
              <a:rPr lang="en-US" sz="2800" dirty="0" smtClean="0">
                <a:solidFill>
                  <a:schemeClr val="tx1"/>
                </a:solidFill>
              </a:rPr>
              <a:t>?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(ক) ২ </a:t>
            </a:r>
            <a:r>
              <a:rPr lang="en-US" sz="2800" dirty="0" err="1" smtClean="0">
                <a:solidFill>
                  <a:schemeClr val="tx1"/>
                </a:solidFill>
              </a:rPr>
              <a:t>প্রকার</a:t>
            </a:r>
            <a:r>
              <a:rPr lang="en-US" sz="2800" dirty="0" smtClean="0">
                <a:solidFill>
                  <a:schemeClr val="tx1"/>
                </a:solidFill>
              </a:rPr>
              <a:t>    (খ) ৩ </a:t>
            </a:r>
            <a:r>
              <a:rPr lang="en-US" sz="2800" dirty="0" err="1" smtClean="0">
                <a:solidFill>
                  <a:schemeClr val="tx1"/>
                </a:solidFill>
              </a:rPr>
              <a:t>প্রকার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(গ) ৪ </a:t>
            </a:r>
            <a:r>
              <a:rPr lang="en-US" sz="2800" dirty="0" err="1" smtClean="0">
                <a:solidFill>
                  <a:schemeClr val="tx1"/>
                </a:solidFill>
              </a:rPr>
              <a:t>প্রকার</a:t>
            </a:r>
            <a:r>
              <a:rPr lang="en-US" sz="2800" dirty="0" smtClean="0">
                <a:solidFill>
                  <a:schemeClr val="tx1"/>
                </a:solidFill>
              </a:rPr>
              <a:t>    (ঘ)  ৫ </a:t>
            </a:r>
            <a:r>
              <a:rPr lang="en-US" sz="2800" dirty="0" err="1" smtClean="0">
                <a:solidFill>
                  <a:schemeClr val="tx1"/>
                </a:solidFill>
              </a:rPr>
              <a:t>প্রকার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48200" y="3810000"/>
            <a:ext cx="5334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   </a:t>
            </a:r>
            <a:r>
              <a:rPr lang="bn-IN" sz="2600" dirty="0" smtClean="0">
                <a:solidFill>
                  <a:srgbClr val="002060"/>
                </a:solidFill>
              </a:rPr>
              <a:t>এম</a:t>
            </a:r>
            <a:r>
              <a:rPr lang="en-US" sz="2600" dirty="0" smtClean="0">
                <a:solidFill>
                  <a:srgbClr val="002060"/>
                </a:solidFill>
              </a:rPr>
              <a:t>.</a:t>
            </a:r>
            <a:r>
              <a:rPr lang="bn-IN" sz="2600" dirty="0" smtClean="0">
                <a:solidFill>
                  <a:srgbClr val="002060"/>
                </a:solidFill>
              </a:rPr>
              <a:t> সাখাওয়াত হোসেন </a:t>
            </a:r>
            <a:r>
              <a:rPr lang="bn-IN" sz="2000" dirty="0" smtClean="0">
                <a:solidFill>
                  <a:srgbClr val="002060"/>
                </a:solidFill>
              </a:rPr>
              <a:t> সহকারি শিক্ষক (ব্যবসায় শিক্ষা )</a:t>
            </a: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</a:t>
            </a:r>
            <a:r>
              <a:rPr lang="bn-IN" sz="2000" dirty="0" smtClean="0">
                <a:solidFill>
                  <a:srgbClr val="002060"/>
                </a:solidFill>
              </a:rPr>
              <a:t>মোক্তাল হোসেন উচ্চ বিদ্যালয় ,চল্লিশা, সদর ,নেত্রকোনা</a:t>
            </a: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  <a:hlinkClick r:id="rId3"/>
              </a:rPr>
              <a:t>       shakhawath747@gamil.com</a:t>
            </a:r>
            <a:r>
              <a:rPr lang="bn-IN" sz="2000" dirty="0" smtClean="0">
                <a:solidFill>
                  <a:srgbClr val="002060"/>
                </a:solidFill>
              </a:rPr>
              <a:t>          মোবাঃ          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                                      01734475103              01972475103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09800" y="381000"/>
            <a:ext cx="5715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828800"/>
            <a:ext cx="3429000" cy="3810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magesোোোোো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905000"/>
            <a:ext cx="3657600" cy="3886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Content Placeholder 4" descr="IMG_999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1181100" y="2628900"/>
            <a:ext cx="1676400" cy="1600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বাড়ির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791200"/>
            <a:ext cx="9144000" cy="914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3352800" cy="3581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Vertical Scroll 6"/>
          <p:cNvSpPr/>
          <p:nvPr/>
        </p:nvSpPr>
        <p:spPr>
          <a:xfrm>
            <a:off x="4572000" y="1828800"/>
            <a:ext cx="3962400" cy="3505200"/>
          </a:xfrm>
          <a:prstGeom prst="verticalScroll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হিসাব সমীকরণের শ্রেণিবিভাগ লিখ? </a:t>
            </a:r>
            <a:endParaRPr lang="en-US" sz="3200" dirty="0"/>
          </a:p>
        </p:txBody>
      </p:sp>
      <p:pic>
        <p:nvPicPr>
          <p:cNvPr id="8" name="Content Placeholder 4" descr="4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828800"/>
            <a:ext cx="3352800" cy="3581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5867400"/>
            <a:ext cx="8458200" cy="762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</a:t>
            </a:r>
            <a:r>
              <a:rPr lang="bn-IN" sz="1600" dirty="0" smtClean="0">
                <a:solidFill>
                  <a:srgbClr val="002060"/>
                </a:solidFill>
              </a:rPr>
              <a:t>এম সাখাওয়াত হোসেন </a:t>
            </a:r>
          </a:p>
          <a:p>
            <a:r>
              <a:rPr lang="bn-IN" sz="1600" dirty="0" smtClean="0">
                <a:solidFill>
                  <a:srgbClr val="002060"/>
                </a:solidFill>
              </a:rPr>
              <a:t>      </a:t>
            </a:r>
            <a:r>
              <a:rPr lang="en-US" sz="1600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sz="1600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sz="1600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14600" y="1828800"/>
            <a:ext cx="4724400" cy="3810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33600" y="381000"/>
            <a:ext cx="5334000" cy="990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ধন্যবাদ সবাইকে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C:\Users\sagor khan\Downloads\4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828800"/>
            <a:ext cx="4800600" cy="3810000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</a:t>
            </a:r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এম সাখাওয়াত হোসেন </a:t>
            </a:r>
          </a:p>
          <a:p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71600" y="381000"/>
            <a:ext cx="6324600" cy="990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পাঠ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পরিচিতি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Flowchart: Display 8"/>
          <p:cNvSpPr/>
          <p:nvPr/>
        </p:nvSpPr>
        <p:spPr>
          <a:xfrm>
            <a:off x="533400" y="1752600"/>
            <a:ext cx="7924800" cy="3810000"/>
          </a:xfrm>
          <a:prstGeom prst="flowChartDisplay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শ্রেনিঃনবম ও দশম</a:t>
            </a:r>
          </a:p>
          <a:p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অধ্যায়ঃ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ঞ্চম  </a:t>
            </a:r>
          </a:p>
          <a:p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পাঠ শিরোনামঃহিসাব </a:t>
            </a:r>
          </a:p>
          <a:p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সময়ঃ০০.০০.০০ </a:t>
            </a:r>
            <a:endParaRPr lang="bn-IN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bn-IN" sz="3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r>
              <a:rPr lang="bn-IN" sz="3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তারিখঃ০০.০০.০০</a:t>
            </a:r>
            <a:endParaRPr lang="bn-IN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002060"/>
                </a:solidFill>
              </a:rPr>
              <a:t>আজকের পাঠ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791200"/>
            <a:ext cx="9144000" cy="10668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</a:t>
            </a:r>
            <a:r>
              <a:rPr lang="bn-IN" dirty="0" smtClean="0">
                <a:solidFill>
                  <a:srgbClr val="FFFF00"/>
                </a:solidFill>
              </a:rPr>
              <a:t>এম সাখাওয়াত হোসেন </a:t>
            </a:r>
          </a:p>
          <a:p>
            <a:r>
              <a:rPr lang="bn-IN" dirty="0" smtClean="0">
                <a:solidFill>
                  <a:srgbClr val="FFFF00"/>
                </a:solidFill>
              </a:rPr>
              <a:t>      </a:t>
            </a:r>
            <a:r>
              <a:rPr lang="en-US" dirty="0" smtClean="0">
                <a:solidFill>
                  <a:srgbClr val="FFFF0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FFFF0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FFFF0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1752600"/>
            <a:ext cx="4495800" cy="3733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afa 36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752600"/>
            <a:ext cx="4419600" cy="3733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Diamond 6"/>
          <p:cNvSpPr/>
          <p:nvPr/>
        </p:nvSpPr>
        <p:spPr>
          <a:xfrm>
            <a:off x="5105400" y="1676400"/>
            <a:ext cx="3733800" cy="3962400"/>
          </a:xfrm>
          <a:prstGeom prst="diamond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হিসাব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715000"/>
            <a:ext cx="9144000" cy="9906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FFFF00"/>
                </a:solidFill>
              </a:rPr>
              <a:t>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438400" y="304800"/>
            <a:ext cx="55626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শিখনফল </a:t>
            </a:r>
            <a:endParaRPr lang="en-US" sz="4800" dirty="0"/>
          </a:p>
        </p:txBody>
      </p:sp>
      <p:sp>
        <p:nvSpPr>
          <p:cNvPr id="8" name="Oval 7"/>
          <p:cNvSpPr/>
          <p:nvPr/>
        </p:nvSpPr>
        <p:spPr>
          <a:xfrm>
            <a:off x="381000" y="1600200"/>
            <a:ext cx="8153400" cy="40386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u="sng" dirty="0" smtClean="0"/>
              <a:t>পাঠ শেষে শিক্ষার্থীরা-</a:t>
            </a:r>
          </a:p>
          <a:p>
            <a:pPr algn="ctr"/>
            <a:r>
              <a:rPr lang="bn-IN" sz="2000" u="sng" dirty="0" smtClean="0"/>
              <a:t>১। হিসাবের ধারণা  ব্যাখ্যা করতে পারবে। </a:t>
            </a:r>
          </a:p>
          <a:p>
            <a:pPr algn="ctr"/>
            <a:r>
              <a:rPr lang="bn-IN" sz="2000" u="sng" dirty="0" smtClean="0"/>
              <a:t>২। হিসাবের বিভিন্ন প্রকার ছক (‘</a:t>
            </a:r>
            <a:r>
              <a:rPr lang="en-US" sz="2000" u="sng" dirty="0" smtClean="0"/>
              <a:t>T’ </a:t>
            </a:r>
            <a:r>
              <a:rPr lang="en-US" sz="2000" u="sng" dirty="0" err="1" smtClean="0"/>
              <a:t>ছক</a:t>
            </a:r>
            <a:r>
              <a:rPr lang="en-US" sz="2000" u="sng" dirty="0" smtClean="0"/>
              <a:t> ও ‘</a:t>
            </a:r>
            <a:r>
              <a:rPr lang="en-US" sz="2000" u="sng" dirty="0" err="1" smtClean="0"/>
              <a:t>চলমান’ছক</a:t>
            </a:r>
            <a:r>
              <a:rPr lang="en-US" sz="2000" u="sng" dirty="0" smtClean="0"/>
              <a:t>) </a:t>
            </a:r>
            <a:r>
              <a:rPr lang="en-US" sz="2000" u="sng" dirty="0" err="1" smtClean="0"/>
              <a:t>এর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নমুনা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প্রস্তুত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করতে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পারবে</a:t>
            </a:r>
            <a:r>
              <a:rPr lang="en-US" sz="2000" u="sng" dirty="0" smtClean="0"/>
              <a:t>। </a:t>
            </a:r>
          </a:p>
          <a:p>
            <a:pPr algn="ctr"/>
            <a:r>
              <a:rPr lang="en-US" sz="2000" u="sng" dirty="0" smtClean="0"/>
              <a:t>৩।’T’ছক ও ‘</a:t>
            </a:r>
            <a:r>
              <a:rPr lang="en-US" sz="2000" u="sng" dirty="0" err="1" smtClean="0"/>
              <a:t>চলমান</a:t>
            </a:r>
            <a:r>
              <a:rPr lang="en-US" sz="2000" u="sng" dirty="0" smtClean="0"/>
              <a:t>  </a:t>
            </a:r>
            <a:r>
              <a:rPr lang="en-US" sz="2000" u="sng" dirty="0" err="1" smtClean="0"/>
              <a:t>জের</a:t>
            </a:r>
            <a:r>
              <a:rPr lang="en-US" sz="2000" u="sng" dirty="0" smtClean="0"/>
              <a:t>’ </a:t>
            </a:r>
            <a:r>
              <a:rPr lang="en-US" sz="2000" u="sng" dirty="0" err="1" smtClean="0"/>
              <a:t>এর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বৈশিষ্ট্য</a:t>
            </a:r>
            <a:r>
              <a:rPr lang="en-US" sz="2000" u="sng" dirty="0" smtClean="0"/>
              <a:t> ব</a:t>
            </a:r>
            <a:r>
              <a:rPr lang="bn-IN" sz="2000" u="sng" dirty="0" smtClean="0"/>
              <a:t>র্ণনা করতে পারবে। </a:t>
            </a:r>
            <a:endParaRPr lang="en-US" sz="2000" u="sng" dirty="0" smtClean="0"/>
          </a:p>
          <a:p>
            <a:pPr algn="ctr"/>
            <a:r>
              <a:rPr lang="bn-IN" sz="2000" u="sng" dirty="0" smtClean="0"/>
              <a:t>৪</a:t>
            </a:r>
            <a:r>
              <a:rPr lang="en-US" sz="2000" u="sng" dirty="0" smtClean="0"/>
              <a:t>। </a:t>
            </a:r>
            <a:r>
              <a:rPr lang="en-US" sz="2000" u="sng" dirty="0" err="1" smtClean="0"/>
              <a:t>সমীকরণ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অনুযায়ী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হিসাবের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শ্রেণিবিভাগ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করতে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পারবে</a:t>
            </a:r>
            <a:r>
              <a:rPr lang="en-US" sz="2000" u="sng" dirty="0" smtClean="0"/>
              <a:t>।</a:t>
            </a:r>
            <a:endParaRPr lang="bn-IN" sz="2000" u="sng" dirty="0" smtClean="0"/>
          </a:p>
          <a:p>
            <a:pPr algn="ctr"/>
            <a:r>
              <a:rPr lang="bn-IN" sz="2000" u="sng" dirty="0" smtClean="0"/>
              <a:t>৫।ডেবিট ও ক্রেডিট নির্ণয়ের পদ্ধতি ব্যাখ্যা করতে পারবে। </a:t>
            </a:r>
            <a:endParaRPr lang="en-US" sz="2000" u="sng" dirty="0" smtClean="0"/>
          </a:p>
          <a:p>
            <a:pPr algn="ctr"/>
            <a:r>
              <a:rPr lang="en-US" sz="2000" u="sng" dirty="0" smtClean="0"/>
              <a:t> </a:t>
            </a:r>
          </a:p>
          <a:p>
            <a:pPr algn="ctr"/>
            <a:r>
              <a:rPr lang="en-US" u="sng" dirty="0" smtClean="0"/>
              <a:t> </a:t>
            </a:r>
            <a:endParaRPr lang="bn-IN" u="sng" dirty="0" smtClean="0"/>
          </a:p>
          <a:p>
            <a:pPr algn="ctr"/>
            <a:r>
              <a:rPr lang="en-US" dirty="0" smtClean="0"/>
              <a:t> 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/>
              <a:t>হিসাবের ধারণা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5943600"/>
            <a:ext cx="8991600" cy="914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8382000" cy="39624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হিসাবের ধারণাঃ </a:t>
            </a:r>
            <a:r>
              <a:rPr lang="bn-IN" sz="2800" dirty="0" smtClean="0">
                <a:solidFill>
                  <a:srgbClr val="002060"/>
                </a:solidFill>
              </a:rPr>
              <a:t>হিসাববিজ্ঞানের অন্যতম প্রধান উদ্দেশ্য আর্থিক ফলাফল ও আর্থিক অবস্থা নিরুপণ করা। এই উদ্দেশ্য অর্জনের জনয লেদদেনসমূহ সুষ্ঠ ও সুশৃঙ্খভাবে লিপিবদ্ধ  করা জরুরি । লেনদেনের ফলে সম্পদ,দায়,আয়, ব্য্য মালিকানা স্বত্বের ক্রমাগত হ্রাস-বৃ্দ্ধি ঘটে। প্রতিটি হিসাবের ক্রমাগত হ্রাস-বৃ্দ্ধি এবং নির্দিষ্ট সময় অন্তর প্রতিটি  হিসাবের নিট পরিমাণ জানা প্রয়োজন ।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943600"/>
            <a:ext cx="9144000" cy="914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76400" y="304800"/>
            <a:ext cx="60960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‘</a:t>
            </a:r>
            <a:r>
              <a:rPr lang="en-US" sz="4800" dirty="0" smtClean="0">
                <a:solidFill>
                  <a:srgbClr val="002060"/>
                </a:solidFill>
              </a:rPr>
              <a:t>T’</a:t>
            </a:r>
            <a:r>
              <a:rPr lang="en-US" sz="4000" dirty="0" smtClean="0">
                <a:solidFill>
                  <a:srgbClr val="002060"/>
                </a:solidFill>
              </a:rPr>
              <a:t> –</a:t>
            </a:r>
            <a:r>
              <a:rPr lang="en-US" sz="4000" dirty="0" err="1" smtClean="0">
                <a:solidFill>
                  <a:srgbClr val="002060"/>
                </a:solidFill>
              </a:rPr>
              <a:t>ছক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নমুনা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00200" y="1676400"/>
            <a:ext cx="6400800" cy="762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হিসাবের নাম/শিরোনাম </a:t>
            </a:r>
            <a:endParaRPr lang="en-US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0" y="3048000"/>
            <a:ext cx="9144000" cy="1828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3886200"/>
            <a:ext cx="9144000" cy="4571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16281" y="3048000"/>
            <a:ext cx="45719" cy="1828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590800" y="3048000"/>
            <a:ext cx="76200" cy="1828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276600" y="3048000"/>
            <a:ext cx="45719" cy="1828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flipH="1">
            <a:off x="4267200" y="3048000"/>
            <a:ext cx="76200" cy="1828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105400" y="3048000"/>
            <a:ext cx="45719" cy="1828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flipH="1">
            <a:off x="6857995" y="3048000"/>
            <a:ext cx="45719" cy="1828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696200" y="3048000"/>
            <a:ext cx="45719" cy="1828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3276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তারিখ 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0" y="3276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বিবরণ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3048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জাঃপৃঃ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276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টাকা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32004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তারিখ 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86400" y="3200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বিবরণ 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2971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জাঃপৃঃ 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848600" y="3200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টাকা </a:t>
            </a:r>
            <a:endParaRPr lang="en-US" sz="2000" dirty="0"/>
          </a:p>
        </p:txBody>
      </p:sp>
      <p:sp>
        <p:nvSpPr>
          <p:cNvPr id="25" name="Rounded Rectangle 24"/>
          <p:cNvSpPr/>
          <p:nvPr/>
        </p:nvSpPr>
        <p:spPr>
          <a:xfrm>
            <a:off x="1981200" y="2514600"/>
            <a:ext cx="5410200" cy="381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হিসাবের কোড নং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‘T’ </a:t>
            </a:r>
            <a:r>
              <a:rPr lang="bn-IN" sz="4000" dirty="0" smtClean="0"/>
              <a:t>-ছকের বৈশিষ্ট্য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943600"/>
            <a:ext cx="91440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1600200"/>
            <a:ext cx="70866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*</a:t>
            </a:r>
            <a:r>
              <a:rPr lang="en-US" sz="2000" dirty="0" err="1" smtClean="0">
                <a:solidFill>
                  <a:srgbClr val="002060"/>
                </a:solidFill>
              </a:rPr>
              <a:t>হিসাবের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একটি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শিরোনাম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থাকবে</a:t>
            </a:r>
            <a:r>
              <a:rPr lang="en-US" sz="2000" dirty="0" smtClean="0">
                <a:solidFill>
                  <a:srgbClr val="002060"/>
                </a:solidFill>
              </a:rPr>
              <a:t>।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438400"/>
            <a:ext cx="7010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*</a:t>
            </a:r>
            <a:r>
              <a:rPr lang="en-US" sz="2000" dirty="0" err="1" smtClean="0"/>
              <a:t>ছকটি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ডেবিট</a:t>
            </a:r>
            <a:r>
              <a:rPr lang="en-US" sz="2000" dirty="0" smtClean="0"/>
              <a:t> ও </a:t>
            </a:r>
            <a:r>
              <a:rPr lang="en-US" sz="2000" dirty="0" err="1" smtClean="0"/>
              <a:t>ক্রেডিট</a:t>
            </a:r>
            <a:r>
              <a:rPr lang="en-US" sz="2000" dirty="0" smtClean="0"/>
              <a:t> </a:t>
            </a:r>
            <a:r>
              <a:rPr lang="en-US" sz="2000" dirty="0" err="1" smtClean="0"/>
              <a:t>দুইটি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অংশে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বিভক্ত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0" y="3048000"/>
            <a:ext cx="71628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*</a:t>
            </a:r>
            <a:r>
              <a:rPr lang="en-US" sz="2000" dirty="0" err="1" smtClean="0"/>
              <a:t>উভয়</a:t>
            </a:r>
            <a:r>
              <a:rPr lang="en-US" sz="2000" dirty="0" smtClean="0"/>
              <a:t> </a:t>
            </a:r>
            <a:r>
              <a:rPr lang="en-US" sz="2000" dirty="0" err="1" smtClean="0"/>
              <a:t>অংশে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চারটি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মোট</a:t>
            </a:r>
            <a:r>
              <a:rPr lang="en-US" sz="2000" dirty="0" smtClean="0"/>
              <a:t> </a:t>
            </a:r>
            <a:r>
              <a:rPr lang="en-US" sz="2000" dirty="0" err="1" smtClean="0"/>
              <a:t>আটটি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কলাম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থাকবে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0" y="3886200"/>
            <a:ext cx="7010400" cy="1295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*</a:t>
            </a:r>
            <a:r>
              <a:rPr lang="en-US" sz="2000" dirty="0" err="1" smtClean="0"/>
              <a:t>নি</a:t>
            </a:r>
            <a:r>
              <a:rPr lang="bn-IN" sz="2000" dirty="0" smtClean="0"/>
              <a:t>র্দিষ্ট সময় পর পর হিসাবের উদ্বত (ডেবিট ও ক্রেডিট দিকের যোগফলের পার্থক্য) নির্ণয় করতে হবে।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0" y="5029200"/>
            <a:ext cx="70866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*</a:t>
            </a:r>
            <a:r>
              <a:rPr lang="bn-IN" sz="2000" dirty="0" smtClean="0"/>
              <a:t> হিসাবের কোড নম্বর থাকবে।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791200"/>
            <a:ext cx="91440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 সহকারি শিক্ষক  (ব্যবসায় শিক্ষা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,নেত্রকোনা   ০১৯১৭৬৩৬৪৮৬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43000" y="304800"/>
            <a:ext cx="70866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‘</a:t>
            </a:r>
            <a:r>
              <a:rPr lang="en-US" sz="3200" dirty="0" err="1" smtClean="0">
                <a:solidFill>
                  <a:srgbClr val="00B050"/>
                </a:solidFill>
              </a:rPr>
              <a:t>চলমান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জের</a:t>
            </a:r>
            <a:r>
              <a:rPr lang="en-US" sz="3200" dirty="0" smtClean="0">
                <a:solidFill>
                  <a:srgbClr val="00B050"/>
                </a:solidFill>
              </a:rPr>
              <a:t>’ –</a:t>
            </a:r>
            <a:r>
              <a:rPr lang="en-US" sz="3200" dirty="0" err="1" smtClean="0">
                <a:solidFill>
                  <a:srgbClr val="00B050"/>
                </a:solidFill>
              </a:rPr>
              <a:t>নমুনা</a:t>
            </a:r>
            <a:r>
              <a:rPr lang="en-US" sz="3200" dirty="0" smtClean="0">
                <a:solidFill>
                  <a:srgbClr val="00B050"/>
                </a:solidFill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</a:rPr>
              <a:t>ছক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1600200"/>
            <a:ext cx="58674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হিসাবের নাম/ শিরোনাম 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971800"/>
            <a:ext cx="9144000" cy="1981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3962400"/>
            <a:ext cx="9144000" cy="4571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19200" y="2895600"/>
            <a:ext cx="45719" cy="2057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124200" y="2971800"/>
            <a:ext cx="45719" cy="2057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810000" y="2971800"/>
            <a:ext cx="45719" cy="1981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953000" y="2971800"/>
            <a:ext cx="45719" cy="1981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172200" y="2971800"/>
            <a:ext cx="45719" cy="1981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flipV="1">
            <a:off x="6248400" y="3581399"/>
            <a:ext cx="2895600" cy="457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848600" y="3581400"/>
            <a:ext cx="45719" cy="1371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3352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তারিখ 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71600" y="3200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বিবরণ 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3124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জাঃ পৃঃ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962400" y="29718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ডেবিট টাকা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05400" y="29718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ক্রেডিট টাকা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30480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উদ্ধত্ত/ জের 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35814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ডেবিট টাকা 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848600" y="3581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ক্রেডিট টাকা </a:t>
            </a:r>
            <a:endParaRPr lang="en-US" sz="2000" dirty="0"/>
          </a:p>
        </p:txBody>
      </p:sp>
      <p:sp>
        <p:nvSpPr>
          <p:cNvPr id="24" name="Rounded Rectangle 23"/>
          <p:cNvSpPr/>
          <p:nvPr/>
        </p:nvSpPr>
        <p:spPr>
          <a:xfrm>
            <a:off x="6248400" y="2590800"/>
            <a:ext cx="2895600" cy="304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হিসাবের কোড নং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999</Words>
  <Application>Microsoft Office PowerPoint</Application>
  <PresentationFormat>On-screen Show (4:3)</PresentationFormat>
  <Paragraphs>213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আজকের পাঠ </vt:lpstr>
      <vt:lpstr>Slide 5</vt:lpstr>
      <vt:lpstr>হিসাবের ধারণা </vt:lpstr>
      <vt:lpstr>Slide 7</vt:lpstr>
      <vt:lpstr>‘T’ -ছকের বৈশিষ্ট্য </vt:lpstr>
      <vt:lpstr>Slide 9</vt:lpstr>
      <vt:lpstr>একক কাজ </vt:lpstr>
      <vt:lpstr>Slide 11</vt:lpstr>
      <vt:lpstr>‘চলমান জের’-ছকের বৈশিষ্ট্য </vt:lpstr>
      <vt:lpstr>হিসাবের শ্রেণিবিভাগ </vt:lpstr>
      <vt:lpstr>দলীয় কাজ </vt:lpstr>
      <vt:lpstr> </vt:lpstr>
      <vt:lpstr>ডেবিট ও ক্রেডিট নির্ণয়</vt:lpstr>
      <vt:lpstr>ডেবিট-ক্রেডিট নির্ণেয়ের সারসংক্ষেপ </vt:lpstr>
      <vt:lpstr>হিসাবের উপর লেনদেনের প্রভাব </vt:lpstr>
      <vt:lpstr>মূল্যায়ন </vt:lpstr>
      <vt:lpstr>বাড়ির কাজ 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73</cp:revision>
  <dcterms:created xsi:type="dcterms:W3CDTF">2020-06-20T17:39:02Z</dcterms:created>
  <dcterms:modified xsi:type="dcterms:W3CDTF">2020-10-01T17:07:50Z</dcterms:modified>
</cp:coreProperties>
</file>