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722_125106.jpg"/>
          <p:cNvPicPr>
            <a:picLocks noChangeAspect="1"/>
          </p:cNvPicPr>
          <p:nvPr/>
        </p:nvPicPr>
        <p:blipFill>
          <a:blip r:embed="rId2"/>
          <a:srcRect l="18333" t="2222" r="25000" b="5926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স্বা</a:t>
            </a:r>
            <a:r>
              <a:rPr lang="bn-BD" sz="96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79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</a:rPr>
              <a:t>ত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48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4191000"/>
            <a:ext cx="106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</a:rPr>
              <a:t>ম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5867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 smtClean="0"/>
              <a:t>সাধারণ নির্বচনঃ 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অপর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,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বাহুর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ক্ষুদ্রতর</a:t>
            </a:r>
            <a:r>
              <a:rPr lang="en-US" dirty="0" smtClean="0"/>
              <a:t>  </a:t>
            </a:r>
            <a:r>
              <a:rPr lang="en-US" dirty="0" err="1" smtClean="0"/>
              <a:t>বাহুর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 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6858000" y="1905000"/>
            <a:ext cx="1752600" cy="1143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4" idx="2"/>
          </p:cNvCxnSpPr>
          <p:nvPr/>
        </p:nvCxnSpPr>
        <p:spPr>
          <a:xfrm rot="5400000" flipH="1" flipV="1">
            <a:off x="7353300" y="2247900"/>
            <a:ext cx="304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190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34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53400" y="2362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D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>
            <a:off x="6248400" y="2667000"/>
            <a:ext cx="11430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8229600" y="2819400"/>
            <a:ext cx="762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1600200"/>
            <a:ext cx="4724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নির্বচনঃ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,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ABC - এ AC &gt; AB.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প্রমাণ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,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&gt;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ACB.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7810" y="2599983"/>
            <a:ext cx="4724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অঙ্কনঃ</a:t>
            </a:r>
            <a:r>
              <a:rPr lang="en-US" dirty="0" smtClean="0"/>
              <a:t> AC </a:t>
            </a:r>
            <a:r>
              <a:rPr lang="en-US" dirty="0" err="1" smtClean="0"/>
              <a:t>থেকে</a:t>
            </a:r>
            <a:r>
              <a:rPr lang="en-US" dirty="0" smtClean="0"/>
              <a:t> AB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AD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কাটি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BD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2708" y="3906074"/>
            <a:ext cx="8305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প্রমাণঃ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∆ </a:t>
            </a:r>
            <a:r>
              <a:rPr lang="en-US" dirty="0" smtClean="0"/>
              <a:t>ABD - এ   AB = AD.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∴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ADB =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ABD        [ </a:t>
            </a:r>
            <a:r>
              <a:rPr lang="en-US" dirty="0" err="1" smtClean="0"/>
              <a:t>সমদ্বিবাহু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ভূমি</a:t>
            </a:r>
            <a:r>
              <a:rPr lang="en-US" dirty="0" smtClean="0"/>
              <a:t> </a:t>
            </a:r>
            <a:r>
              <a:rPr lang="en-US" dirty="0" err="1" smtClean="0"/>
              <a:t>সংলগ্ন</a:t>
            </a:r>
            <a:r>
              <a:rPr lang="en-US" dirty="0" smtClean="0"/>
              <a:t> </a:t>
            </a:r>
            <a:r>
              <a:rPr lang="en-US" dirty="0" err="1" smtClean="0"/>
              <a:t>কোণদ্বয়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]</a:t>
            </a:r>
          </a:p>
          <a:p>
            <a:r>
              <a:rPr lang="en-US" dirty="0" smtClean="0"/>
              <a:t>  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BDC - এ </a:t>
            </a:r>
            <a:r>
              <a:rPr lang="en-US" dirty="0" err="1" smtClean="0"/>
              <a:t>বহিঃস্থ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ADB &gt;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BCD          </a:t>
            </a:r>
          </a:p>
          <a:p>
            <a:r>
              <a:rPr lang="en-US" dirty="0" smtClean="0"/>
              <a:t> [ </a:t>
            </a:r>
            <a:r>
              <a:rPr lang="en-US" dirty="0" err="1" smtClean="0"/>
              <a:t>বহিঃস্থ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অন্তঃস্থ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দুইটির</a:t>
            </a:r>
            <a:r>
              <a:rPr lang="en-US" dirty="0" smtClean="0"/>
              <a:t> </a:t>
            </a:r>
            <a:r>
              <a:rPr lang="en-US" dirty="0" err="1" smtClean="0"/>
              <a:t>প্রত্যেকটি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]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∴</a:t>
            </a:r>
            <a:r>
              <a:rPr lang="en-US" dirty="0" smtClean="0"/>
              <a:t>  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ABD &gt;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BCD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বা</a:t>
            </a:r>
            <a:r>
              <a:rPr lang="en-US" dirty="0" smtClean="0"/>
              <a:t>,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ABD &gt;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</a:t>
            </a:r>
          </a:p>
          <a:p>
            <a:r>
              <a:rPr lang="en-US" dirty="0" smtClean="0"/>
              <a:t> </a:t>
            </a:r>
            <a:r>
              <a:rPr lang="bn-BD" dirty="0" smtClean="0"/>
              <a:t>    </a:t>
            </a:r>
            <a:r>
              <a:rPr lang="en-US" dirty="0" smtClean="0">
                <a:latin typeface="Cambria Math"/>
                <a:ea typeface="Cambria Math"/>
              </a:rPr>
              <a:t>∵</a:t>
            </a:r>
            <a:r>
              <a:rPr lang="bn-BD" dirty="0" smtClean="0"/>
              <a:t>  </a:t>
            </a:r>
            <a:r>
              <a:rPr lang="en-US" dirty="0" smtClean="0">
                <a:latin typeface="Algerian"/>
              </a:rPr>
              <a:t>&lt;</a:t>
            </a:r>
            <a:r>
              <a:rPr lang="bn-BD" dirty="0" smtClean="0"/>
              <a:t> </a:t>
            </a:r>
            <a:r>
              <a:rPr lang="en-US" dirty="0" smtClean="0"/>
              <a:t>ABC &gt;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ABD    [</a:t>
            </a:r>
            <a:r>
              <a:rPr lang="bn-BD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ABD </a:t>
            </a:r>
            <a:r>
              <a:rPr lang="en-US" dirty="0" err="1" smtClean="0"/>
              <a:t>কোণটি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]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সুতরাং</a:t>
            </a:r>
            <a:r>
              <a:rPr lang="en-US" dirty="0" smtClean="0"/>
              <a:t>,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&gt;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     ( </a:t>
            </a:r>
            <a:r>
              <a:rPr lang="en-US" dirty="0" err="1" smtClean="0"/>
              <a:t>প্রমাণিত</a:t>
            </a:r>
            <a:r>
              <a:rPr lang="en-US" dirty="0" smtClean="0"/>
              <a:t> )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2590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410200"/>
            <a:ext cx="815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উপপাদ্য</a:t>
            </a:r>
            <a:r>
              <a:rPr lang="en-US" sz="2400" dirty="0" smtClean="0"/>
              <a:t> ৩।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,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ক্ষুদ্রত্তর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bn-BD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5867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 smtClean="0"/>
              <a:t>সাধারণ নির্বচনঃ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অপর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,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কোণের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ক্ষুদ্রত্তর</a:t>
            </a:r>
            <a:r>
              <a:rPr lang="en-US" dirty="0" smtClean="0"/>
              <a:t> </a:t>
            </a:r>
            <a:r>
              <a:rPr lang="en-US" dirty="0" err="1" smtClean="0"/>
              <a:t>কোণের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5410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বিশেষ নির্বচনঃ মনে করি,  </a:t>
            </a:r>
            <a:r>
              <a:rPr lang="bn-BD" dirty="0" smtClean="0">
                <a:latin typeface="Algerian"/>
              </a:rPr>
              <a:t>∆</a:t>
            </a:r>
            <a:r>
              <a:rPr lang="bn-BD" dirty="0" smtClean="0"/>
              <a:t> ABC এর 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ABC &gt;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ACB  </a:t>
            </a:r>
          </a:p>
          <a:p>
            <a:r>
              <a:rPr lang="bn-BD" dirty="0" smtClean="0"/>
              <a:t>  প্রমাণ করতে হবে যে, AC &gt; AB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0" y="2667000"/>
            <a:ext cx="2514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981700" y="1943100"/>
            <a:ext cx="9906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1676400"/>
            <a:ext cx="2057400" cy="99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514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344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4037" y="2977606"/>
            <a:ext cx="830580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প্রমাণঃ</a:t>
            </a:r>
            <a:r>
              <a:rPr lang="en-US" dirty="0" smtClean="0"/>
              <a:t> (১)  </a:t>
            </a:r>
            <a:r>
              <a:rPr lang="en-US" dirty="0" err="1" smtClean="0"/>
              <a:t>যদি</a:t>
            </a:r>
            <a:r>
              <a:rPr lang="en-US" dirty="0" smtClean="0"/>
              <a:t> AC  </a:t>
            </a:r>
            <a:r>
              <a:rPr lang="en-US" dirty="0" err="1" smtClean="0"/>
              <a:t>বাহু</a:t>
            </a:r>
            <a:r>
              <a:rPr lang="en-US" dirty="0" smtClean="0"/>
              <a:t> AB </a:t>
            </a:r>
            <a:r>
              <a:rPr lang="en-US" dirty="0" err="1" smtClean="0"/>
              <a:t>অপেক্ষা</a:t>
            </a:r>
            <a:r>
              <a:rPr lang="en-US" dirty="0" smtClean="0"/>
              <a:t> </a:t>
            </a:r>
            <a:r>
              <a:rPr lang="en-US" dirty="0" err="1" smtClean="0"/>
              <a:t>বৃহত্তর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তবে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AC = AB </a:t>
            </a:r>
            <a:r>
              <a:rPr lang="en-US" dirty="0" err="1" smtClean="0"/>
              <a:t>অথবা</a:t>
            </a:r>
            <a:r>
              <a:rPr lang="en-US" dirty="0" smtClean="0"/>
              <a:t>,  (ii) AC &lt; AB </a:t>
            </a:r>
            <a:r>
              <a:rPr lang="en-US" dirty="0" err="1" smtClean="0"/>
              <a:t>হবে</a:t>
            </a:r>
            <a:r>
              <a:rPr lang="en-US" dirty="0" smtClean="0"/>
              <a:t>।  [ </a:t>
            </a:r>
            <a:r>
              <a:rPr lang="en-US" dirty="0" err="1" smtClean="0"/>
              <a:t>সমদ্বিবাহু</a:t>
            </a:r>
            <a:r>
              <a:rPr lang="en-US" dirty="0" smtClean="0"/>
              <a:t> </a:t>
            </a:r>
            <a:r>
              <a:rPr lang="en-US" dirty="0" err="1" smtClean="0"/>
              <a:t>ত্রিভূজের</a:t>
            </a:r>
            <a:r>
              <a:rPr lang="en-US" dirty="0" smtClean="0"/>
              <a:t> </a:t>
            </a:r>
            <a:r>
              <a:rPr lang="en-US" dirty="0" err="1" smtClean="0"/>
              <a:t>সমাণ</a:t>
            </a:r>
            <a:r>
              <a:rPr lang="en-US" dirty="0" smtClean="0"/>
              <a:t> </a:t>
            </a:r>
            <a:r>
              <a:rPr lang="en-US" dirty="0" err="1" smtClean="0"/>
              <a:t>বাহুদ্বয়ের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কোণদ্বয়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] </a:t>
            </a:r>
          </a:p>
          <a:p>
            <a:endParaRPr lang="en-US" dirty="0" smtClean="0"/>
          </a:p>
          <a:p>
            <a:pPr marL="400050" indent="-400050">
              <a:buAutoNum type="romanLcParenBoth"/>
            </a:pPr>
            <a:r>
              <a:rPr lang="en-US" dirty="0" err="1" smtClean="0"/>
              <a:t>যদি</a:t>
            </a:r>
            <a:r>
              <a:rPr lang="en-US" dirty="0" smtClean="0"/>
              <a:t>  AC =AB </a:t>
            </a:r>
            <a:r>
              <a:rPr lang="en-US" dirty="0" err="1" smtClean="0"/>
              <a:t>হয়</a:t>
            </a:r>
            <a:r>
              <a:rPr lang="en-US" dirty="0" smtClean="0"/>
              <a:t>,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=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  </a:t>
            </a:r>
            <a:r>
              <a:rPr lang="en-US" dirty="0" err="1" smtClean="0"/>
              <a:t>কিন্তু</a:t>
            </a:r>
            <a:r>
              <a:rPr lang="en-US" dirty="0" smtClean="0"/>
              <a:t> </a:t>
            </a:r>
            <a:r>
              <a:rPr lang="en-US" dirty="0" err="1" smtClean="0"/>
              <a:t>শর্তানুযায়ী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&gt;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ACB.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প্রদত্ত</a:t>
            </a:r>
            <a:r>
              <a:rPr lang="en-US" dirty="0" smtClean="0"/>
              <a:t> </a:t>
            </a:r>
            <a:r>
              <a:rPr lang="en-US" dirty="0" err="1" smtClean="0"/>
              <a:t>শর্তবিরোধী</a:t>
            </a:r>
            <a:r>
              <a:rPr lang="en-US" dirty="0" smtClean="0"/>
              <a:t> ।</a:t>
            </a:r>
          </a:p>
          <a:p>
            <a:pPr marL="400050" indent="-400050"/>
            <a:r>
              <a:rPr lang="en-US" dirty="0" smtClean="0"/>
              <a:t> 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  </a:t>
            </a:r>
            <a:r>
              <a:rPr lang="en-US" dirty="0" err="1" smtClean="0"/>
              <a:t>আবার</a:t>
            </a:r>
            <a:r>
              <a:rPr lang="en-US" dirty="0" smtClean="0"/>
              <a:t>, </a:t>
            </a:r>
            <a:r>
              <a:rPr lang="en-US" dirty="0" err="1" smtClean="0"/>
              <a:t>যদি</a:t>
            </a:r>
            <a:r>
              <a:rPr lang="en-US" dirty="0" smtClean="0"/>
              <a:t> AC &lt; AB  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&lt; 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   </a:t>
            </a:r>
            <a:r>
              <a:rPr lang="en-US" dirty="0" err="1" smtClean="0"/>
              <a:t>হবে</a:t>
            </a:r>
            <a:r>
              <a:rPr lang="en-US" dirty="0" smtClean="0"/>
              <a:t> ।</a:t>
            </a:r>
          </a:p>
          <a:p>
            <a:pPr marL="400050" indent="-400050"/>
            <a:r>
              <a:rPr lang="en-US" dirty="0" smtClean="0"/>
              <a:t>       </a:t>
            </a:r>
            <a:r>
              <a:rPr lang="en-US" dirty="0" err="1" smtClean="0"/>
              <a:t>কিন্তু</a:t>
            </a:r>
            <a:r>
              <a:rPr lang="en-US" dirty="0" smtClean="0"/>
              <a:t> </a:t>
            </a:r>
            <a:r>
              <a:rPr lang="en-US" dirty="0" err="1" smtClean="0"/>
              <a:t>তাও</a:t>
            </a:r>
            <a:r>
              <a:rPr lang="en-US" dirty="0" smtClean="0"/>
              <a:t> </a:t>
            </a:r>
            <a:r>
              <a:rPr lang="en-US" dirty="0" err="1" smtClean="0"/>
              <a:t>প্রদত্ত</a:t>
            </a:r>
            <a:r>
              <a:rPr lang="en-US" dirty="0" smtClean="0"/>
              <a:t> </a:t>
            </a:r>
            <a:r>
              <a:rPr lang="en-US" dirty="0" err="1" smtClean="0"/>
              <a:t>শর্তবিরোধী</a:t>
            </a:r>
            <a:r>
              <a:rPr lang="en-US" dirty="0" smtClean="0"/>
              <a:t> । </a:t>
            </a:r>
          </a:p>
          <a:p>
            <a:pPr marL="400050" indent="-400050"/>
            <a:endParaRPr lang="en-US" dirty="0" smtClean="0"/>
          </a:p>
          <a:p>
            <a:pPr marL="400050" indent="-400050"/>
            <a:r>
              <a:rPr lang="en-US" dirty="0" smtClean="0"/>
              <a:t>( ২)  </a:t>
            </a:r>
            <a:r>
              <a:rPr lang="en-US" dirty="0" err="1" smtClean="0"/>
              <a:t>সুতরাং</a:t>
            </a:r>
            <a:r>
              <a:rPr lang="en-US" dirty="0" smtClean="0"/>
              <a:t>, AC </a:t>
            </a:r>
            <a:r>
              <a:rPr lang="en-US" dirty="0" err="1" smtClean="0"/>
              <a:t>বাহু</a:t>
            </a:r>
            <a:r>
              <a:rPr lang="en-US" dirty="0" smtClean="0"/>
              <a:t> AB 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AB 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ক্ষুদ্রতর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। </a:t>
            </a:r>
          </a:p>
          <a:p>
            <a:pPr marL="400050" indent="-400050"/>
            <a:r>
              <a:rPr lang="en-US" dirty="0" smtClean="0"/>
              <a:t>       AC &gt; AB                    ( </a:t>
            </a:r>
            <a:r>
              <a:rPr lang="en-US" dirty="0" err="1" smtClean="0"/>
              <a:t>প্রমাণিত</a:t>
            </a:r>
            <a:r>
              <a:rPr lang="en-US" dirty="0" smtClean="0"/>
              <a:t> ) </a:t>
            </a:r>
          </a:p>
          <a:p>
            <a:pPr marL="400050" indent="-400050"/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19200" y="1371600"/>
            <a:ext cx="3429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914400" y="609600"/>
            <a:ext cx="10668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304800"/>
            <a:ext cx="14478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857500" y="571500"/>
            <a:ext cx="1066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22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14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106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04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E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3276600" y="1066800"/>
            <a:ext cx="45719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99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60</a:t>
            </a:r>
            <a:r>
              <a:rPr lang="bn-BD" dirty="0" smtClean="0">
                <a:latin typeface="Colonna MT"/>
              </a:rPr>
              <a:t>˚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676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চিত্রে</a:t>
            </a:r>
            <a:r>
              <a:rPr lang="en-US" dirty="0" smtClean="0"/>
              <a:t>, CE,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ACD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সমদ্বিখণ্ডক</a:t>
            </a:r>
            <a:r>
              <a:rPr lang="en-US" dirty="0" smtClean="0"/>
              <a:t> । AB </a:t>
            </a:r>
            <a:r>
              <a:rPr lang="en-US" dirty="0" smtClean="0">
                <a:latin typeface="Cambria Math"/>
                <a:ea typeface="Cambria Math"/>
              </a:rPr>
              <a:t>∥</a:t>
            </a:r>
            <a:r>
              <a:rPr lang="en-US" dirty="0" smtClean="0"/>
              <a:t> CE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 </a:t>
            </a:r>
            <a:r>
              <a:rPr lang="en-US" dirty="0" smtClean="0"/>
              <a:t>ECD = 60</a:t>
            </a:r>
            <a:r>
              <a:rPr lang="en-US" dirty="0" smtClean="0">
                <a:latin typeface="Colonna MT"/>
              </a:rPr>
              <a:t>˚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2133600"/>
            <a:ext cx="8077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১।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BAC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?</a:t>
            </a:r>
          </a:p>
          <a:p>
            <a:r>
              <a:rPr lang="en-US" dirty="0" smtClean="0"/>
              <a:t> (ক) 30</a:t>
            </a:r>
            <a:r>
              <a:rPr lang="en-US" dirty="0" smtClean="0">
                <a:latin typeface="Colonna MT"/>
              </a:rPr>
              <a:t>˚         </a:t>
            </a:r>
            <a:r>
              <a:rPr lang="en-US" dirty="0" smtClean="0"/>
              <a:t>               ( খ ) 45</a:t>
            </a:r>
            <a:r>
              <a:rPr lang="en-US" dirty="0" smtClean="0">
                <a:latin typeface="Colonna MT"/>
              </a:rPr>
              <a:t>˚           </a:t>
            </a:r>
            <a:r>
              <a:rPr lang="en-US" dirty="0" smtClean="0"/>
              <a:t>               ( গ ) 60</a:t>
            </a:r>
            <a:r>
              <a:rPr lang="en-US" dirty="0" smtClean="0">
                <a:latin typeface="Colonna MT"/>
              </a:rPr>
              <a:t>˚                      </a:t>
            </a:r>
            <a:r>
              <a:rPr lang="en-US" dirty="0" smtClean="0"/>
              <a:t>   ( ঘ )  120</a:t>
            </a:r>
            <a:r>
              <a:rPr lang="en-US" dirty="0" smtClean="0">
                <a:latin typeface="Colonna MT"/>
              </a:rPr>
              <a:t>˚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2500" y="2938046"/>
            <a:ext cx="2667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r>
              <a:rPr lang="en-US" dirty="0" smtClean="0"/>
              <a:t>  ( গ )  60</a:t>
            </a:r>
            <a:r>
              <a:rPr lang="en-US" dirty="0" smtClean="0">
                <a:latin typeface="Colonna MT"/>
              </a:rPr>
              <a:t>˚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3699203"/>
            <a:ext cx="8077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</a:t>
            </a:r>
            <a:r>
              <a:rPr lang="bn-BD" dirty="0" smtClean="0"/>
              <a:t>ACD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?</a:t>
            </a:r>
          </a:p>
          <a:p>
            <a:r>
              <a:rPr lang="en-US" dirty="0" smtClean="0"/>
              <a:t> (ক) </a:t>
            </a:r>
            <a:r>
              <a:rPr lang="bn-BD" dirty="0" smtClean="0"/>
              <a:t>6</a:t>
            </a:r>
            <a:r>
              <a:rPr lang="en-US" dirty="0" smtClean="0"/>
              <a:t>0</a:t>
            </a:r>
            <a:r>
              <a:rPr lang="en-US" dirty="0" smtClean="0">
                <a:latin typeface="Colonna MT"/>
              </a:rPr>
              <a:t>˚         </a:t>
            </a:r>
            <a:r>
              <a:rPr lang="en-US" dirty="0" smtClean="0"/>
              <a:t>               ( খ ) </a:t>
            </a:r>
            <a:r>
              <a:rPr lang="bn-BD" dirty="0" smtClean="0"/>
              <a:t>90</a:t>
            </a:r>
            <a:r>
              <a:rPr lang="en-US" dirty="0" smtClean="0">
                <a:latin typeface="Colonna MT"/>
              </a:rPr>
              <a:t>˚           </a:t>
            </a:r>
            <a:r>
              <a:rPr lang="en-US" dirty="0" smtClean="0"/>
              <a:t>               ( গ ) </a:t>
            </a:r>
            <a:r>
              <a:rPr lang="bn-BD" dirty="0" smtClean="0"/>
              <a:t>12</a:t>
            </a:r>
            <a:r>
              <a:rPr lang="en-US" dirty="0" smtClean="0"/>
              <a:t>0</a:t>
            </a:r>
            <a:r>
              <a:rPr lang="en-US" dirty="0" smtClean="0">
                <a:latin typeface="Colonna MT"/>
              </a:rPr>
              <a:t>˚                      </a:t>
            </a:r>
            <a:r>
              <a:rPr lang="en-US" dirty="0" smtClean="0"/>
              <a:t>   ( ঘ )  1</a:t>
            </a:r>
            <a:r>
              <a:rPr lang="bn-BD" dirty="0" smtClean="0"/>
              <a:t>8</a:t>
            </a:r>
            <a:r>
              <a:rPr lang="en-US" dirty="0" smtClean="0"/>
              <a:t>0</a:t>
            </a:r>
            <a:r>
              <a:rPr lang="en-US" dirty="0" smtClean="0">
                <a:latin typeface="Colonna MT"/>
              </a:rPr>
              <a:t>˚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19518" y="4563800"/>
            <a:ext cx="2667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r>
              <a:rPr lang="en-US" dirty="0" smtClean="0"/>
              <a:t>  ( গ )  </a:t>
            </a:r>
            <a:r>
              <a:rPr lang="bn-BD" dirty="0" smtClean="0"/>
              <a:t>12</a:t>
            </a:r>
            <a:r>
              <a:rPr lang="en-US" dirty="0" smtClean="0"/>
              <a:t>0</a:t>
            </a:r>
            <a:r>
              <a:rPr lang="en-US" dirty="0" smtClean="0">
                <a:latin typeface="Colonna MT"/>
              </a:rPr>
              <a:t>˚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5330181"/>
            <a:ext cx="8077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।  </a:t>
            </a:r>
            <a:r>
              <a:rPr lang="bn-BD" dirty="0" smtClean="0">
                <a:latin typeface="Algerian"/>
              </a:rPr>
              <a:t>∆</a:t>
            </a:r>
            <a:r>
              <a:rPr lang="bn-BD" dirty="0" smtClean="0"/>
              <a:t> ABC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 ?</a:t>
            </a:r>
          </a:p>
          <a:p>
            <a:r>
              <a:rPr lang="en-US" dirty="0" smtClean="0"/>
              <a:t> (ক) </a:t>
            </a:r>
            <a:r>
              <a:rPr lang="en-US" dirty="0" err="1" smtClean="0"/>
              <a:t>স্থুলোকোণী</a:t>
            </a:r>
            <a:r>
              <a:rPr lang="en-US" dirty="0" smtClean="0"/>
              <a:t> </a:t>
            </a:r>
            <a:r>
              <a:rPr lang="en-US" dirty="0" smtClean="0">
                <a:latin typeface="Colonna MT"/>
              </a:rPr>
              <a:t>           </a:t>
            </a:r>
            <a:r>
              <a:rPr lang="en-US" dirty="0" smtClean="0"/>
              <a:t>( খ ) </a:t>
            </a:r>
            <a:r>
              <a:rPr lang="en-US" dirty="0" err="1" smtClean="0"/>
              <a:t>সমদ্বিবাহু</a:t>
            </a:r>
            <a:r>
              <a:rPr lang="en-US" dirty="0" smtClean="0"/>
              <a:t> </a:t>
            </a:r>
            <a:r>
              <a:rPr lang="en-US" dirty="0" smtClean="0">
                <a:latin typeface="Colonna MT"/>
              </a:rPr>
              <a:t>         </a:t>
            </a:r>
            <a:r>
              <a:rPr lang="en-US" dirty="0" smtClean="0"/>
              <a:t> ( গ )  </a:t>
            </a:r>
            <a:r>
              <a:rPr lang="en-US" dirty="0" err="1" smtClean="0"/>
              <a:t>সমবাহু</a:t>
            </a:r>
            <a:r>
              <a:rPr lang="en-US" dirty="0" smtClean="0"/>
              <a:t> </a:t>
            </a:r>
            <a:r>
              <a:rPr lang="en-US" dirty="0" smtClean="0">
                <a:latin typeface="Colonna MT"/>
              </a:rPr>
              <a:t>   </a:t>
            </a:r>
            <a:r>
              <a:rPr lang="en-US" dirty="0" smtClean="0"/>
              <a:t>      ( ঘ )  </a:t>
            </a:r>
            <a:r>
              <a:rPr lang="en-US" dirty="0" err="1" smtClean="0"/>
              <a:t>সমকোণী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6199327"/>
            <a:ext cx="2667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r>
              <a:rPr lang="en-US" dirty="0" smtClean="0"/>
              <a:t>  ( গ )  </a:t>
            </a:r>
            <a:r>
              <a:rPr lang="bn-BD" dirty="0" smtClean="0"/>
              <a:t>সমবাহু</a:t>
            </a:r>
            <a:endParaRPr lang="en-US" dirty="0"/>
          </a:p>
        </p:txBody>
      </p:sp>
      <p:sp>
        <p:nvSpPr>
          <p:cNvPr id="21" name="TextBox 1"/>
          <p:cNvSpPr txBox="1"/>
          <p:nvPr/>
        </p:nvSpPr>
        <p:spPr>
          <a:xfrm>
            <a:off x="4572000" y="228600"/>
            <a:ext cx="1981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95613789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2819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বাড়ির কাজ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822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উপপাদ্য ৪। ত্রিভুজের যে কোনো দুই বাহুর দৈর্ঘ্যের সমষ্টি এর তৃতীয় বাহুর দৈর্ঘ্য অপেক্ষা বৃহত্তর। </a:t>
            </a:r>
            <a:endParaRPr lang="en-US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95613491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980944" cy="3364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962400"/>
            <a:ext cx="4419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              মোঃ বাবুল আকতার </a:t>
            </a:r>
          </a:p>
          <a:p>
            <a:r>
              <a:rPr lang="bn-BD" sz="2000" dirty="0" smtClean="0"/>
              <a:t>                        অধ্যক্ষ </a:t>
            </a:r>
          </a:p>
          <a:p>
            <a:r>
              <a:rPr lang="bn-BD" sz="2000" dirty="0" smtClean="0"/>
              <a:t> পুলিশ লাইনস স্কুল এন্ড কলেজ, পাবনা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09600"/>
            <a:ext cx="2209800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 পরিচিতি </a:t>
            </a:r>
            <a:endParaRPr lang="en-US" sz="4000" dirty="0"/>
          </a:p>
        </p:txBody>
      </p:sp>
      <p:pic>
        <p:nvPicPr>
          <p:cNvPr id="5" name="Picture 4" descr="7 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"/>
            <a:ext cx="22098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3505200"/>
            <a:ext cx="3048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শ্রেণিঃ        সপ্তম  </a:t>
            </a:r>
          </a:p>
          <a:p>
            <a:r>
              <a:rPr lang="bn-BD" sz="2000" dirty="0" smtClean="0"/>
              <a:t> বিষয়ঃ         গণিত </a:t>
            </a:r>
          </a:p>
          <a:p>
            <a:r>
              <a:rPr lang="bn-BD" sz="2000" dirty="0" smtClean="0"/>
              <a:t>  পাঠঃ          জ্যামিতি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2600325" cy="1762125"/>
          </a:xfrm>
          <a:prstGeom prst="rect">
            <a:avLst/>
          </a:prstGeom>
        </p:spPr>
      </p:pic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57200"/>
            <a:ext cx="1847850" cy="2466975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57200"/>
            <a:ext cx="2533650" cy="1809750"/>
          </a:xfrm>
          <a:prstGeom prst="rect">
            <a:avLst/>
          </a:prstGeom>
        </p:spPr>
      </p:pic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48000"/>
            <a:ext cx="2762250" cy="1647825"/>
          </a:xfrm>
          <a:prstGeom prst="rect">
            <a:avLst/>
          </a:prstGeom>
        </p:spPr>
      </p:pic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124200"/>
            <a:ext cx="2847975" cy="1600200"/>
          </a:xfrm>
          <a:prstGeom prst="rect">
            <a:avLst/>
          </a:prstGeom>
        </p:spPr>
      </p:pic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048000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410200"/>
            <a:ext cx="838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উপরের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চিত্রগুলো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। </a:t>
            </a:r>
            <a:r>
              <a:rPr lang="en-US" sz="2400" dirty="0" err="1" smtClean="0"/>
              <a:t>চিত্রগুলোর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কেমন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4290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 পাঠ শিরোনাম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3048000"/>
            <a:ext cx="16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ত্রিভুজ 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24384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 শিখনফল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6324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১। চিত্রের সাহায্যে ত্রিভুজ ব্যাখ্যা করতে পারবে।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962400"/>
            <a:ext cx="7848600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 ২। ত্রিভুজের মৌলিক উপপাদ্যগুলো প্রমাণ করতে পারবে।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029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               ত্রিভুজ প্রধানত দুই প্রকার । </a:t>
            </a:r>
          </a:p>
          <a:p>
            <a:endParaRPr lang="bn-BD" dirty="0" smtClean="0"/>
          </a:p>
          <a:p>
            <a:r>
              <a:rPr lang="bn-BD" dirty="0" smtClean="0"/>
              <a:t>         কোণভেদ ত্রিভুজ    ও    বাহুভেদ ত্রিভুজ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339334" y="3625334"/>
            <a:ext cx="3657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১। কোণভেদ  ত্রিভুজ  তিন   প্রকার 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914400" y="1524000"/>
            <a:ext cx="838200" cy="9906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1400" dirty="0" smtClean="0"/>
              <a:t>সমকোণী ত্রিভুজ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6324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যে ত্রিভুজের একটি কোণ সমকোণ তাকে সমকোণী তিভুজ বলে। 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762000" y="2971800"/>
            <a:ext cx="1143000" cy="838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886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সূক্ষ্মকোণী  ত্রিভুজ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971800"/>
            <a:ext cx="6248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যে ত্রিভূজের প্রত্যেকটি কোণ সূক্ষ্মকোণ , তাকে সূক্ষ্মকোণী ত্রিভুজ বলে।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4343400"/>
            <a:ext cx="1828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647700" y="4610100"/>
            <a:ext cx="914400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5257800"/>
            <a:ext cx="14478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5486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স্থুলকোণী  ত্রিভুজ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4572000"/>
            <a:ext cx="5181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যে ত্রিভুজের একটি কোণ স্থুলকোণ তাকে স্থুলকোণী ত্রিভুজ বলে।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4343400" cy="4001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000" dirty="0" smtClean="0"/>
              <a:t>বাহুভেদ ত্রিভুজ তিন প্রকারঃ যথা- </a:t>
            </a:r>
            <a:endParaRPr lang="en-US" sz="2000" dirty="0"/>
          </a:p>
        </p:txBody>
      </p:sp>
      <p:sp>
        <p:nvSpPr>
          <p:cNvPr id="3" name="Isosceles Triangle 2"/>
          <p:cNvSpPr/>
          <p:nvPr/>
        </p:nvSpPr>
        <p:spPr>
          <a:xfrm>
            <a:off x="533400" y="1295400"/>
            <a:ext cx="1143000" cy="838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সমবাহু ত্রিভুজ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600200"/>
            <a:ext cx="579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যে ত্রিভুজের প্রত্যেকটি বাহু সমান তাকে সমবাহু ত্রিভুজ বলে 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685800" y="2743200"/>
            <a:ext cx="838200" cy="121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1600" dirty="0" smtClean="0"/>
              <a:t>সমদ্বিবাহু ত্রিভুজ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124200"/>
            <a:ext cx="6019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যে ত্রিভুজের দুইটি বাহু সমান এবং একটি বাহু অসমান তাকে সমদ্বিবাহু ত্রিভুজ বলে। 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81000" y="4724400"/>
            <a:ext cx="1752600" cy="9906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বিষমবাহু ত্রিভুজ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4800600"/>
            <a:ext cx="594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যে ত্রিভুজের তিনটি বাহুই পরস্পর অসমান তাকে বিষমবাহু ত্রিভুজ বলে।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324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উপপাদ্য ১। ত্রিভুজের তিন কোণের সমষ্টি দুই সমকোণের সমান।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867400" y="3200400"/>
            <a:ext cx="2971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486400" y="2590800"/>
            <a:ext cx="9906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2209800"/>
            <a:ext cx="1295400" cy="99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7048500" y="2552700"/>
            <a:ext cx="9906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8686800" y="30480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8686800" y="3200400"/>
            <a:ext cx="152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344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2438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2895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2895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86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2819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1295400"/>
            <a:ext cx="44958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নির্বচনঃ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, ABC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 । </a:t>
            </a:r>
            <a:r>
              <a:rPr lang="en-US" dirty="0" err="1" smtClean="0"/>
              <a:t>প্রমাণ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,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BAC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 =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সমকোণ</a:t>
            </a:r>
            <a:r>
              <a:rPr lang="en-US" dirty="0" smtClean="0"/>
              <a:t> ।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2653212"/>
            <a:ext cx="449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অঙ্কনঃ BC বাহুকে D পর্যন্ত বর্ধিত করি এবং BA রেখার সমান্তরাল  করে CE রেখা আঁকি।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0985" y="3985343"/>
            <a:ext cx="82296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প্রমাণঃ</a:t>
            </a:r>
            <a:r>
              <a:rPr lang="bn-BD" dirty="0" smtClean="0"/>
              <a:t> BA </a:t>
            </a:r>
            <a:r>
              <a:rPr lang="bn-BD" dirty="0" smtClean="0">
                <a:latin typeface="Cambria Math"/>
                <a:ea typeface="Cambria Math"/>
              </a:rPr>
              <a:t>∥ CE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bn-BD" dirty="0" smtClean="0"/>
              <a:t>AC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ছেদক</a:t>
            </a:r>
            <a:endParaRPr lang="en-US" dirty="0" smtClean="0"/>
          </a:p>
          <a:p>
            <a:r>
              <a:rPr lang="en-US" dirty="0" smtClean="0">
                <a:latin typeface="Cambria Math"/>
                <a:ea typeface="Cambria Math"/>
              </a:rPr>
              <a:t>∴</a:t>
            </a:r>
            <a:r>
              <a:rPr lang="en-US" dirty="0" smtClean="0"/>
              <a:t> </a:t>
            </a:r>
            <a:r>
              <a:rPr lang="en-US" dirty="0" err="1" smtClean="0"/>
              <a:t>একান্তর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 </a:t>
            </a:r>
            <a:r>
              <a:rPr lang="bn-BD" dirty="0" smtClean="0"/>
              <a:t>BAC</a:t>
            </a:r>
            <a:r>
              <a:rPr lang="en-US" dirty="0" smtClean="0"/>
              <a:t> = </a:t>
            </a:r>
            <a:r>
              <a:rPr lang="en-US" dirty="0" err="1" smtClean="0"/>
              <a:t>একান্তর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 </a:t>
            </a:r>
            <a:r>
              <a:rPr lang="bn-BD" dirty="0" smtClean="0"/>
              <a:t>ACE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আবার</a:t>
            </a:r>
            <a:r>
              <a:rPr lang="en-US" dirty="0" smtClean="0"/>
              <a:t>,</a:t>
            </a:r>
            <a:r>
              <a:rPr lang="bn-BD" dirty="0" smtClean="0"/>
              <a:t> BA </a:t>
            </a:r>
            <a:r>
              <a:rPr lang="bn-BD" dirty="0" smtClean="0">
                <a:latin typeface="Cambria Math"/>
                <a:ea typeface="Cambria Math"/>
              </a:rPr>
              <a:t>∥ CE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bn-BD" dirty="0" smtClean="0"/>
              <a:t> BD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ছেদক</a:t>
            </a:r>
            <a:endParaRPr lang="en-US" dirty="0" smtClean="0"/>
          </a:p>
          <a:p>
            <a:r>
              <a:rPr lang="bn-BD" dirty="0" smtClean="0"/>
              <a:t> </a:t>
            </a:r>
            <a:r>
              <a:rPr lang="bn-BD" dirty="0" smtClean="0">
                <a:latin typeface="Cambria Math"/>
                <a:ea typeface="Cambria Math"/>
              </a:rPr>
              <a:t>∴ </a:t>
            </a:r>
            <a:r>
              <a:rPr lang="en-US" dirty="0" err="1" smtClean="0">
                <a:latin typeface="Cambria Math"/>
                <a:ea typeface="Cambria Math"/>
              </a:rPr>
              <a:t>অনুরুপ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ABC = </a:t>
            </a:r>
            <a:r>
              <a:rPr lang="en-US" dirty="0" err="1" smtClean="0"/>
              <a:t>অনুরুপ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ECD </a:t>
            </a:r>
          </a:p>
          <a:p>
            <a:r>
              <a:rPr lang="bn-BD" dirty="0" smtClean="0"/>
              <a:t>এখন,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BAC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=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ACE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ECD =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ACD </a:t>
            </a:r>
            <a:r>
              <a:rPr lang="bn-BD" dirty="0" smtClean="0"/>
              <a:t> </a:t>
            </a:r>
          </a:p>
          <a:p>
            <a:r>
              <a:rPr lang="bn-BD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∴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</a:t>
            </a:r>
            <a:r>
              <a:rPr lang="en-US" dirty="0" smtClean="0"/>
              <a:t>BAC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 =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ACD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</a:t>
            </a:r>
            <a:r>
              <a:rPr lang="bn-BD" dirty="0" smtClean="0"/>
              <a:t>         [ উভয়পক্ষে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</a:t>
            </a:r>
            <a:r>
              <a:rPr lang="bn-BD" dirty="0" smtClean="0"/>
              <a:t>  যোগ করে ] </a:t>
            </a:r>
          </a:p>
          <a:p>
            <a:r>
              <a:rPr lang="bn-BD" dirty="0" smtClean="0"/>
              <a:t> </a:t>
            </a:r>
            <a:r>
              <a:rPr lang="en-US" dirty="0" err="1" smtClean="0"/>
              <a:t>যেহেতু</a:t>
            </a:r>
            <a:r>
              <a:rPr lang="en-US" dirty="0" smtClean="0"/>
              <a:t>,   </a:t>
            </a:r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</a:t>
            </a:r>
            <a:r>
              <a:rPr lang="en-US" dirty="0" smtClean="0"/>
              <a:t>ACD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</a:t>
            </a:r>
            <a:r>
              <a:rPr lang="bn-BD" dirty="0" smtClean="0"/>
              <a:t> = দুই সমকোণ    [ সরল কোণ উপপাদ্য ] </a:t>
            </a:r>
          </a:p>
          <a:p>
            <a:r>
              <a:rPr lang="bn-BD" dirty="0" smtClean="0"/>
              <a:t>   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∵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bn-BD" dirty="0" smtClean="0"/>
              <a:t> </a:t>
            </a:r>
            <a:r>
              <a:rPr lang="en-US" dirty="0" smtClean="0"/>
              <a:t>BAC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ABC +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ACB</a:t>
            </a:r>
            <a:r>
              <a:rPr lang="bn-BD" dirty="0" smtClean="0"/>
              <a:t> = দুই সমকোণ   ( প্রমাণিত )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w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3124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7696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উপপাদ্য</a:t>
            </a:r>
            <a:r>
              <a:rPr lang="en-US" sz="2400" dirty="0" smtClean="0"/>
              <a:t> ২ ।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,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ক্ষুদ্রতর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বাহুর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বৃহত্তর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875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Calibri</vt:lpstr>
      <vt:lpstr>Cambria Math</vt:lpstr>
      <vt:lpstr>Colonna MT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HP-NPC</dc:creator>
  <cp:lastModifiedBy>HP-NPC</cp:lastModifiedBy>
  <cp:revision>44</cp:revision>
  <dcterms:created xsi:type="dcterms:W3CDTF">2006-08-16T00:00:00Z</dcterms:created>
  <dcterms:modified xsi:type="dcterms:W3CDTF">2020-09-29T05:32:27Z</dcterms:modified>
</cp:coreProperties>
</file>