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87" r:id="rId2"/>
    <p:sldId id="288" r:id="rId3"/>
    <p:sldId id="259" r:id="rId4"/>
    <p:sldId id="289" r:id="rId5"/>
    <p:sldId id="260" r:id="rId6"/>
    <p:sldId id="261" r:id="rId7"/>
    <p:sldId id="262" r:id="rId8"/>
    <p:sldId id="263" r:id="rId9"/>
    <p:sldId id="264" r:id="rId10"/>
    <p:sldId id="281" r:id="rId11"/>
    <p:sldId id="280" r:id="rId12"/>
    <p:sldId id="265" r:id="rId13"/>
    <p:sldId id="286" r:id="rId14"/>
    <p:sldId id="266" r:id="rId15"/>
    <p:sldId id="282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7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7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04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13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0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36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7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82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7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5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8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7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B843B1-C09F-4F22-8AD7-5E56A221700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431ACE-8328-4A87-A320-223A5D7B4E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463C48-0532-4684-84E7-1BFC9D8AECF5}"/>
              </a:ext>
            </a:extLst>
          </p:cNvPr>
          <p:cNvSpPr/>
          <p:nvPr userDrawn="1"/>
        </p:nvSpPr>
        <p:spPr>
          <a:xfrm>
            <a:off x="108307" y="111758"/>
            <a:ext cx="11948709" cy="6630235"/>
          </a:xfrm>
          <a:prstGeom prst="rect">
            <a:avLst/>
          </a:prstGeom>
          <a:noFill/>
          <a:ln w="200025">
            <a:gradFill>
              <a:gsLst>
                <a:gs pos="0">
                  <a:srgbClr val="92D050"/>
                </a:gs>
                <a:gs pos="81000">
                  <a:schemeClr val="accent5">
                    <a:lumMod val="60000"/>
                    <a:lumOff val="40000"/>
                  </a:schemeClr>
                </a:gs>
                <a:gs pos="16000">
                  <a:schemeClr val="accent1">
                    <a:lumMod val="45000"/>
                    <a:lumOff val="55000"/>
                  </a:schemeClr>
                </a:gs>
                <a:gs pos="96000">
                  <a:srgbClr val="00B050"/>
                </a:gs>
              </a:gsLst>
              <a:lin ang="5400000" scaled="1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792" tIns="56896" rIns="113792" bIns="568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4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F8B1B5-0431-42C4-BF4B-5B0B41C900CC}"/>
              </a:ext>
            </a:extLst>
          </p:cNvPr>
          <p:cNvSpPr txBox="1"/>
          <p:nvPr userDrawn="1"/>
        </p:nvSpPr>
        <p:spPr>
          <a:xfrm>
            <a:off x="-29028" y="6603493"/>
            <a:ext cx="12221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chemeClr val="tx1"/>
                </a:solidFill>
                <a:latin typeface="Arial Narrow" panose="020B0606020202030204" pitchFamily="34" charset="0"/>
              </a:rPr>
              <a:t>GAUTAM CHANDRA BARMAN, PATGRAM TARAKNATH SCHOOL AND COLLEGE, PATGRAM, LALMONIRHAT, MOBILE # 01711511977, GMAIL # gautamchandra4@gmail.com </a:t>
            </a:r>
          </a:p>
        </p:txBody>
      </p:sp>
    </p:spTree>
    <p:extLst>
      <p:ext uri="{BB962C8B-B14F-4D97-AF65-F5344CB8AC3E}">
        <p14:creationId xmlns:p14="http://schemas.microsoft.com/office/powerpoint/2010/main" val="251449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91" l="20219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37" y="1534507"/>
            <a:ext cx="2337725" cy="3384227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170204" y="4669262"/>
            <a:ext cx="4482460" cy="20082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450" b="1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45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15A22-B03D-468C-A042-FD3A11136826}"/>
              </a:ext>
            </a:extLst>
          </p:cNvPr>
          <p:cNvSpPr txBox="1"/>
          <p:nvPr/>
        </p:nvSpPr>
        <p:spPr>
          <a:xfrm>
            <a:off x="3549930" y="835138"/>
            <a:ext cx="499417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84" y="2642560"/>
            <a:ext cx="4811601" cy="293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01" y="2655848"/>
            <a:ext cx="4704846" cy="293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622738" y="465496"/>
            <a:ext cx="8023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ও চন্দ্র পরস্পরকে নিজের দিকে আকর্ষন করছে । এই আকর্ষন থাকার কারণে এরা পরস্পর পরস্পর থেকে ছিটকে পড়ছে না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6462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43211" y="914400"/>
            <a:ext cx="2614412" cy="8242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68271" y="1919326"/>
            <a:ext cx="2749640" cy="5924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617" y="3514100"/>
            <a:ext cx="1110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শুধু পৃথিবী নয়, এ মহাবিশ্বের সকল বস্তুকণাই একে অপরকে নিজের দিকে আকর্ষণ করে । ব্যাখ্যা কর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5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386" y="736033"/>
            <a:ext cx="5847227" cy="3078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102" y="4550608"/>
            <a:ext cx="10122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মহাবিশ্বের প্রতিটি বস্তুকণা একে অপরকে নিজের দিকে আকর্ষণ করে এবং এই আকর্ষণ বলের মান বস্তুকণাদ্বয়ের ভরের গুণফলের সমানুপাতিক এবং এদের দূরত্বের বর্গের ব্যস্তানুপাতিক এবং এ বল বস্তুকণাদ্বয়ের সংযোজক সরলরেখা বরাবর ক্রিয়া করে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53892" y="2653119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2253801" y="3826366"/>
            <a:ext cx="4337710" cy="10625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70259" y="3910450"/>
            <a:ext cx="44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1335" y="2215494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5523" y="2139689"/>
            <a:ext cx="70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97429" y="1358644"/>
                <a:ext cx="4056845" cy="3749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ধরা যাক,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 এবং n ভরের দুটি বস্তু পরস্পর থেকে d দূরুত্বে অবস্থিত । এদের মধ্যকার আকর্ষণ বল F হলে, মহাকর্ষ সূত্রানুসারে,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𝑚𝑛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429" y="1358644"/>
                <a:ext cx="4056845" cy="3749103"/>
              </a:xfrm>
              <a:prstGeom prst="rect">
                <a:avLst/>
              </a:prstGeom>
              <a:blipFill>
                <a:blip r:embed="rId2"/>
                <a:stretch>
                  <a:fillRect l="-3910" t="-2114" b="-2276"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54267" y="5256423"/>
            <a:ext cx="567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 G মহাকর্ষীয় ধ্রুবক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12F0B4-2CD4-45C7-88DE-5F6F63A5099C}"/>
              </a:ext>
            </a:extLst>
          </p:cNvPr>
          <p:cNvGrpSpPr/>
          <p:nvPr/>
        </p:nvGrpSpPr>
        <p:grpSpPr>
          <a:xfrm>
            <a:off x="1813302" y="2544567"/>
            <a:ext cx="5477748" cy="1210613"/>
            <a:chOff x="1813302" y="2544567"/>
            <a:chExt cx="5477748" cy="1210613"/>
          </a:xfrm>
        </p:grpSpPr>
        <p:sp>
          <p:nvSpPr>
            <p:cNvPr id="4" name="Flowchart: Connector 3"/>
            <p:cNvSpPr/>
            <p:nvPr/>
          </p:nvSpPr>
          <p:spPr>
            <a:xfrm>
              <a:off x="1813302" y="2671746"/>
              <a:ext cx="885895" cy="95625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6001015" y="2544567"/>
              <a:ext cx="1290035" cy="1210613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141939-338B-45F5-AD9A-5398A60AF8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0163" y="3141223"/>
              <a:ext cx="4348477" cy="12163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ight Arrow 5"/>
          <p:cNvSpPr/>
          <p:nvPr/>
        </p:nvSpPr>
        <p:spPr>
          <a:xfrm>
            <a:off x="2306978" y="3093955"/>
            <a:ext cx="543059" cy="1062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018404" y="3093953"/>
            <a:ext cx="573107" cy="10625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FEDB80-E890-4884-935B-9DE937A519F4}"/>
              </a:ext>
            </a:extLst>
          </p:cNvPr>
          <p:cNvCxnSpPr/>
          <p:nvPr/>
        </p:nvCxnSpPr>
        <p:spPr>
          <a:xfrm>
            <a:off x="2253801" y="3677690"/>
            <a:ext cx="0" cy="5068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4A1EEC-2975-4D95-B06F-0C484B497A88}"/>
              </a:ext>
            </a:extLst>
          </p:cNvPr>
          <p:cNvCxnSpPr/>
          <p:nvPr/>
        </p:nvCxnSpPr>
        <p:spPr>
          <a:xfrm>
            <a:off x="6628640" y="3779872"/>
            <a:ext cx="0" cy="5068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1406 -0.000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-4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4636 -0.00186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249554" y="843028"/>
            <a:ext cx="2991795" cy="104085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405417" y="1989134"/>
            <a:ext cx="4123476" cy="100133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280" y="3715266"/>
            <a:ext cx="8390037" cy="110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কেজি এবং ১৫ কেজি দুইটি বস্তু পরস্পর থেকে ২ মিটার দূরত্বে অবস্থান করলে বস্তুকণাদ্বয়ের মধ্যবর্তী আকর্ষণ বল নির্ণয় 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83" y="812979"/>
            <a:ext cx="2857500" cy="16002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692595" y="557939"/>
            <a:ext cx="8427797" cy="5654458"/>
            <a:chOff x="2163651" y="901521"/>
            <a:chExt cx="7972022" cy="5149890"/>
          </a:xfrm>
        </p:grpSpPr>
        <p:sp>
          <p:nvSpPr>
            <p:cNvPr id="4" name="7-Point Star 3"/>
            <p:cNvSpPr/>
            <p:nvPr/>
          </p:nvSpPr>
          <p:spPr>
            <a:xfrm>
              <a:off x="3618963" y="901521"/>
              <a:ext cx="4572000" cy="759854"/>
            </a:xfrm>
            <a:prstGeom prst="star7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63651" y="1852145"/>
              <a:ext cx="6027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মহাকর্ষ কী 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3651" y="2304525"/>
              <a:ext cx="6027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অভিকর্ষ বলতে কি বুঝ 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63651" y="2782804"/>
              <a:ext cx="6027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মহাকর্ষীয় ধ্রুবক কী 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163651" y="4366791"/>
                  <a:ext cx="7972022" cy="574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বস্তুদ্বয়ের ভরের গুণফল ৩৬০০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bn-BD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গ্রাম</m:t>
                          </m:r>
                        </m:e>
                        <m:sup>
                          <m:r>
                            <a:rPr lang="bn-BD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r>
                    <a:rPr lang="bn-BD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হলে বলের কী পরিবর্তন হবে ?</a:t>
                  </a:r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3651" y="4366791"/>
                  <a:ext cx="7972022" cy="5749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06" b="-29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163651" y="3303127"/>
              <a:ext cx="6027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3651" y="5127095"/>
              <a:ext cx="2125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ক) অর্ধেক হবে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61963" y="5127095"/>
              <a:ext cx="2125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খ) দ্বিগুণ হবে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3651" y="5589746"/>
              <a:ext cx="2125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গ) তিনগুণ হবে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61963" y="5588760"/>
              <a:ext cx="2125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গ) চারগুণ হবে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2908211" y="3491362"/>
              <a:ext cx="1535805" cy="540913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6587543" y="3094657"/>
              <a:ext cx="598868" cy="94016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3656" y="4022291"/>
              <a:ext cx="1210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৪০ গ্রাম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08659" y="3968701"/>
              <a:ext cx="1210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৩০ গ্রাম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3182" y="154546"/>
            <a:ext cx="11758411" cy="6478073"/>
            <a:chOff x="193182" y="154546"/>
            <a:chExt cx="11758411" cy="6478073"/>
          </a:xfrm>
        </p:grpSpPr>
        <p:sp>
          <p:nvSpPr>
            <p:cNvPr id="2" name="Rectangle 1"/>
            <p:cNvSpPr/>
            <p:nvPr/>
          </p:nvSpPr>
          <p:spPr>
            <a:xfrm>
              <a:off x="193182" y="154546"/>
              <a:ext cx="11758411" cy="6478073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725" y="406009"/>
              <a:ext cx="3515798" cy="236097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23948" y="4249810"/>
              <a:ext cx="7006107" cy="99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5493" y="2305318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3943" y="2305318"/>
              <a:ext cx="1079957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শিউলী তাদের বাসার পাঁচতলার ছাদে উঠে ৫০ গ্রাম ভরের একটি পাথর নিচে ফেলে দিল । মাটিতে দাঁড়ানো শিউলীর ছোট ভাই লক্ষ করল পাথরটি যতই ভূমির কাছাকাছি আসে ততই পাথরটি গতি বাড়ে 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5762" y="3876541"/>
              <a:ext cx="1056775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ক) অভিকর্ষ কী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খ) মহাকর্ষীয় ধ্রুবক বলতে কি বুঝ ?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গ) পাথরটির ওজন নির্ণয় কর ।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ঘ) পাথরটি ডানে বাঁয়ে না পড়ে সোজা নিচে পড়ে কেন ? বিশ্লেষণ কর ।</a:t>
              </a:r>
            </a:p>
          </p:txBody>
        </p:sp>
        <p:sp>
          <p:nvSpPr>
            <p:cNvPr id="8" name="Down Ribbon 7"/>
            <p:cNvSpPr/>
            <p:nvPr/>
          </p:nvSpPr>
          <p:spPr>
            <a:xfrm>
              <a:off x="1907498" y="875547"/>
              <a:ext cx="5512157" cy="1217270"/>
            </a:xfrm>
            <a:prstGeom prst="ribb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7476" y="232795"/>
            <a:ext cx="11797048" cy="6078828"/>
            <a:chOff x="218941" y="218941"/>
            <a:chExt cx="11797048" cy="6078828"/>
          </a:xfrm>
        </p:grpSpPr>
        <p:sp>
          <p:nvSpPr>
            <p:cNvPr id="2" name="Rounded Rectangle 1"/>
            <p:cNvSpPr/>
            <p:nvPr/>
          </p:nvSpPr>
          <p:spPr>
            <a:xfrm>
              <a:off x="218941" y="218941"/>
              <a:ext cx="11797048" cy="6078828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989" y="1417279"/>
              <a:ext cx="6297769" cy="44629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87887" y="1033661"/>
              <a:ext cx="9942491" cy="1323439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r>
                <a:rPr lang="bn-BD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F5759C-BF7E-4C16-970B-50B23F5B37EF}"/>
              </a:ext>
            </a:extLst>
          </p:cNvPr>
          <p:cNvGrpSpPr/>
          <p:nvPr/>
        </p:nvGrpSpPr>
        <p:grpSpPr>
          <a:xfrm>
            <a:off x="7125889" y="951681"/>
            <a:ext cx="4206238" cy="5497465"/>
            <a:chOff x="7125889" y="951681"/>
            <a:chExt cx="4206238" cy="5497465"/>
          </a:xfrm>
        </p:grpSpPr>
        <p:sp>
          <p:nvSpPr>
            <p:cNvPr id="7" name="Rectangle 6"/>
            <p:cNvSpPr/>
            <p:nvPr/>
          </p:nvSpPr>
          <p:spPr>
            <a:xfrm>
              <a:off x="7735488" y="4560503"/>
              <a:ext cx="2987040" cy="1446550"/>
            </a:xfrm>
            <a:prstGeom prst="rect">
              <a:avLst/>
            </a:prstGeom>
            <a:gradFill>
              <a:gsLst>
                <a:gs pos="9000">
                  <a:schemeClr val="accent5">
                    <a:lumMod val="5000"/>
                    <a:lumOff val="95000"/>
                  </a:schemeClr>
                </a:gs>
                <a:gs pos="34000">
                  <a:schemeClr val="accent5">
                    <a:lumMod val="60000"/>
                    <a:lumOff val="40000"/>
                  </a:schemeClr>
                </a:gs>
                <a:gs pos="88000">
                  <a:schemeClr val="accent4">
                    <a:lumMod val="40000"/>
                    <a:lumOff val="60000"/>
                  </a:schemeClr>
                </a:gs>
                <a:gs pos="91000">
                  <a:schemeClr val="bg2"/>
                </a:gs>
              </a:gsLst>
              <a:lin ang="2700000" scaled="1"/>
            </a:gradFill>
            <a:ln w="15875"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IN" sz="2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: অ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ষ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ম</a:t>
              </a: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অধ্য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য়-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সপ্তম 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৯-১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IN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৪5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 মিনিট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788628A-0AFC-4532-8523-287927297988}"/>
                </a:ext>
              </a:extLst>
            </p:cNvPr>
            <p:cNvSpPr/>
            <p:nvPr/>
          </p:nvSpPr>
          <p:spPr>
            <a:xfrm>
              <a:off x="7125889" y="951681"/>
              <a:ext cx="4206238" cy="54974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F48B1E-2C76-4D4C-AADF-CD9CBC7828A7}"/>
                </a:ext>
              </a:extLst>
            </p:cNvPr>
            <p:cNvSpPr/>
            <p:nvPr/>
          </p:nvSpPr>
          <p:spPr>
            <a:xfrm>
              <a:off x="8543076" y="1153659"/>
              <a:ext cx="1309601" cy="3912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bn-IN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2F1E74-12ED-4DC1-B85A-534C6FB0B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354" y="1746898"/>
              <a:ext cx="2077787" cy="23715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D93226F-7F5E-4DD0-84CD-24B6892118A8}"/>
              </a:ext>
            </a:extLst>
          </p:cNvPr>
          <p:cNvGrpSpPr/>
          <p:nvPr/>
        </p:nvGrpSpPr>
        <p:grpSpPr>
          <a:xfrm>
            <a:off x="780041" y="951682"/>
            <a:ext cx="4206238" cy="5497465"/>
            <a:chOff x="365760" y="1038665"/>
            <a:chExt cx="4206238" cy="549746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0D8F16-198D-492F-80AE-2D7A27AC406A}"/>
                </a:ext>
              </a:extLst>
            </p:cNvPr>
            <p:cNvSpPr/>
            <p:nvPr/>
          </p:nvSpPr>
          <p:spPr>
            <a:xfrm>
              <a:off x="365760" y="1038665"/>
              <a:ext cx="4206238" cy="54974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B2CE64-0EC8-42B6-8230-1CC975563D4B}"/>
                </a:ext>
              </a:extLst>
            </p:cNvPr>
            <p:cNvSpPr/>
            <p:nvPr/>
          </p:nvSpPr>
          <p:spPr>
            <a:xfrm>
              <a:off x="1711561" y="1240643"/>
              <a:ext cx="1575597" cy="3912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1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CF3905-4DF5-489E-9655-6C0B678D213B}"/>
              </a:ext>
            </a:extLst>
          </p:cNvPr>
          <p:cNvGrpSpPr/>
          <p:nvPr/>
        </p:nvGrpSpPr>
        <p:grpSpPr>
          <a:xfrm>
            <a:off x="5207342" y="271228"/>
            <a:ext cx="1777319" cy="5338335"/>
            <a:chOff x="3683340" y="249187"/>
            <a:chExt cx="1777319" cy="5338335"/>
          </a:xfrm>
        </p:grpSpPr>
        <p:sp>
          <p:nvSpPr>
            <p:cNvPr id="5" name="Rounded Rectangle 4"/>
            <p:cNvSpPr/>
            <p:nvPr/>
          </p:nvSpPr>
          <p:spPr>
            <a:xfrm>
              <a:off x="3683340" y="249187"/>
              <a:ext cx="1777319" cy="680454"/>
            </a:xfrm>
            <a:prstGeom prst="roundRect">
              <a:avLst>
                <a:gd name="adj" fmla="val 50000"/>
              </a:avLst>
            </a:prstGeom>
            <a:gradFill>
              <a:gsLst>
                <a:gs pos="9000">
                  <a:schemeClr val="accent5">
                    <a:lumMod val="5000"/>
                    <a:lumOff val="95000"/>
                  </a:schemeClr>
                </a:gs>
                <a:gs pos="34000">
                  <a:schemeClr val="accent5">
                    <a:lumMod val="60000"/>
                    <a:lumOff val="40000"/>
                  </a:schemeClr>
                </a:gs>
                <a:gs pos="88000">
                  <a:schemeClr val="accent4">
                    <a:lumMod val="40000"/>
                    <a:lumOff val="60000"/>
                  </a:schemeClr>
                </a:gs>
                <a:gs pos="91000">
                  <a:schemeClr val="bg2"/>
                </a:gs>
              </a:gsLst>
              <a:lin ang="27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84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84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A190411-D688-43E2-B123-CC4E1A28AB04}"/>
                </a:ext>
              </a:extLst>
            </p:cNvPr>
            <p:cNvGrpSpPr/>
            <p:nvPr/>
          </p:nvGrpSpPr>
          <p:grpSpPr>
            <a:xfrm>
              <a:off x="4480530" y="2600482"/>
              <a:ext cx="182880" cy="2987040"/>
              <a:chOff x="3053759" y="3124200"/>
              <a:chExt cx="314325" cy="281940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A707156-0327-4A33-9881-70AECA9DF54B}"/>
                  </a:ext>
                </a:extLst>
              </p:cNvPr>
              <p:cNvCxnSpPr/>
              <p:nvPr/>
            </p:nvCxnSpPr>
            <p:spPr>
              <a:xfrm>
                <a:off x="3215684" y="3124200"/>
                <a:ext cx="0" cy="2819400"/>
              </a:xfrm>
              <a:prstGeom prst="line">
                <a:avLst/>
              </a:prstGeom>
              <a:ln w="57150">
                <a:gradFill>
                  <a:gsLst>
                    <a:gs pos="12000">
                      <a:srgbClr val="FF0000"/>
                    </a:gs>
                    <a:gs pos="36000">
                      <a:srgbClr val="002060"/>
                    </a:gs>
                    <a:gs pos="72000">
                      <a:srgbClr val="00B0F0"/>
                    </a:gs>
                  </a:gsLst>
                  <a:lin ang="5400000" scaled="1"/>
                </a:gra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1C8D858-666D-48A2-B6EC-D5C3B0562924}"/>
                  </a:ext>
                </a:extLst>
              </p:cNvPr>
              <p:cNvCxnSpPr/>
              <p:nvPr/>
            </p:nvCxnSpPr>
            <p:spPr>
              <a:xfrm flipH="1">
                <a:off x="3352800" y="3276600"/>
                <a:ext cx="15284" cy="2438400"/>
              </a:xfrm>
              <a:prstGeom prst="line">
                <a:avLst/>
              </a:prstGeom>
              <a:ln w="57150">
                <a:gradFill>
                  <a:gsLst>
                    <a:gs pos="12000">
                      <a:srgbClr val="00B050"/>
                    </a:gs>
                    <a:gs pos="36000">
                      <a:srgbClr val="C00000"/>
                    </a:gs>
                    <a:gs pos="72000">
                      <a:srgbClr val="7030A0"/>
                    </a:gs>
                  </a:gsLst>
                  <a:lin ang="5400000" scaled="1"/>
                </a:gra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FF54812-0873-4522-AD1D-675DDF00A88D}"/>
                  </a:ext>
                </a:extLst>
              </p:cNvPr>
              <p:cNvCxnSpPr/>
              <p:nvPr/>
            </p:nvCxnSpPr>
            <p:spPr>
              <a:xfrm flipH="1">
                <a:off x="3053759" y="3287875"/>
                <a:ext cx="15284" cy="2438400"/>
              </a:xfrm>
              <a:prstGeom prst="line">
                <a:avLst/>
              </a:prstGeom>
              <a:ln w="57150">
                <a:gradFill>
                  <a:gsLst>
                    <a:gs pos="77000">
                      <a:srgbClr val="FF0000"/>
                    </a:gs>
                    <a:gs pos="49000">
                      <a:srgbClr val="002060"/>
                    </a:gs>
                    <a:gs pos="17000">
                      <a:srgbClr val="00B0F0"/>
                    </a:gs>
                  </a:gsLst>
                  <a:lin ang="5400000" scaled="1"/>
                </a:gra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9496" y="3580327"/>
            <a:ext cx="3024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5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0EFD3E-575E-43DB-9321-6AA67C2EF9E5}"/>
              </a:ext>
            </a:extLst>
          </p:cNvPr>
          <p:cNvGrpSpPr/>
          <p:nvPr/>
        </p:nvGrpSpPr>
        <p:grpSpPr>
          <a:xfrm>
            <a:off x="1010982" y="695459"/>
            <a:ext cx="10425458" cy="5116518"/>
            <a:chOff x="1010982" y="695459"/>
            <a:chExt cx="10425458" cy="51165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82" y="2057014"/>
              <a:ext cx="5207358" cy="37163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982" y="2095651"/>
              <a:ext cx="5119361" cy="37163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2060620" y="695459"/>
              <a:ext cx="79720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চিত্র দুটি লক্ষ্য কর এবং চিন্তা করে বল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6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AECBC9-9202-4EB4-9600-73C5AD74D2BC}"/>
              </a:ext>
            </a:extLst>
          </p:cNvPr>
          <p:cNvGrpSpPr/>
          <p:nvPr/>
        </p:nvGrpSpPr>
        <p:grpSpPr>
          <a:xfrm>
            <a:off x="1664838" y="2572719"/>
            <a:ext cx="535921" cy="495946"/>
            <a:chOff x="4308764" y="1921283"/>
            <a:chExt cx="1787236" cy="162098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233D75-E47A-489F-AD16-E52CC5C1BAAC}"/>
                </a:ext>
              </a:extLst>
            </p:cNvPr>
            <p:cNvSpPr/>
            <p:nvPr/>
          </p:nvSpPr>
          <p:spPr>
            <a:xfrm>
              <a:off x="4308764" y="1921283"/>
              <a:ext cx="1787236" cy="162098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BA9045E-6C66-4DAA-ADA8-7864F6E3BEC0}"/>
                </a:ext>
              </a:extLst>
            </p:cNvPr>
            <p:cNvSpPr/>
            <p:nvPr/>
          </p:nvSpPr>
          <p:spPr>
            <a:xfrm>
              <a:off x="4724414" y="1935138"/>
              <a:ext cx="753079" cy="1607126"/>
            </a:xfrm>
            <a:custGeom>
              <a:avLst/>
              <a:gdLst>
                <a:gd name="connsiteX0" fmla="*/ 602673 w 753079"/>
                <a:gd name="connsiteY0" fmla="*/ 0 h 1620982"/>
                <a:gd name="connsiteX1" fmla="*/ 724133 w 753079"/>
                <a:gd name="connsiteY1" fmla="*/ 16466 h 1620982"/>
                <a:gd name="connsiteX2" fmla="*/ 753079 w 753079"/>
                <a:gd name="connsiteY2" fmla="*/ 28550 h 1620982"/>
                <a:gd name="connsiteX3" fmla="*/ 744450 w 753079"/>
                <a:gd name="connsiteY3" fmla="*/ 30321 h 1620982"/>
                <a:gd name="connsiteX4" fmla="*/ 263236 w 753079"/>
                <a:gd name="connsiteY4" fmla="*/ 824346 h 1620982"/>
                <a:gd name="connsiteX5" fmla="*/ 631322 w 753079"/>
                <a:gd name="connsiteY5" fmla="*/ 1571145 h 1620982"/>
                <a:gd name="connsiteX6" fmla="*/ 715503 w 753079"/>
                <a:gd name="connsiteY6" fmla="*/ 1606287 h 1620982"/>
                <a:gd name="connsiteX7" fmla="*/ 664293 w 753079"/>
                <a:gd name="connsiteY7" fmla="*/ 1616798 h 1620982"/>
                <a:gd name="connsiteX8" fmla="*/ 602673 w 753079"/>
                <a:gd name="connsiteY8" fmla="*/ 1620982 h 1620982"/>
                <a:gd name="connsiteX9" fmla="*/ 0 w 753079"/>
                <a:gd name="connsiteY9" fmla="*/ 810491 h 1620982"/>
                <a:gd name="connsiteX10" fmla="*/ 602673 w 753079"/>
                <a:gd name="connsiteY10" fmla="*/ 0 h 1620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3079" h="1620982">
                  <a:moveTo>
                    <a:pt x="602673" y="0"/>
                  </a:moveTo>
                  <a:cubicBezTo>
                    <a:pt x="644279" y="0"/>
                    <a:pt x="684900" y="5670"/>
                    <a:pt x="724133" y="16466"/>
                  </a:cubicBezTo>
                  <a:lnTo>
                    <a:pt x="753079" y="28550"/>
                  </a:lnTo>
                  <a:lnTo>
                    <a:pt x="744450" y="30321"/>
                  </a:lnTo>
                  <a:cubicBezTo>
                    <a:pt x="469822" y="105897"/>
                    <a:pt x="263236" y="432677"/>
                    <a:pt x="263236" y="824346"/>
                  </a:cubicBezTo>
                  <a:cubicBezTo>
                    <a:pt x="263236" y="1160063"/>
                    <a:pt x="415013" y="1448106"/>
                    <a:pt x="631322" y="1571145"/>
                  </a:cubicBezTo>
                  <a:lnTo>
                    <a:pt x="715503" y="1606287"/>
                  </a:lnTo>
                  <a:lnTo>
                    <a:pt x="664293" y="1616798"/>
                  </a:lnTo>
                  <a:cubicBezTo>
                    <a:pt x="644033" y="1619565"/>
                    <a:pt x="623476" y="1620982"/>
                    <a:pt x="602673" y="1620982"/>
                  </a:cubicBezTo>
                  <a:cubicBezTo>
                    <a:pt x="269826" y="1620982"/>
                    <a:pt x="0" y="1258113"/>
                    <a:pt x="0" y="810491"/>
                  </a:cubicBezTo>
                  <a:cubicBezTo>
                    <a:pt x="0" y="362869"/>
                    <a:pt x="269826" y="0"/>
                    <a:pt x="602673" y="0"/>
                  </a:cubicBez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459923E-042D-4D41-943F-14B65D4A0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71" y="1614510"/>
            <a:ext cx="3007898" cy="4190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27A58-18AF-48DA-BA64-97B1C6676720}"/>
              </a:ext>
            </a:extLst>
          </p:cNvPr>
          <p:cNvSpPr txBox="1"/>
          <p:nvPr/>
        </p:nvSpPr>
        <p:spPr>
          <a:xfrm>
            <a:off x="2060620" y="695459"/>
            <a:ext cx="7972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দুটি লক্ষ্য কর এবং চিন্তা করে বল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9571 -0.3456 C 0.11537 -0.42129 0.14779 -0.46574 0.1836 -0.47037 C 0.22422 -0.47291 0.25847 -0.43889 0.28373 -0.36898 L 0.40573 -0.05046 " pathEditMode="relative" rAng="21360000" ptsTypes="AAA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2479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-0.16927 -1.11111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1983" y="852407"/>
            <a:ext cx="7650051" cy="8395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05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05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983" y="3432220"/>
            <a:ext cx="7650051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“মহাকর্ষ”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01545" y="850005"/>
            <a:ext cx="3103808" cy="953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82426-F463-4744-A9C6-C6D468C18A1E}"/>
              </a:ext>
            </a:extLst>
          </p:cNvPr>
          <p:cNvGrpSpPr/>
          <p:nvPr/>
        </p:nvGrpSpPr>
        <p:grpSpPr>
          <a:xfrm>
            <a:off x="1777283" y="3100311"/>
            <a:ext cx="7914068" cy="2124796"/>
            <a:chOff x="1777283" y="3100311"/>
            <a:chExt cx="7914068" cy="2124796"/>
          </a:xfrm>
        </p:grpSpPr>
        <p:sp>
          <p:nvSpPr>
            <p:cNvPr id="5" name="Bevel 4"/>
            <p:cNvSpPr/>
            <p:nvPr/>
          </p:nvSpPr>
          <p:spPr>
            <a:xfrm>
              <a:off x="1777283" y="3180179"/>
              <a:ext cx="437881" cy="450761"/>
            </a:xfrm>
            <a:prstGeom prst="beve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evel 5"/>
            <p:cNvSpPr/>
            <p:nvPr/>
          </p:nvSpPr>
          <p:spPr>
            <a:xfrm>
              <a:off x="1777283" y="3937138"/>
              <a:ext cx="437881" cy="450761"/>
            </a:xfrm>
            <a:prstGeom prst="beve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vel 6"/>
            <p:cNvSpPr/>
            <p:nvPr/>
          </p:nvSpPr>
          <p:spPr>
            <a:xfrm>
              <a:off x="1777284" y="4645784"/>
              <a:ext cx="437881" cy="450761"/>
            </a:xfrm>
            <a:prstGeom prst="beve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82403" y="3100311"/>
              <a:ext cx="71992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মহাকর্ষ কী তা ব্যাখ্যা করতে পারবে।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92061" y="3808576"/>
              <a:ext cx="71992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অভিকর্ষ সম্পর্কে ধারণা দিতে পারবে।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92061" y="4517221"/>
              <a:ext cx="71992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নিউটনের মহাকর্ষ সূত্র ব্যাখ্যা করতে পারবে।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70468" y="2176530"/>
            <a:ext cx="681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88" y="2048641"/>
            <a:ext cx="3874768" cy="289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68568" y="902256"/>
            <a:ext cx="9543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প্রতিটি বস্থুওকণা একে অপরকে নিজের দিকে আকর্ষণ করে । এই আকর্ষণ বলকে মহাকর্ষ বল বলে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37" y="5164426"/>
            <a:ext cx="5602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ক্রিকেট বলকে উপরের দিকে ছুড়ে দিলে মাটিতে পড়ে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5188" y="5164426"/>
            <a:ext cx="5602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 এবং চন্দ্রের আকর্ষণ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826AAE-5660-4EFA-8A52-558ADC418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8" y="2127389"/>
            <a:ext cx="4638675" cy="2733675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2497682" y="614967"/>
            <a:ext cx="5241701" cy="1429554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47403" y="2433510"/>
            <a:ext cx="2421228" cy="618186"/>
          </a:xfrm>
          <a:prstGeom prst="flowChartTermina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988" y="4058871"/>
            <a:ext cx="1000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মহাকর্ষ কী ? ক্রিকেট বল উপর থেকে নিচে পড়ার কারণ ব্যাখ্যা কর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02" y="1714500"/>
            <a:ext cx="1714500" cy="17145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0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6" y="1480981"/>
            <a:ext cx="5911671" cy="3941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4743" y="1506738"/>
            <a:ext cx="4375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মহাবিশ্বের প্রতিটি বস্তুকণা একে অপরকে  নিজের দিকে আকর্ষণ করে । এই দুইটি বস্তুকণার মধ্যে একটি যদি পৃথিবী হয়, তবে এই আকর্ষণ বলকে অভিকর্ষ বলে । যেমনঃ গাছ থেকে ফল পড়ছে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9892" y="187778"/>
            <a:ext cx="1129604" cy="100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97" y="5568728"/>
            <a:ext cx="824669" cy="1379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669" y="5653195"/>
            <a:ext cx="1129604" cy="1007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86444" y="-63729"/>
            <a:ext cx="824673" cy="13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7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579</TotalTime>
  <Words>434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Cambria Math</vt:lpstr>
      <vt:lpstr>Garamond</vt:lpstr>
      <vt:lpstr>NikoshBAN</vt:lpstr>
      <vt:lpstr>Tw Cen MT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Gautam Chandra Barman</dc:creator>
  <cp:lastModifiedBy>My PC</cp:lastModifiedBy>
  <cp:revision>106</cp:revision>
  <dcterms:created xsi:type="dcterms:W3CDTF">2018-10-24T03:05:38Z</dcterms:created>
  <dcterms:modified xsi:type="dcterms:W3CDTF">2020-10-01T16:32:57Z</dcterms:modified>
</cp:coreProperties>
</file>