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80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79CD0-A3CC-4915-B442-A714085F0185}">
          <p14:sldIdLst>
            <p14:sldId id="256"/>
            <p14:sldId id="257"/>
            <p14:sldId id="280"/>
            <p14:sldId id="27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DFE26-4DBF-45B2-BE9C-3620CAC08193}" type="doc">
      <dgm:prSet loTypeId="urn:microsoft.com/office/officeart/2011/layout/Circle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958B561-649E-47E8-9592-458E0E164475}">
      <dgm:prSet phldrT="[Text]"/>
      <dgm:spPr/>
      <dgm:t>
        <a:bodyPr/>
        <a:lstStyle/>
        <a:p>
          <a:r>
            <a:rPr lang="bn-IN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সন্ধি</a:t>
          </a:r>
          <a:endParaRPr lang="en-US" b="1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5E2339F8-0F3C-4C57-B534-963185E74F15}" type="parTrans" cxnId="{A85CE676-618A-490D-9B33-68F7281E4C83}">
      <dgm:prSet/>
      <dgm:spPr/>
      <dgm:t>
        <a:bodyPr/>
        <a:lstStyle/>
        <a:p>
          <a:endParaRPr lang="en-US"/>
        </a:p>
      </dgm:t>
    </dgm:pt>
    <dgm:pt modelId="{8BB7E00A-A1CA-48AC-B960-BF6FC796987F}" type="sibTrans" cxnId="{A85CE676-618A-490D-9B33-68F7281E4C83}">
      <dgm:prSet/>
      <dgm:spPr/>
      <dgm:t>
        <a:bodyPr/>
        <a:lstStyle/>
        <a:p>
          <a:endParaRPr lang="en-US"/>
        </a:p>
      </dgm:t>
    </dgm:pt>
    <dgm:pt modelId="{A86A547D-2816-4C0E-9F88-42E3FE95CAA5}">
      <dgm:prSet phldrT="[Text]"/>
      <dgm:spPr/>
      <dgm:t>
        <a:bodyPr/>
        <a:lstStyle/>
        <a:p>
          <a:r>
            <a:rPr lang="bn-IN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স্বরসন্ধি</a:t>
          </a:r>
          <a:r>
            <a:rPr lang="bn-IN" b="1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b="1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2A3623C-316D-422C-82FB-8FB4FACABA38}" type="parTrans" cxnId="{E9A77633-2D9F-4DA0-8EED-42C06405FCE0}">
      <dgm:prSet/>
      <dgm:spPr/>
      <dgm:t>
        <a:bodyPr/>
        <a:lstStyle/>
        <a:p>
          <a:endParaRPr lang="en-US"/>
        </a:p>
      </dgm:t>
    </dgm:pt>
    <dgm:pt modelId="{3DBAA6B1-0018-4679-AA7B-F7BB9F27390A}" type="sibTrans" cxnId="{E9A77633-2D9F-4DA0-8EED-42C06405FCE0}">
      <dgm:prSet/>
      <dgm:spPr/>
      <dgm:t>
        <a:bodyPr/>
        <a:lstStyle/>
        <a:p>
          <a:endParaRPr lang="en-US"/>
        </a:p>
      </dgm:t>
    </dgm:pt>
    <dgm:pt modelId="{B93C779E-8EF3-484A-878F-05C9C35FD9C6}">
      <dgm:prSet phldrT="[Text]"/>
      <dgm:spPr/>
      <dgm:t>
        <a:bodyPr/>
        <a:lstStyle/>
        <a:p>
          <a:r>
            <a:rPr lang="bn-IN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ব্যঞ্জনসন্ধি</a:t>
          </a:r>
          <a:endParaRPr lang="en-US" b="1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0768365-1445-4B01-86C2-D49695228717}" type="parTrans" cxnId="{28392F2E-5EC8-47CD-835D-0A2A9F658961}">
      <dgm:prSet/>
      <dgm:spPr/>
      <dgm:t>
        <a:bodyPr/>
        <a:lstStyle/>
        <a:p>
          <a:endParaRPr lang="en-US"/>
        </a:p>
      </dgm:t>
    </dgm:pt>
    <dgm:pt modelId="{843B38D8-CE72-4816-A0ED-9EFAD3E9D174}" type="sibTrans" cxnId="{28392F2E-5EC8-47CD-835D-0A2A9F658961}">
      <dgm:prSet/>
      <dgm:spPr/>
      <dgm:t>
        <a:bodyPr/>
        <a:lstStyle/>
        <a:p>
          <a:endParaRPr lang="en-US"/>
        </a:p>
      </dgm:t>
    </dgm:pt>
    <dgm:pt modelId="{DAA5FCFB-AB26-4B9F-8238-CEC8065EC89A}" type="pres">
      <dgm:prSet presAssocID="{88FDFE26-4DBF-45B2-BE9C-3620CAC0819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70E6AF-BCDD-4567-8473-4C7374E323DF}" type="pres">
      <dgm:prSet presAssocID="{B93C779E-8EF3-484A-878F-05C9C35FD9C6}" presName="Accent3" presStyleCnt="0"/>
      <dgm:spPr/>
    </dgm:pt>
    <dgm:pt modelId="{6D6B1D0A-8E79-4CF6-A0B9-D5045E011B78}" type="pres">
      <dgm:prSet presAssocID="{B93C779E-8EF3-484A-878F-05C9C35FD9C6}" presName="Accent" presStyleLbl="node1" presStyleIdx="0" presStyleCnt="3" custAng="2655463" custScaleX="62354" custScaleY="61397" custLinFactNeighborX="894" custLinFactNeighborY="447"/>
      <dgm:spPr>
        <a:prstGeom prst="cube">
          <a:avLst/>
        </a:prstGeom>
      </dgm:spPr>
    </dgm:pt>
    <dgm:pt modelId="{3812AEDA-4CB8-4E74-BB20-AE43E2DFD3FD}" type="pres">
      <dgm:prSet presAssocID="{B93C779E-8EF3-484A-878F-05C9C35FD9C6}" presName="ParentBackground3" presStyleCnt="0"/>
      <dgm:spPr/>
    </dgm:pt>
    <dgm:pt modelId="{7B3E8D5B-5CF7-4A46-8171-46D19200561C}" type="pres">
      <dgm:prSet presAssocID="{B93C779E-8EF3-484A-878F-05C9C35FD9C6}" presName="ParentBackground" presStyleLbl="fgAcc1" presStyleIdx="0" presStyleCnt="3" custScaleX="111793" custScaleY="111481" custLinFactNeighborX="-1934" custLinFactNeighborY="6697"/>
      <dgm:spPr/>
    </dgm:pt>
    <dgm:pt modelId="{3D29CBD5-0D7F-40E6-895A-07717C325EB5}" type="pres">
      <dgm:prSet presAssocID="{B93C779E-8EF3-484A-878F-05C9C35FD9C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153A426-3C11-46A7-A03C-59D938158D44}" type="pres">
      <dgm:prSet presAssocID="{A86A547D-2816-4C0E-9F88-42E3FE95CAA5}" presName="Accent2" presStyleCnt="0"/>
      <dgm:spPr/>
    </dgm:pt>
    <dgm:pt modelId="{F2C4DD99-B950-4953-9E34-DEF0F2F85FDA}" type="pres">
      <dgm:prSet presAssocID="{A86A547D-2816-4C0E-9F88-42E3FE95CAA5}" presName="Accent" presStyleLbl="node1" presStyleIdx="1" presStyleCnt="3" custScaleX="76410" custScaleY="73827" custLinFactNeighborX="-10446" custLinFactNeighborY="3157"/>
      <dgm:spPr>
        <a:prstGeom prst="cube">
          <a:avLst/>
        </a:prstGeom>
      </dgm:spPr>
    </dgm:pt>
    <dgm:pt modelId="{4CDF293A-E452-4879-AE8C-3B4F44B4BB7E}" type="pres">
      <dgm:prSet presAssocID="{A86A547D-2816-4C0E-9F88-42E3FE95CAA5}" presName="ParentBackground2" presStyleCnt="0"/>
      <dgm:spPr/>
    </dgm:pt>
    <dgm:pt modelId="{FE857F00-CCC4-4A52-8816-C66D92AFBA6B}" type="pres">
      <dgm:prSet presAssocID="{A86A547D-2816-4C0E-9F88-42E3FE95CAA5}" presName="ParentBackground" presStyleLbl="fgAcc1" presStyleIdx="1" presStyleCnt="3" custScaleX="119378" custScaleY="99690" custLinFactNeighborX="-17203" custLinFactNeighborY="7791"/>
      <dgm:spPr/>
    </dgm:pt>
    <dgm:pt modelId="{B5C3CC32-7E18-4069-8D48-A8C797853BCE}" type="pres">
      <dgm:prSet presAssocID="{A86A547D-2816-4C0E-9F88-42E3FE95CAA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B919465-1E14-4143-941D-2E1DE89EFFE4}" type="pres">
      <dgm:prSet presAssocID="{8958B561-649E-47E8-9592-458E0E164475}" presName="Accent1" presStyleCnt="0"/>
      <dgm:spPr/>
    </dgm:pt>
    <dgm:pt modelId="{9088DE35-08C6-4F9B-919E-BD4259F0C4F3}" type="pres">
      <dgm:prSet presAssocID="{8958B561-649E-47E8-9592-458E0E164475}" presName="Accent" presStyleLbl="node1" presStyleIdx="2" presStyleCnt="3" custAng="170814" custScaleX="70598" custScaleY="72083" custLinFactNeighborX="-20468" custLinFactNeighborY="1352"/>
      <dgm:spPr/>
    </dgm:pt>
    <dgm:pt modelId="{582091EC-C52E-4FAA-9B47-FC7BF0202926}" type="pres">
      <dgm:prSet presAssocID="{8958B561-649E-47E8-9592-458E0E164475}" presName="ParentBackground1" presStyleCnt="0"/>
      <dgm:spPr/>
    </dgm:pt>
    <dgm:pt modelId="{C53D4746-AB9F-407D-83FE-8FAE72BFEB4B}" type="pres">
      <dgm:prSet presAssocID="{8958B561-649E-47E8-9592-458E0E164475}" presName="ParentBackground" presStyleLbl="fgAcc1" presStyleIdx="2" presStyleCnt="3" custLinFactNeighborX="-39608" custLinFactNeighborY="4653"/>
      <dgm:spPr/>
    </dgm:pt>
    <dgm:pt modelId="{52264387-916D-44A9-971C-5CB203718D5C}" type="pres">
      <dgm:prSet presAssocID="{8958B561-649E-47E8-9592-458E0E16447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52AA215-D08E-4DBD-8B9B-71B8B5041628}" type="presOf" srcId="{88FDFE26-4DBF-45B2-BE9C-3620CAC08193}" destId="{DAA5FCFB-AB26-4B9F-8238-CEC8065EC89A}" srcOrd="0" destOrd="0" presId="urn:microsoft.com/office/officeart/2011/layout/CircleProcess"/>
    <dgm:cxn modelId="{4F531D1A-13E2-4A80-BACA-B2587B4DB639}" type="presOf" srcId="{A86A547D-2816-4C0E-9F88-42E3FE95CAA5}" destId="{FE857F00-CCC4-4A52-8816-C66D92AFBA6B}" srcOrd="0" destOrd="0" presId="urn:microsoft.com/office/officeart/2011/layout/CircleProcess"/>
    <dgm:cxn modelId="{C09CA228-8353-49DA-8300-E1BC66ACAB16}" type="presOf" srcId="{A86A547D-2816-4C0E-9F88-42E3FE95CAA5}" destId="{B5C3CC32-7E18-4069-8D48-A8C797853BCE}" srcOrd="1" destOrd="0" presId="urn:microsoft.com/office/officeart/2011/layout/CircleProcess"/>
    <dgm:cxn modelId="{28392F2E-5EC8-47CD-835D-0A2A9F658961}" srcId="{88FDFE26-4DBF-45B2-BE9C-3620CAC08193}" destId="{B93C779E-8EF3-484A-878F-05C9C35FD9C6}" srcOrd="2" destOrd="0" parTransId="{30768365-1445-4B01-86C2-D49695228717}" sibTransId="{843B38D8-CE72-4816-A0ED-9EFAD3E9D174}"/>
    <dgm:cxn modelId="{E9A77633-2D9F-4DA0-8EED-42C06405FCE0}" srcId="{88FDFE26-4DBF-45B2-BE9C-3620CAC08193}" destId="{A86A547D-2816-4C0E-9F88-42E3FE95CAA5}" srcOrd="1" destOrd="0" parTransId="{42A3623C-316D-422C-82FB-8FB4FACABA38}" sibTransId="{3DBAA6B1-0018-4679-AA7B-F7BB9F27390A}"/>
    <dgm:cxn modelId="{A85CE676-618A-490D-9B33-68F7281E4C83}" srcId="{88FDFE26-4DBF-45B2-BE9C-3620CAC08193}" destId="{8958B561-649E-47E8-9592-458E0E164475}" srcOrd="0" destOrd="0" parTransId="{5E2339F8-0F3C-4C57-B534-963185E74F15}" sibTransId="{8BB7E00A-A1CA-48AC-B960-BF6FC796987F}"/>
    <dgm:cxn modelId="{C89E5489-5148-4BD9-B322-E7A6351E3F4B}" type="presOf" srcId="{8958B561-649E-47E8-9592-458E0E164475}" destId="{C53D4746-AB9F-407D-83FE-8FAE72BFEB4B}" srcOrd="0" destOrd="0" presId="urn:microsoft.com/office/officeart/2011/layout/CircleProcess"/>
    <dgm:cxn modelId="{2D6FED90-EBF6-4392-B015-6ACE74E49FAB}" type="presOf" srcId="{8958B561-649E-47E8-9592-458E0E164475}" destId="{52264387-916D-44A9-971C-5CB203718D5C}" srcOrd="1" destOrd="0" presId="urn:microsoft.com/office/officeart/2011/layout/CircleProcess"/>
    <dgm:cxn modelId="{E6745A95-9E0C-4584-B101-09E778F4E225}" type="presOf" srcId="{B93C779E-8EF3-484A-878F-05C9C35FD9C6}" destId="{7B3E8D5B-5CF7-4A46-8171-46D19200561C}" srcOrd="0" destOrd="0" presId="urn:microsoft.com/office/officeart/2011/layout/CircleProcess"/>
    <dgm:cxn modelId="{CECC48EA-C03C-4407-831C-B39287FFC849}" type="presOf" srcId="{B93C779E-8EF3-484A-878F-05C9C35FD9C6}" destId="{3D29CBD5-0D7F-40E6-895A-07717C325EB5}" srcOrd="1" destOrd="0" presId="urn:microsoft.com/office/officeart/2011/layout/CircleProcess"/>
    <dgm:cxn modelId="{5E233ECF-4068-4210-A37B-03DA8432BC20}" type="presParOf" srcId="{DAA5FCFB-AB26-4B9F-8238-CEC8065EC89A}" destId="{D270E6AF-BCDD-4567-8473-4C7374E323DF}" srcOrd="0" destOrd="0" presId="urn:microsoft.com/office/officeart/2011/layout/CircleProcess"/>
    <dgm:cxn modelId="{D642CA17-EC02-40ED-8E76-E377D47330DA}" type="presParOf" srcId="{D270E6AF-BCDD-4567-8473-4C7374E323DF}" destId="{6D6B1D0A-8E79-4CF6-A0B9-D5045E011B78}" srcOrd="0" destOrd="0" presId="urn:microsoft.com/office/officeart/2011/layout/CircleProcess"/>
    <dgm:cxn modelId="{3872220B-E058-4562-AC71-511DEC8E038D}" type="presParOf" srcId="{DAA5FCFB-AB26-4B9F-8238-CEC8065EC89A}" destId="{3812AEDA-4CB8-4E74-BB20-AE43E2DFD3FD}" srcOrd="1" destOrd="0" presId="urn:microsoft.com/office/officeart/2011/layout/CircleProcess"/>
    <dgm:cxn modelId="{115C09A4-1C76-49C2-B139-0E0B26661B96}" type="presParOf" srcId="{3812AEDA-4CB8-4E74-BB20-AE43E2DFD3FD}" destId="{7B3E8D5B-5CF7-4A46-8171-46D19200561C}" srcOrd="0" destOrd="0" presId="urn:microsoft.com/office/officeart/2011/layout/CircleProcess"/>
    <dgm:cxn modelId="{56BE3FEC-E589-4279-B0A6-56E2EF754D3D}" type="presParOf" srcId="{DAA5FCFB-AB26-4B9F-8238-CEC8065EC89A}" destId="{3D29CBD5-0D7F-40E6-895A-07717C325EB5}" srcOrd="2" destOrd="0" presId="urn:microsoft.com/office/officeart/2011/layout/CircleProcess"/>
    <dgm:cxn modelId="{2C75A1CC-FA94-43AA-A3BC-5BE03FFF905B}" type="presParOf" srcId="{DAA5FCFB-AB26-4B9F-8238-CEC8065EC89A}" destId="{C153A426-3C11-46A7-A03C-59D938158D44}" srcOrd="3" destOrd="0" presId="urn:microsoft.com/office/officeart/2011/layout/CircleProcess"/>
    <dgm:cxn modelId="{10ECB339-7EA8-47E2-B99D-EB6554C02D60}" type="presParOf" srcId="{C153A426-3C11-46A7-A03C-59D938158D44}" destId="{F2C4DD99-B950-4953-9E34-DEF0F2F85FDA}" srcOrd="0" destOrd="0" presId="urn:microsoft.com/office/officeart/2011/layout/CircleProcess"/>
    <dgm:cxn modelId="{FAA20D01-DF45-4F2E-8847-9736B6451AD3}" type="presParOf" srcId="{DAA5FCFB-AB26-4B9F-8238-CEC8065EC89A}" destId="{4CDF293A-E452-4879-AE8C-3B4F44B4BB7E}" srcOrd="4" destOrd="0" presId="urn:microsoft.com/office/officeart/2011/layout/CircleProcess"/>
    <dgm:cxn modelId="{9E8D2B0C-3373-4F88-B6A7-58FFB708772A}" type="presParOf" srcId="{4CDF293A-E452-4879-AE8C-3B4F44B4BB7E}" destId="{FE857F00-CCC4-4A52-8816-C66D92AFBA6B}" srcOrd="0" destOrd="0" presId="urn:microsoft.com/office/officeart/2011/layout/CircleProcess"/>
    <dgm:cxn modelId="{B4468941-565A-4889-A2AD-CC14C6A16FA6}" type="presParOf" srcId="{DAA5FCFB-AB26-4B9F-8238-CEC8065EC89A}" destId="{B5C3CC32-7E18-4069-8D48-A8C797853BCE}" srcOrd="5" destOrd="0" presId="urn:microsoft.com/office/officeart/2011/layout/CircleProcess"/>
    <dgm:cxn modelId="{83ECE9F6-CE69-4A45-89D7-E0DB4DA1AB1E}" type="presParOf" srcId="{DAA5FCFB-AB26-4B9F-8238-CEC8065EC89A}" destId="{5B919465-1E14-4143-941D-2E1DE89EFFE4}" srcOrd="6" destOrd="0" presId="urn:microsoft.com/office/officeart/2011/layout/CircleProcess"/>
    <dgm:cxn modelId="{4187F76C-1986-4ABC-91B2-2CA2B38F271C}" type="presParOf" srcId="{5B919465-1E14-4143-941D-2E1DE89EFFE4}" destId="{9088DE35-08C6-4F9B-919E-BD4259F0C4F3}" srcOrd="0" destOrd="0" presId="urn:microsoft.com/office/officeart/2011/layout/CircleProcess"/>
    <dgm:cxn modelId="{566F0C99-E7B8-44ED-8C65-AD5E0B4FE14E}" type="presParOf" srcId="{DAA5FCFB-AB26-4B9F-8238-CEC8065EC89A}" destId="{582091EC-C52E-4FAA-9B47-FC7BF0202926}" srcOrd="7" destOrd="0" presId="urn:microsoft.com/office/officeart/2011/layout/CircleProcess"/>
    <dgm:cxn modelId="{3738F0C7-1284-430B-8D57-37F5BD9B82D0}" type="presParOf" srcId="{582091EC-C52E-4FAA-9B47-FC7BF0202926}" destId="{C53D4746-AB9F-407D-83FE-8FAE72BFEB4B}" srcOrd="0" destOrd="0" presId="urn:microsoft.com/office/officeart/2011/layout/CircleProcess"/>
    <dgm:cxn modelId="{5D9E02BB-C419-4931-9249-8733343D6654}" type="presParOf" srcId="{DAA5FCFB-AB26-4B9F-8238-CEC8065EC89A}" destId="{52264387-916D-44A9-971C-5CB203718D5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B1D0A-8E79-4CF6-A0B9-D5045E011B78}">
      <dsp:nvSpPr>
        <dsp:cNvPr id="0" name=""/>
        <dsp:cNvSpPr/>
      </dsp:nvSpPr>
      <dsp:spPr>
        <a:xfrm rot="2655463">
          <a:off x="7765177" y="1706418"/>
          <a:ext cx="1850385" cy="1822323"/>
        </a:xfrm>
        <a:prstGeom prst="cub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E8D5B-5CF7-4A46-8171-46D19200561C}">
      <dsp:nvSpPr>
        <dsp:cNvPr id="0" name=""/>
        <dsp:cNvSpPr/>
      </dsp:nvSpPr>
      <dsp:spPr>
        <a:xfrm>
          <a:off x="7061654" y="1245714"/>
          <a:ext cx="3097208" cy="30882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ব্যঞ্জনসন্ধি</a:t>
          </a:r>
          <a:endParaRPr lang="en-US" sz="4900" b="1" kern="12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7504421" y="1686973"/>
        <a:ext cx="2211674" cy="2205717"/>
      </dsp:txXfrm>
    </dsp:sp>
    <dsp:sp modelId="{F2C4DD99-B950-4953-9E34-DEF0F2F85FDA}">
      <dsp:nvSpPr>
        <dsp:cNvPr id="0" name=""/>
        <dsp:cNvSpPr/>
      </dsp:nvSpPr>
      <dsp:spPr>
        <a:xfrm rot="2700000">
          <a:off x="4063773" y="1640891"/>
          <a:ext cx="2191365" cy="2191365"/>
        </a:xfrm>
        <a:prstGeom prst="cube">
          <a:avLst/>
        </a:prstGeom>
        <a:solidFill>
          <a:schemeClr val="accent1">
            <a:shade val="80000"/>
            <a:hueOff val="-2996"/>
            <a:satOff val="1393"/>
            <a:lumOff val="9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7F00-CCC4-4A52-8816-C66D92AFBA6B}">
      <dsp:nvSpPr>
        <dsp:cNvPr id="0" name=""/>
        <dsp:cNvSpPr/>
      </dsp:nvSpPr>
      <dsp:spPr>
        <a:xfrm>
          <a:off x="3466511" y="1439336"/>
          <a:ext cx="3307350" cy="276160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996"/>
              <a:satOff val="1393"/>
              <a:lumOff val="9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স্বরসন্ধি</a:t>
          </a:r>
          <a:r>
            <a:rPr lang="bn-IN" sz="4900" b="1" kern="1200" dirty="0">
              <a:latin typeface="Kalpurush" panose="02000600000000000000" pitchFamily="2" charset="0"/>
              <a:cs typeface="Kalpurush" panose="02000600000000000000" pitchFamily="2" charset="0"/>
            </a:rPr>
            <a:t> </a:t>
          </a:r>
          <a:endParaRPr lang="en-US" sz="4900" b="1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3939319" y="1833925"/>
        <a:ext cx="2361734" cy="1972425"/>
      </dsp:txXfrm>
    </dsp:sp>
    <dsp:sp modelId="{9088DE35-08C6-4F9B-919E-BD4259F0C4F3}">
      <dsp:nvSpPr>
        <dsp:cNvPr id="0" name=""/>
        <dsp:cNvSpPr/>
      </dsp:nvSpPr>
      <dsp:spPr>
        <a:xfrm rot="2870814">
          <a:off x="627831" y="1615813"/>
          <a:ext cx="2089984" cy="2089984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-5992"/>
            <a:satOff val="2787"/>
            <a:lumOff val="181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D4746-AB9F-407D-83FE-8FAE72BFEB4B}">
      <dsp:nvSpPr>
        <dsp:cNvPr id="0" name=""/>
        <dsp:cNvSpPr/>
      </dsp:nvSpPr>
      <dsp:spPr>
        <a:xfrm>
          <a:off x="47168" y="1348114"/>
          <a:ext cx="2770485" cy="27701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5992"/>
              <a:satOff val="2787"/>
              <a:lumOff val="18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1" kern="12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সন্ধি</a:t>
          </a:r>
          <a:endParaRPr lang="en-US" sz="4900" b="1" kern="1200" dirty="0">
            <a:solidFill>
              <a:schemeClr val="bg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43228" y="1743930"/>
        <a:ext cx="1978366" cy="1978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42ACF-6D5C-454B-8782-BE596E1AC41C}" type="datetimeFigureOut">
              <a:rPr lang="en-US" smtClean="0"/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B32D-6533-41B2-AA1B-407364F1A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5B32D-6533-41B2-AA1B-407364F1A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CCCE-C900-4C0A-8822-AA4262CA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6016"/>
            <a:ext cx="8991600" cy="92102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bn-BD" sz="6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6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A59E0-C901-4C01-BB54-042A0D7EE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295" y="1133062"/>
            <a:ext cx="5264425" cy="53803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8270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83A6-AF18-43C6-A6AA-D7175863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521" y="235822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53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ধ্বনি বদলে যায়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E4915-0493-4602-B8D1-C25C730C1C56}"/>
              </a:ext>
            </a:extLst>
          </p:cNvPr>
          <p:cNvSpPr/>
          <p:nvPr/>
        </p:nvSpPr>
        <p:spPr>
          <a:xfrm>
            <a:off x="1844521" y="26605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C86CD-71F3-4F97-8497-B3A85D8E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66" y="2672696"/>
            <a:ext cx="883997" cy="9022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B40402-9D01-42C2-B863-FEF764B6250E}"/>
              </a:ext>
            </a:extLst>
          </p:cNvPr>
          <p:cNvSpPr/>
          <p:nvPr/>
        </p:nvSpPr>
        <p:spPr>
          <a:xfrm>
            <a:off x="4176808" y="2682119"/>
            <a:ext cx="1110808" cy="90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ঈ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A4DE9C-98AB-4A63-B9C9-98902DED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61" y="2473758"/>
            <a:ext cx="1274174" cy="13190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E86988-4B0F-426B-AA35-FE212CE8BB53}"/>
              </a:ext>
            </a:extLst>
          </p:cNvPr>
          <p:cNvSpPr/>
          <p:nvPr/>
        </p:nvSpPr>
        <p:spPr>
          <a:xfrm>
            <a:off x="6972448" y="2682119"/>
            <a:ext cx="1110808" cy="90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ঈ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9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96EF-D871-4149-9F1C-4C17536B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1792"/>
            <a:ext cx="7729728" cy="10336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ধ্বনি লোপ পায়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D66956-7A7C-43FB-A031-70FB61ACFFAF}"/>
              </a:ext>
            </a:extLst>
          </p:cNvPr>
          <p:cNvSpPr/>
          <p:nvPr/>
        </p:nvSpPr>
        <p:spPr>
          <a:xfrm>
            <a:off x="1803886" y="2942076"/>
            <a:ext cx="899292" cy="938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12E3E0-DB23-4924-A25D-F61D44CD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94" y="3042821"/>
            <a:ext cx="883997" cy="9022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748F0A-6C1A-465C-85C1-ED7973CD5EB5}"/>
              </a:ext>
            </a:extLst>
          </p:cNvPr>
          <p:cNvSpPr/>
          <p:nvPr/>
        </p:nvSpPr>
        <p:spPr>
          <a:xfrm>
            <a:off x="4178678" y="2948675"/>
            <a:ext cx="1110808" cy="90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54A1DC-43BB-4A38-9CB5-ABAB4423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13" y="2769496"/>
            <a:ext cx="1274174" cy="13190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04C737-1FF6-4218-81F1-79341003E408}"/>
              </a:ext>
            </a:extLst>
          </p:cNvPr>
          <p:cNvSpPr/>
          <p:nvPr/>
        </p:nvSpPr>
        <p:spPr>
          <a:xfrm>
            <a:off x="6733087" y="2977857"/>
            <a:ext cx="1110808" cy="90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5E75479-D8C6-4B1E-90A2-BBC7A2F8A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617" y="3113839"/>
            <a:ext cx="2102325" cy="6303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(আ লোপ)</a:t>
            </a:r>
            <a:endParaRPr lang="en-US" sz="40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C047-9141-4A79-9D11-7C6BB30C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246" y="225287"/>
            <a:ext cx="7729728" cy="7553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উভয় ধ্বনি বদলে নতুন ধ্বনির সৃষ্টি হয়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DDB98-18B1-44FF-9907-38584B2663AF}"/>
              </a:ext>
            </a:extLst>
          </p:cNvPr>
          <p:cNvSpPr/>
          <p:nvPr/>
        </p:nvSpPr>
        <p:spPr>
          <a:xfrm>
            <a:off x="2201155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520EC-1784-4EB6-95FA-733EA1B104E1}"/>
              </a:ext>
            </a:extLst>
          </p:cNvPr>
          <p:cNvSpPr/>
          <p:nvPr/>
        </p:nvSpPr>
        <p:spPr>
          <a:xfrm>
            <a:off x="5072641" y="29839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1C93B-2B45-4F74-B403-BA5F979D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33" y="2983914"/>
            <a:ext cx="883997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3D50C8-574F-409D-BD4B-F1F9B9DD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198" y="2775553"/>
            <a:ext cx="1274174" cy="1319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81F65D-063F-46F9-95B8-BF5549E6D714}"/>
              </a:ext>
            </a:extLst>
          </p:cNvPr>
          <p:cNvSpPr/>
          <p:nvPr/>
        </p:nvSpPr>
        <p:spPr>
          <a:xfrm>
            <a:off x="7937609" y="2971800"/>
            <a:ext cx="1110808" cy="902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5BF4-0819-4750-979E-8F926D08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9506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6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 সন্ধির প্রকার</a:t>
            </a:r>
            <a:endParaRPr lang="en-US" sz="6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336EC4-F34D-4028-A349-A494EB895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63920"/>
              </p:ext>
            </p:extLst>
          </p:nvPr>
        </p:nvGraphicFramePr>
        <p:xfrm>
          <a:off x="159027" y="1311965"/>
          <a:ext cx="11264348" cy="520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82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7F802-D456-4049-A79F-F0035FDD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98" y="153616"/>
            <a:ext cx="7729728" cy="8527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bn-IN" sz="6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স্বরসন্ধি</a:t>
            </a:r>
            <a:endParaRPr lang="en-US" sz="6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F421-BA07-4673-89C0-FF93B4886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4928"/>
            <a:ext cx="12192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IN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স্বরসন্ধি সঙেগ স্বরধ্বনির মিলনে যে সন্ধি হয়, তাকে স্বরসন্ধি বলে। 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4EA8D-AC08-4324-B982-03A7A5C736B8}"/>
              </a:ext>
            </a:extLst>
          </p:cNvPr>
          <p:cNvSpPr/>
          <p:nvPr/>
        </p:nvSpPr>
        <p:spPr>
          <a:xfrm>
            <a:off x="1060174" y="1355035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সোনা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A4752-D90A-4C36-AB17-D046AFF9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3" y="1355035"/>
            <a:ext cx="883997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2185A-7A0E-4143-B5FA-16A79B6A18A2}"/>
              </a:ext>
            </a:extLst>
          </p:cNvPr>
          <p:cNvSpPr/>
          <p:nvPr/>
        </p:nvSpPr>
        <p:spPr>
          <a:xfrm>
            <a:off x="4404117" y="1327975"/>
            <a:ext cx="22219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আলি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16929B-67E8-4595-B652-373739A93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96" y="1038431"/>
            <a:ext cx="1274174" cy="13190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66D57B-6BB2-497F-8C73-8F4C22EB49DE}"/>
              </a:ext>
            </a:extLst>
          </p:cNvPr>
          <p:cNvSpPr/>
          <p:nvPr/>
        </p:nvSpPr>
        <p:spPr>
          <a:xfrm>
            <a:off x="7921542" y="1300914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সোনালি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E8AD02-6E99-4FC3-9F62-8C93A8A0C42C}"/>
              </a:ext>
            </a:extLst>
          </p:cNvPr>
          <p:cNvSpPr/>
          <p:nvPr/>
        </p:nvSpPr>
        <p:spPr>
          <a:xfrm>
            <a:off x="1060174" y="2247278"/>
            <a:ext cx="1936112" cy="85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মিথ্যা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9984E3-F7E4-47C3-BA5C-94BF60E3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3" y="2308860"/>
            <a:ext cx="883997" cy="685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385AD7-455E-4CC5-98DE-157C4B584364}"/>
              </a:ext>
            </a:extLst>
          </p:cNvPr>
          <p:cNvSpPr/>
          <p:nvPr/>
        </p:nvSpPr>
        <p:spPr>
          <a:xfrm>
            <a:off x="4391689" y="2229329"/>
            <a:ext cx="2234398" cy="85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উক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8C6B4C-B801-4C48-A2B6-6511FD653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96" y="2006031"/>
            <a:ext cx="1274174" cy="13190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695B831-356A-438E-B7D9-E33D827926B0}"/>
              </a:ext>
            </a:extLst>
          </p:cNvPr>
          <p:cNvSpPr/>
          <p:nvPr/>
        </p:nvSpPr>
        <p:spPr>
          <a:xfrm>
            <a:off x="7921542" y="2265879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মিথ্যুক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B46F6-680A-4C36-A567-A29883357F65}"/>
              </a:ext>
            </a:extLst>
          </p:cNvPr>
          <p:cNvSpPr/>
          <p:nvPr/>
        </p:nvSpPr>
        <p:spPr>
          <a:xfrm>
            <a:off x="1060174" y="3297654"/>
            <a:ext cx="1936112" cy="852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নদী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1880D4-9AAB-4DF4-BF40-3967BB27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2" y="3381139"/>
            <a:ext cx="883997" cy="685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D4BB435-A89E-4F54-9644-1CB0FEF7353D}"/>
              </a:ext>
            </a:extLst>
          </p:cNvPr>
          <p:cNvSpPr/>
          <p:nvPr/>
        </p:nvSpPr>
        <p:spPr>
          <a:xfrm>
            <a:off x="4404117" y="3323703"/>
            <a:ext cx="2221970" cy="85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AEFE45-AFE5-4F61-9E57-E9559C27B51A}"/>
              </a:ext>
            </a:extLst>
          </p:cNvPr>
          <p:cNvSpPr/>
          <p:nvPr/>
        </p:nvSpPr>
        <p:spPr>
          <a:xfrm>
            <a:off x="7921542" y="3412210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DA484C4-5A34-41D6-AA58-79A6B174C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68" y="3104114"/>
            <a:ext cx="1274174" cy="13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9AE1-C30E-4170-84E5-28DF56B6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70" y="154647"/>
            <a:ext cx="7729728" cy="10420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bn-IN" sz="6000" dirty="0">
                <a:latin typeface="Kalpurush" panose="02000600000000000000" pitchFamily="2" charset="0"/>
                <a:cs typeface="Kalpurush" panose="02000600000000000000" pitchFamily="2" charset="0"/>
              </a:rPr>
              <a:t>ব্যঞ্জনধ্বনি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98DAA0E4-64D6-4D7F-B218-12A6FC17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92884"/>
            <a:ext cx="12192000" cy="14805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স্বরধ্বনির সঙেগ ব্যঞ্জনধ্বনি কিংবা ব্যঞ্জনধ্বনি সঙেগ ব্যঞ্জনধ্বনি মিলিত হয়ে যে সন্ধি হয়, তাকে ব্যঞ্জনসন্ধি বলে।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448ED-D7ED-4147-95A9-82D89514BC4B}"/>
              </a:ext>
            </a:extLst>
          </p:cNvPr>
          <p:cNvSpPr/>
          <p:nvPr/>
        </p:nvSpPr>
        <p:spPr>
          <a:xfrm>
            <a:off x="1060174" y="1355035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6E626B-8262-464A-9664-EE8B2910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3" y="1355035"/>
            <a:ext cx="883997" cy="685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493E69-0E33-4B93-85C6-D38B76652892}"/>
              </a:ext>
            </a:extLst>
          </p:cNvPr>
          <p:cNvSpPr/>
          <p:nvPr/>
        </p:nvSpPr>
        <p:spPr>
          <a:xfrm>
            <a:off x="4404117" y="1327975"/>
            <a:ext cx="22219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6D0B98-8BCD-4904-B6B2-32E2EE96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68" y="964692"/>
            <a:ext cx="1274174" cy="13190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B68018-9A2D-48F1-8B1A-244397B9C359}"/>
              </a:ext>
            </a:extLst>
          </p:cNvPr>
          <p:cNvSpPr/>
          <p:nvPr/>
        </p:nvSpPr>
        <p:spPr>
          <a:xfrm>
            <a:off x="7921542" y="1300914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কাঁচকলা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C3BAED-2F7D-4527-B7CD-AB2CE0DBC33B}"/>
              </a:ext>
            </a:extLst>
          </p:cNvPr>
          <p:cNvSpPr/>
          <p:nvPr/>
        </p:nvSpPr>
        <p:spPr>
          <a:xfrm>
            <a:off x="1060174" y="2357439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ছোট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F36553-6E83-4A76-9459-59CC45639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2" y="2370136"/>
            <a:ext cx="883997" cy="685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063AAA-058B-4063-99A2-3F5327159716}"/>
              </a:ext>
            </a:extLst>
          </p:cNvPr>
          <p:cNvSpPr/>
          <p:nvPr/>
        </p:nvSpPr>
        <p:spPr>
          <a:xfrm>
            <a:off x="4437826" y="2357439"/>
            <a:ext cx="22219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72F77F-4C22-4C7B-9D9E-714B7695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582" y="2040835"/>
            <a:ext cx="1274174" cy="13190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0FE050-A38A-430E-B8CF-9665AE1B0C14}"/>
              </a:ext>
            </a:extLst>
          </p:cNvPr>
          <p:cNvSpPr/>
          <p:nvPr/>
        </p:nvSpPr>
        <p:spPr>
          <a:xfrm>
            <a:off x="7921542" y="2370136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ছোড়দা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8A0F5-FE56-4741-9DDE-E2B30E493B3B}"/>
              </a:ext>
            </a:extLst>
          </p:cNvPr>
          <p:cNvSpPr/>
          <p:nvPr/>
        </p:nvSpPr>
        <p:spPr>
          <a:xfrm>
            <a:off x="1067514" y="3359843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26EF7C-A605-4DD3-8DE4-78DF9249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2" y="3359843"/>
            <a:ext cx="883997" cy="685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E97A93B-E7F5-4D28-804C-53E4CA2C1DB1}"/>
              </a:ext>
            </a:extLst>
          </p:cNvPr>
          <p:cNvSpPr/>
          <p:nvPr/>
        </p:nvSpPr>
        <p:spPr>
          <a:xfrm>
            <a:off x="4452142" y="3356183"/>
            <a:ext cx="222197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চারণ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424081A-BE6B-4F27-B187-F7150338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68" y="3110058"/>
            <a:ext cx="1274174" cy="131900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CF0222-D430-4F3D-A3B0-5D5F7A8CDD58}"/>
              </a:ext>
            </a:extLst>
          </p:cNvPr>
          <p:cNvSpPr/>
          <p:nvPr/>
        </p:nvSpPr>
        <p:spPr>
          <a:xfrm>
            <a:off x="7933970" y="3395870"/>
            <a:ext cx="2018084" cy="73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উচ্চারণ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5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8850-027D-437B-936A-CDB71DED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3720"/>
            <a:ext cx="7729728" cy="1123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বাংলা ভাষায় ব্যবহৃত সন্ধি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ECA4A-40D9-4410-89E8-AAD5DE72DDBA}"/>
              </a:ext>
            </a:extLst>
          </p:cNvPr>
          <p:cNvGrpSpPr/>
          <p:nvPr/>
        </p:nvGrpSpPr>
        <p:grpSpPr>
          <a:xfrm>
            <a:off x="3733082" y="1679711"/>
            <a:ext cx="4410590" cy="4717777"/>
            <a:chOff x="5965836" y="1245338"/>
            <a:chExt cx="1657686" cy="37670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A866A4-CF60-4D55-BDAA-645A6DF52774}"/>
                </a:ext>
              </a:extLst>
            </p:cNvPr>
            <p:cNvSpPr/>
            <p:nvPr/>
          </p:nvSpPr>
          <p:spPr>
            <a:xfrm>
              <a:off x="6012797" y="1245338"/>
              <a:ext cx="1610725" cy="1151280"/>
            </a:xfrm>
            <a:custGeom>
              <a:avLst/>
              <a:gdLst>
                <a:gd name="connsiteX0" fmla="*/ 0 w 2490615"/>
                <a:gd name="connsiteY0" fmla="*/ 191884 h 1151280"/>
                <a:gd name="connsiteX1" fmla="*/ 191884 w 2490615"/>
                <a:gd name="connsiteY1" fmla="*/ 0 h 1151280"/>
                <a:gd name="connsiteX2" fmla="*/ 2298731 w 2490615"/>
                <a:gd name="connsiteY2" fmla="*/ 0 h 1151280"/>
                <a:gd name="connsiteX3" fmla="*/ 2490615 w 2490615"/>
                <a:gd name="connsiteY3" fmla="*/ 191884 h 1151280"/>
                <a:gd name="connsiteX4" fmla="*/ 2490615 w 2490615"/>
                <a:gd name="connsiteY4" fmla="*/ 959396 h 1151280"/>
                <a:gd name="connsiteX5" fmla="*/ 2298731 w 2490615"/>
                <a:gd name="connsiteY5" fmla="*/ 1151280 h 1151280"/>
                <a:gd name="connsiteX6" fmla="*/ 191884 w 2490615"/>
                <a:gd name="connsiteY6" fmla="*/ 1151280 h 1151280"/>
                <a:gd name="connsiteX7" fmla="*/ 0 w 2490615"/>
                <a:gd name="connsiteY7" fmla="*/ 959396 h 1151280"/>
                <a:gd name="connsiteX8" fmla="*/ 0 w 2490615"/>
                <a:gd name="connsiteY8" fmla="*/ 191884 h 11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615" h="1151280">
                  <a:moveTo>
                    <a:pt x="0" y="191884"/>
                  </a:moveTo>
                  <a:cubicBezTo>
                    <a:pt x="0" y="85909"/>
                    <a:pt x="85909" y="0"/>
                    <a:pt x="191884" y="0"/>
                  </a:cubicBezTo>
                  <a:lnTo>
                    <a:pt x="2298731" y="0"/>
                  </a:lnTo>
                  <a:cubicBezTo>
                    <a:pt x="2404706" y="0"/>
                    <a:pt x="2490615" y="85909"/>
                    <a:pt x="2490615" y="191884"/>
                  </a:cubicBezTo>
                  <a:lnTo>
                    <a:pt x="2490615" y="959396"/>
                  </a:lnTo>
                  <a:cubicBezTo>
                    <a:pt x="2490615" y="1065371"/>
                    <a:pt x="2404706" y="1151280"/>
                    <a:pt x="2298731" y="1151280"/>
                  </a:cubicBezTo>
                  <a:lnTo>
                    <a:pt x="191884" y="1151280"/>
                  </a:lnTo>
                  <a:cubicBezTo>
                    <a:pt x="85909" y="1151280"/>
                    <a:pt x="0" y="1065371"/>
                    <a:pt x="0" y="959396"/>
                  </a:cubicBezTo>
                  <a:lnTo>
                    <a:pt x="0" y="19188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327" tIns="56201" rIns="376327" bIns="562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800" b="1" kern="12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স্বরসন্ধি</a:t>
              </a:r>
              <a:endParaRPr lang="en-US" sz="4800" b="1" kern="1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35BD3D-F55E-4C95-AAC4-3A6CEE8DF8EB}"/>
                </a:ext>
              </a:extLst>
            </p:cNvPr>
            <p:cNvSpPr/>
            <p:nvPr/>
          </p:nvSpPr>
          <p:spPr>
            <a:xfrm>
              <a:off x="6012797" y="2553234"/>
              <a:ext cx="1610725" cy="1151280"/>
            </a:xfrm>
            <a:custGeom>
              <a:avLst/>
              <a:gdLst>
                <a:gd name="connsiteX0" fmla="*/ 0 w 2257789"/>
                <a:gd name="connsiteY0" fmla="*/ 191884 h 1151280"/>
                <a:gd name="connsiteX1" fmla="*/ 191884 w 2257789"/>
                <a:gd name="connsiteY1" fmla="*/ 0 h 1151280"/>
                <a:gd name="connsiteX2" fmla="*/ 2065905 w 2257789"/>
                <a:gd name="connsiteY2" fmla="*/ 0 h 1151280"/>
                <a:gd name="connsiteX3" fmla="*/ 2257789 w 2257789"/>
                <a:gd name="connsiteY3" fmla="*/ 191884 h 1151280"/>
                <a:gd name="connsiteX4" fmla="*/ 2257789 w 2257789"/>
                <a:gd name="connsiteY4" fmla="*/ 959396 h 1151280"/>
                <a:gd name="connsiteX5" fmla="*/ 2065905 w 2257789"/>
                <a:gd name="connsiteY5" fmla="*/ 1151280 h 1151280"/>
                <a:gd name="connsiteX6" fmla="*/ 191884 w 2257789"/>
                <a:gd name="connsiteY6" fmla="*/ 1151280 h 1151280"/>
                <a:gd name="connsiteX7" fmla="*/ 0 w 2257789"/>
                <a:gd name="connsiteY7" fmla="*/ 959396 h 1151280"/>
                <a:gd name="connsiteX8" fmla="*/ 0 w 2257789"/>
                <a:gd name="connsiteY8" fmla="*/ 191884 h 11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89" h="1151280">
                  <a:moveTo>
                    <a:pt x="0" y="191884"/>
                  </a:moveTo>
                  <a:cubicBezTo>
                    <a:pt x="0" y="85909"/>
                    <a:pt x="85909" y="0"/>
                    <a:pt x="191884" y="0"/>
                  </a:cubicBezTo>
                  <a:lnTo>
                    <a:pt x="2065905" y="0"/>
                  </a:lnTo>
                  <a:cubicBezTo>
                    <a:pt x="2171880" y="0"/>
                    <a:pt x="2257789" y="85909"/>
                    <a:pt x="2257789" y="191884"/>
                  </a:cubicBezTo>
                  <a:lnTo>
                    <a:pt x="2257789" y="959396"/>
                  </a:lnTo>
                  <a:cubicBezTo>
                    <a:pt x="2257789" y="1065371"/>
                    <a:pt x="2171880" y="1151280"/>
                    <a:pt x="2065905" y="1151280"/>
                  </a:cubicBezTo>
                  <a:lnTo>
                    <a:pt x="191884" y="1151280"/>
                  </a:lnTo>
                  <a:cubicBezTo>
                    <a:pt x="85909" y="1151280"/>
                    <a:pt x="0" y="1065371"/>
                    <a:pt x="0" y="959396"/>
                  </a:cubicBezTo>
                  <a:lnTo>
                    <a:pt x="0" y="19188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327" tIns="56201" rIns="376327" bIns="56201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800" b="1" kern="12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ব্যঞ্জনসন্ধি</a:t>
              </a:r>
              <a:endParaRPr lang="en-US" sz="4800" b="1" kern="1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553F75-4D19-4B54-8BA2-C39CC752672C}"/>
                </a:ext>
              </a:extLst>
            </p:cNvPr>
            <p:cNvSpPr/>
            <p:nvPr/>
          </p:nvSpPr>
          <p:spPr>
            <a:xfrm>
              <a:off x="5965836" y="3861130"/>
              <a:ext cx="1657686" cy="1151280"/>
            </a:xfrm>
            <a:custGeom>
              <a:avLst/>
              <a:gdLst>
                <a:gd name="connsiteX0" fmla="*/ 0 w 3315371"/>
                <a:gd name="connsiteY0" fmla="*/ 191884 h 1151280"/>
                <a:gd name="connsiteX1" fmla="*/ 191884 w 3315371"/>
                <a:gd name="connsiteY1" fmla="*/ 0 h 1151280"/>
                <a:gd name="connsiteX2" fmla="*/ 3123487 w 3315371"/>
                <a:gd name="connsiteY2" fmla="*/ 0 h 1151280"/>
                <a:gd name="connsiteX3" fmla="*/ 3315371 w 3315371"/>
                <a:gd name="connsiteY3" fmla="*/ 191884 h 1151280"/>
                <a:gd name="connsiteX4" fmla="*/ 3315371 w 3315371"/>
                <a:gd name="connsiteY4" fmla="*/ 959396 h 1151280"/>
                <a:gd name="connsiteX5" fmla="*/ 3123487 w 3315371"/>
                <a:gd name="connsiteY5" fmla="*/ 1151280 h 1151280"/>
                <a:gd name="connsiteX6" fmla="*/ 191884 w 3315371"/>
                <a:gd name="connsiteY6" fmla="*/ 1151280 h 1151280"/>
                <a:gd name="connsiteX7" fmla="*/ 0 w 3315371"/>
                <a:gd name="connsiteY7" fmla="*/ 959396 h 1151280"/>
                <a:gd name="connsiteX8" fmla="*/ 0 w 3315371"/>
                <a:gd name="connsiteY8" fmla="*/ 191884 h 115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5371" h="1151280">
                  <a:moveTo>
                    <a:pt x="0" y="191884"/>
                  </a:moveTo>
                  <a:cubicBezTo>
                    <a:pt x="0" y="85909"/>
                    <a:pt x="85909" y="0"/>
                    <a:pt x="191884" y="0"/>
                  </a:cubicBezTo>
                  <a:lnTo>
                    <a:pt x="3123487" y="0"/>
                  </a:lnTo>
                  <a:cubicBezTo>
                    <a:pt x="3229462" y="0"/>
                    <a:pt x="3315371" y="85909"/>
                    <a:pt x="3315371" y="191884"/>
                  </a:cubicBezTo>
                  <a:lnTo>
                    <a:pt x="3315371" y="959396"/>
                  </a:lnTo>
                  <a:cubicBezTo>
                    <a:pt x="3315371" y="1065371"/>
                    <a:pt x="3229462" y="1151280"/>
                    <a:pt x="3123487" y="1151280"/>
                  </a:cubicBezTo>
                  <a:lnTo>
                    <a:pt x="191884" y="1151280"/>
                  </a:lnTo>
                  <a:cubicBezTo>
                    <a:pt x="85909" y="1151280"/>
                    <a:pt x="0" y="1065371"/>
                    <a:pt x="0" y="959396"/>
                  </a:cubicBezTo>
                  <a:lnTo>
                    <a:pt x="0" y="19188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327" tIns="56201" rIns="376327" bIns="56201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800" b="1" kern="12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বিসর্গসন্ধি</a:t>
              </a:r>
              <a:endParaRPr lang="en-US" sz="4800" b="1" kern="1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52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04E-9B0F-4D41-85AB-060A26EA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643"/>
            <a:ext cx="7729728" cy="819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স্বরসন্ধিঃসহজ সূত্র ও উদাহরণ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82877E-5DCF-471B-A90C-8890347041DC}"/>
              </a:ext>
            </a:extLst>
          </p:cNvPr>
          <p:cNvSpPr/>
          <p:nvPr/>
        </p:nvSpPr>
        <p:spPr>
          <a:xfrm>
            <a:off x="290589" y="988946"/>
            <a:ext cx="2756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অ,আ ধ্বনির সন্ধি 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D854DAB-95EE-4D90-A8DD-066E325AAE94}"/>
              </a:ext>
            </a:extLst>
          </p:cNvPr>
          <p:cNvSpPr/>
          <p:nvPr/>
        </p:nvSpPr>
        <p:spPr>
          <a:xfrm>
            <a:off x="3220798" y="1203830"/>
            <a:ext cx="8608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8C027-651C-49D4-BB55-84738ED263EF}"/>
              </a:ext>
            </a:extLst>
          </p:cNvPr>
          <p:cNvSpPr/>
          <p:nvPr/>
        </p:nvSpPr>
        <p:spPr>
          <a:xfrm>
            <a:off x="4212897" y="1129542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6EBB3-BE11-4EDB-AE82-E56AF58A2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57" y="1129542"/>
            <a:ext cx="883997" cy="685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E9369C8-10C3-4107-8BF4-B6E463275A4E}"/>
              </a:ext>
            </a:extLst>
          </p:cNvPr>
          <p:cNvSpPr/>
          <p:nvPr/>
        </p:nvSpPr>
        <p:spPr>
          <a:xfrm>
            <a:off x="7032654" y="1135395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আশয়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214180-7D66-4977-A3E6-F4721299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179" y="842318"/>
            <a:ext cx="1274174" cy="13190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8C17D5-5DE1-4126-BF95-66FE1D800EA2}"/>
              </a:ext>
            </a:extLst>
          </p:cNvPr>
          <p:cNvSpPr/>
          <p:nvPr/>
        </p:nvSpPr>
        <p:spPr>
          <a:xfrm>
            <a:off x="9960864" y="1171359"/>
            <a:ext cx="205298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জলাশয়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015EAC-6364-42B4-AA14-7BB830DBDD6D}"/>
              </a:ext>
            </a:extLst>
          </p:cNvPr>
          <p:cNvSpPr/>
          <p:nvPr/>
        </p:nvSpPr>
        <p:spPr>
          <a:xfrm>
            <a:off x="4206776" y="2507366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আশা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6FDD34-D5D6-4BB5-9235-C2D56EED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51" y="2516084"/>
            <a:ext cx="883997" cy="685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B362031-8D50-484E-BB0D-F1FFBAFEC7EA}"/>
              </a:ext>
            </a:extLst>
          </p:cNvPr>
          <p:cNvSpPr/>
          <p:nvPr/>
        </p:nvSpPr>
        <p:spPr>
          <a:xfrm>
            <a:off x="7081638" y="2527438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অতীত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2EA6EE-6BE7-40E0-B980-648D3385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42" y="2230920"/>
            <a:ext cx="1274174" cy="13190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B822FCC-A2B1-4D23-8CB3-953F67B65458}"/>
              </a:ext>
            </a:extLst>
          </p:cNvPr>
          <p:cNvSpPr/>
          <p:nvPr/>
        </p:nvSpPr>
        <p:spPr>
          <a:xfrm>
            <a:off x="10038885" y="2566182"/>
            <a:ext cx="205298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আশাতীত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6E0E5F-4FAC-414D-B1FE-385BCE0E4C60}"/>
              </a:ext>
            </a:extLst>
          </p:cNvPr>
          <p:cNvSpPr/>
          <p:nvPr/>
        </p:nvSpPr>
        <p:spPr>
          <a:xfrm>
            <a:off x="250831" y="3762172"/>
            <a:ext cx="2756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ই,ঈ ধ্বনির সন্ধি 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72636B4-19DA-433F-BA3A-D2D84F4B12E3}"/>
              </a:ext>
            </a:extLst>
          </p:cNvPr>
          <p:cNvSpPr/>
          <p:nvPr/>
        </p:nvSpPr>
        <p:spPr>
          <a:xfrm>
            <a:off x="3183734" y="3937044"/>
            <a:ext cx="8608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2CB515-1EFE-4E36-B023-4D5D5305EC52}"/>
              </a:ext>
            </a:extLst>
          </p:cNvPr>
          <p:cNvSpPr/>
          <p:nvPr/>
        </p:nvSpPr>
        <p:spPr>
          <a:xfrm>
            <a:off x="4155872" y="3876472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1F8FF8-7739-44AD-B56F-746318E3976E}"/>
              </a:ext>
            </a:extLst>
          </p:cNvPr>
          <p:cNvSpPr/>
          <p:nvPr/>
        </p:nvSpPr>
        <p:spPr>
          <a:xfrm>
            <a:off x="250830" y="2222500"/>
            <a:ext cx="2744159" cy="102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 </a:t>
            </a:r>
          </a:p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অ+আ=আ</a:t>
            </a:r>
          </a:p>
          <a:p>
            <a:r>
              <a:rPr lang="bn-IN" dirty="0"/>
              <a:t>    </a:t>
            </a:r>
            <a:r>
              <a:rPr lang="bn-IN" sz="2400" dirty="0"/>
              <a:t> </a:t>
            </a:r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আ+অ= আ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512B3F-24C0-4BA9-9027-6C2EB94B9297}"/>
              </a:ext>
            </a:extLst>
          </p:cNvPr>
          <p:cNvSpPr/>
          <p:nvPr/>
        </p:nvSpPr>
        <p:spPr>
          <a:xfrm>
            <a:off x="250831" y="4961494"/>
            <a:ext cx="2744159" cy="102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</a:t>
            </a:r>
          </a:p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ই+ঈ=ঈ</a:t>
            </a:r>
          </a:p>
          <a:p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ঈ+ঈ=ঈ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3C14AF1-366A-4FF1-B3CD-537D9F11D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29" y="3885190"/>
            <a:ext cx="883997" cy="6858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AD7B6AE-3165-4D30-B170-7A2AACAD4867}"/>
              </a:ext>
            </a:extLst>
          </p:cNvPr>
          <p:cNvSpPr/>
          <p:nvPr/>
        </p:nvSpPr>
        <p:spPr>
          <a:xfrm>
            <a:off x="6974926" y="3846446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ইক্ষা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6738E3E-C692-4C2B-A6C8-BD8D2D8AE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983" y="3541981"/>
            <a:ext cx="1274174" cy="131900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680931D-0A85-4E01-A7AE-13FFD42E559A}"/>
              </a:ext>
            </a:extLst>
          </p:cNvPr>
          <p:cNvSpPr/>
          <p:nvPr/>
        </p:nvSpPr>
        <p:spPr>
          <a:xfrm>
            <a:off x="9993759" y="3885190"/>
            <a:ext cx="205298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BF2907-9DDC-4222-9C22-5E1B5AA01DB8}"/>
              </a:ext>
            </a:extLst>
          </p:cNvPr>
          <p:cNvSpPr/>
          <p:nvPr/>
        </p:nvSpPr>
        <p:spPr>
          <a:xfrm>
            <a:off x="4225139" y="5042658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পৃথিবী 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179F65B-FA9B-487F-81E3-6F9FD20E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56" y="5077883"/>
            <a:ext cx="883997" cy="685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CADFFD5-C3B1-4A20-AFA3-F1AF0A1C9BAC}"/>
              </a:ext>
            </a:extLst>
          </p:cNvPr>
          <p:cNvSpPr/>
          <p:nvPr/>
        </p:nvSpPr>
        <p:spPr>
          <a:xfrm>
            <a:off x="7045248" y="5047833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ঈশ্বর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F322AAF-02AC-46DD-923F-7A7C6A92D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765" y="4816731"/>
            <a:ext cx="1274174" cy="131900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43F6D546-DD1D-451D-8687-D3FA6099BC25}"/>
              </a:ext>
            </a:extLst>
          </p:cNvPr>
          <p:cNvSpPr/>
          <p:nvPr/>
        </p:nvSpPr>
        <p:spPr>
          <a:xfrm>
            <a:off x="9993758" y="5102101"/>
            <a:ext cx="2052981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পৃথিবীশ্বর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7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5E01FA-F914-4C81-A677-D3592D75764B}"/>
              </a:ext>
            </a:extLst>
          </p:cNvPr>
          <p:cNvSpPr/>
          <p:nvPr/>
        </p:nvSpPr>
        <p:spPr>
          <a:xfrm>
            <a:off x="846967" y="1866781"/>
            <a:ext cx="2756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উ,ঊ ধ্বনির সন্ধি 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2FE01-F066-4E4A-AAFF-B04A92EC019A}"/>
              </a:ext>
            </a:extLst>
          </p:cNvPr>
          <p:cNvSpPr/>
          <p:nvPr/>
        </p:nvSpPr>
        <p:spPr>
          <a:xfrm>
            <a:off x="819408" y="3143295"/>
            <a:ext cx="2744159" cy="1029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 </a:t>
            </a:r>
          </a:p>
          <a:p>
            <a:pPr algn="ctr"/>
            <a:r>
              <a:rPr lang="bn-IN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উ+উ=ঊ</a:t>
            </a:r>
          </a:p>
          <a:p>
            <a:r>
              <a:rPr lang="bn-IN" dirty="0"/>
              <a:t>    </a:t>
            </a:r>
            <a:r>
              <a:rPr lang="bn-IN" sz="2400" dirty="0"/>
              <a:t> 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64BB1-020E-440E-B6C8-5684C6EF545C}"/>
              </a:ext>
            </a:extLst>
          </p:cNvPr>
          <p:cNvSpPr/>
          <p:nvPr/>
        </p:nvSpPr>
        <p:spPr>
          <a:xfrm>
            <a:off x="3717890" y="2681124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মরু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13979-8977-43F4-B348-7B88FFFE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70" y="2681124"/>
            <a:ext cx="883997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283515-4DF2-4FD2-970D-854C5D5A7298}"/>
              </a:ext>
            </a:extLst>
          </p:cNvPr>
          <p:cNvSpPr/>
          <p:nvPr/>
        </p:nvSpPr>
        <p:spPr>
          <a:xfrm>
            <a:off x="6718335" y="2681124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উদ্যান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7EB24-E35A-47E3-8C7C-16BC8650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46" y="2367027"/>
            <a:ext cx="1274174" cy="13190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2131C3-BE0A-4DBD-9B35-A4176965B416}"/>
              </a:ext>
            </a:extLst>
          </p:cNvPr>
          <p:cNvSpPr/>
          <p:nvPr/>
        </p:nvSpPr>
        <p:spPr>
          <a:xfrm>
            <a:off x="9684680" y="2600828"/>
            <a:ext cx="2303151" cy="819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মরূদ্যান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0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9976-279B-45D3-BA0E-F65537A2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992" y="111935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ব্যঞ্জনসন্ধিঃ পরিচিতি সূত্র ও উদাহরণ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EACFA-6B35-4D69-B482-BBBFCA66DD69}"/>
              </a:ext>
            </a:extLst>
          </p:cNvPr>
          <p:cNvSpPr/>
          <p:nvPr/>
        </p:nvSpPr>
        <p:spPr>
          <a:xfrm>
            <a:off x="119269" y="1544511"/>
            <a:ext cx="40021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ব্যঞ্জনসন্ধি+স্বরধ্বনি সন্ধি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D9022-F9EC-4E34-BE28-4B6DEBB6633A}"/>
              </a:ext>
            </a:extLst>
          </p:cNvPr>
          <p:cNvSpPr/>
          <p:nvPr/>
        </p:nvSpPr>
        <p:spPr>
          <a:xfrm>
            <a:off x="532484" y="2755231"/>
            <a:ext cx="2744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ক+অ= গ</a:t>
            </a:r>
          </a:p>
          <a:p>
            <a:r>
              <a:rPr lang="bn-IN" dirty="0"/>
              <a:t>    </a:t>
            </a:r>
            <a:r>
              <a:rPr lang="bn-IN" sz="2400" dirty="0"/>
              <a:t> </a:t>
            </a:r>
            <a:endParaRPr lang="en-US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916C8-5C12-414A-8255-F03C93B9B8EF}"/>
              </a:ext>
            </a:extLst>
          </p:cNvPr>
          <p:cNvSpPr/>
          <p:nvPr/>
        </p:nvSpPr>
        <p:spPr>
          <a:xfrm>
            <a:off x="4547776" y="2640931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দিক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D38E9-F8CD-4BA4-93A7-F7231F3D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78" y="2640931"/>
            <a:ext cx="883997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12647B-2B8C-416D-8BE0-82D3BFA53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841" y="2376418"/>
            <a:ext cx="1274174" cy="13190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D2FEC7-3551-4C10-91E7-6130A246DBAE}"/>
              </a:ext>
            </a:extLst>
          </p:cNvPr>
          <p:cNvSpPr/>
          <p:nvPr/>
        </p:nvSpPr>
        <p:spPr>
          <a:xfrm>
            <a:off x="7387665" y="2640931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অন্ত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32361A-6008-4B66-8DDD-59477C7EA73D}"/>
              </a:ext>
            </a:extLst>
          </p:cNvPr>
          <p:cNvSpPr/>
          <p:nvPr/>
        </p:nvSpPr>
        <p:spPr>
          <a:xfrm>
            <a:off x="10190078" y="2629047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দিগন্ত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614A02-E921-4A25-A895-F4BEE7D38C21}"/>
              </a:ext>
            </a:extLst>
          </p:cNvPr>
          <p:cNvSpPr/>
          <p:nvPr/>
        </p:nvSpPr>
        <p:spPr>
          <a:xfrm>
            <a:off x="0" y="3965951"/>
            <a:ext cx="44659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ব্যঞ্জনধ্বনি+ব্যঞ্জনধ্বনির সন্ধি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A0AE63-EFB8-4785-8E62-7B064622AB10}"/>
              </a:ext>
            </a:extLst>
          </p:cNvPr>
          <p:cNvSpPr/>
          <p:nvPr/>
        </p:nvSpPr>
        <p:spPr>
          <a:xfrm>
            <a:off x="4578838" y="4080251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8B2BE3-FCD4-48AE-8E37-D3F0FBF8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888" y="4064121"/>
            <a:ext cx="883997" cy="6858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50A481-1C7A-4851-8087-4F1098B49E10}"/>
              </a:ext>
            </a:extLst>
          </p:cNvPr>
          <p:cNvSpPr/>
          <p:nvPr/>
        </p:nvSpPr>
        <p:spPr>
          <a:xfrm>
            <a:off x="7387665" y="4064121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ছেদ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95B8A1-85BD-4D8F-ADA5-D66354805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61" y="3802560"/>
            <a:ext cx="1274174" cy="13190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39C029D-FE35-4687-A47F-1B4C76D0C0B3}"/>
              </a:ext>
            </a:extLst>
          </p:cNvPr>
          <p:cNvSpPr/>
          <p:nvPr/>
        </p:nvSpPr>
        <p:spPr>
          <a:xfrm>
            <a:off x="10209859" y="4080251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উচ্ছেদ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587407-1A66-4912-BAE8-E29F5BDDE316}"/>
              </a:ext>
            </a:extLst>
          </p:cNvPr>
          <p:cNvSpPr/>
          <p:nvPr/>
        </p:nvSpPr>
        <p:spPr>
          <a:xfrm>
            <a:off x="730712" y="4948071"/>
            <a:ext cx="23477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ত+চ=চ্চ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ক্+দ=গ্+দ   </a:t>
            </a:r>
            <a:endParaRPr lang="en-US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3E5423-2BB3-4631-94AF-FCF0EBF65B0A}"/>
              </a:ext>
            </a:extLst>
          </p:cNvPr>
          <p:cNvSpPr/>
          <p:nvPr/>
        </p:nvSpPr>
        <p:spPr>
          <a:xfrm>
            <a:off x="4588829" y="5121568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E1650D-CD08-4B16-B10C-F2539B5F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41" y="5176671"/>
            <a:ext cx="883997" cy="6858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576936F-95BE-4DDF-B81E-D0F56E6C6972}"/>
              </a:ext>
            </a:extLst>
          </p:cNvPr>
          <p:cNvSpPr/>
          <p:nvPr/>
        </p:nvSpPr>
        <p:spPr>
          <a:xfrm>
            <a:off x="7397010" y="5141894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দান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0042E8-9A9E-47D5-8E20-3D047113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61" y="4804964"/>
            <a:ext cx="1274174" cy="131900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9F9787C-0F8A-471C-A956-6D8B825F5AEA}"/>
              </a:ext>
            </a:extLst>
          </p:cNvPr>
          <p:cNvSpPr/>
          <p:nvPr/>
        </p:nvSpPr>
        <p:spPr>
          <a:xfrm>
            <a:off x="10190078" y="5141894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বাগ্ দান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0D7C5-8DFA-409B-BEBC-2831B373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6531"/>
            <a:ext cx="7729728" cy="887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9B14F-7E02-4865-BC2A-905938E10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566"/>
            <a:ext cx="12192000" cy="507558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F0C3D98-43AA-45BD-BDD6-0C640A083792}"/>
              </a:ext>
            </a:extLst>
          </p:cNvPr>
          <p:cNvSpPr txBox="1">
            <a:spLocks noChangeArrowheads="1"/>
          </p:cNvSpPr>
          <p:nvPr/>
        </p:nvSpPr>
        <p:spPr>
          <a:xfrm>
            <a:off x="1027043" y="1380027"/>
            <a:ext cx="5446643" cy="44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752125" tIns="376061" rIns="752125" bIns="37606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◎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CFD8DC"/>
              </a:buClr>
              <a:buFont typeface="Source Sans Pro"/>
              <a:buNone/>
              <a:defRPr/>
            </a:pPr>
            <a:r>
              <a:rPr lang="bn-BD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মেহেরুন নেসা সিদ্দিকা </a:t>
            </a:r>
            <a:r>
              <a:rPr lang="bn-IN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bn-BD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bn-IN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)</a:t>
            </a:r>
            <a:endParaRPr lang="bn-BD" sz="3600" b="1" kern="0" dirty="0">
              <a:solidFill>
                <a:srgbClr val="000000"/>
              </a:solidFill>
              <a:latin typeface="Kalpurush" pitchFamily="2" charset="0"/>
              <a:cs typeface="Kalpurush" pitchFamily="2" charset="0"/>
            </a:endParaRPr>
          </a:p>
          <a:p>
            <a:pPr marL="0" indent="0" defTabSz="914400">
              <a:spcBef>
                <a:spcPct val="20000"/>
              </a:spcBef>
              <a:buClr>
                <a:srgbClr val="CFD8DC"/>
              </a:buClr>
              <a:buFont typeface="Source Sans Pro"/>
              <a:buNone/>
              <a:defRPr/>
            </a:pPr>
            <a:r>
              <a:rPr lang="bn-BD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(সামাজিক বিজ্ঞান) </a:t>
            </a:r>
          </a:p>
          <a:p>
            <a:pPr marL="0" indent="0">
              <a:spcBef>
                <a:spcPct val="20000"/>
              </a:spcBef>
              <a:buClr>
                <a:srgbClr val="CFD8DC"/>
              </a:buClr>
              <a:buFont typeface="Source Sans Pro"/>
              <a:buNone/>
              <a:defRPr/>
            </a:pPr>
            <a:r>
              <a:rPr lang="bn-BD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বেগম নূরজাহান মেমোরিয়াল বালিকা উচ্চ বিদ্যালয়, মোহাম্মদপুর</a:t>
            </a:r>
            <a:r>
              <a:rPr lang="bn-IN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,</a:t>
            </a:r>
            <a:r>
              <a:rPr lang="bn-BD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 ঢাকা।</a:t>
            </a:r>
            <a:r>
              <a:rPr lang="bn-IN" sz="3600" b="1" kern="0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400" b="1" kern="0" dirty="0">
              <a:solidFill>
                <a:srgbClr val="0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A576B-8B5A-4B60-BD60-FF19E60CB6C5}"/>
              </a:ext>
            </a:extLst>
          </p:cNvPr>
          <p:cNvSpPr txBox="1"/>
          <p:nvPr/>
        </p:nvSpPr>
        <p:spPr>
          <a:xfrm>
            <a:off x="6799293" y="1724764"/>
            <a:ext cx="2343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শ্রেনিঃ অষ্টম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95644-3CDE-4767-B6A5-527FBD209BCA}"/>
              </a:ext>
            </a:extLst>
          </p:cNvPr>
          <p:cNvSpPr txBox="1"/>
          <p:nvPr/>
        </p:nvSpPr>
        <p:spPr>
          <a:xfrm>
            <a:off x="6670084" y="2297741"/>
            <a:ext cx="3730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বিষয়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ঃ বাংলা ২য় পত্র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114B4-8179-43AF-A569-9DC33773A083}"/>
              </a:ext>
            </a:extLst>
          </p:cNvPr>
          <p:cNvSpPr txBox="1"/>
          <p:nvPr/>
        </p:nvSpPr>
        <p:spPr>
          <a:xfrm>
            <a:off x="6826725" y="2940183"/>
            <a:ext cx="34172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: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তৃতীয়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C31EE2-7CCB-4A49-8E06-F19AD3744644}"/>
              </a:ext>
            </a:extLst>
          </p:cNvPr>
          <p:cNvSpPr txBox="1"/>
          <p:nvPr/>
        </p:nvSpPr>
        <p:spPr>
          <a:xfrm>
            <a:off x="6826725" y="3594651"/>
            <a:ext cx="6268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সময়</a:t>
            </a: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:</a:t>
            </a:r>
            <a:r>
              <a:rPr kumimoji="0" lang="bn-IN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২৫ মিনিট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219A44-8253-4325-B228-2AFA740EF6D8}"/>
              </a:ext>
            </a:extLst>
          </p:cNvPr>
          <p:cNvSpPr txBox="1"/>
          <p:nvPr/>
        </p:nvSpPr>
        <p:spPr>
          <a:xfrm>
            <a:off x="6826725" y="4228956"/>
            <a:ext cx="3441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তারিখ</a:t>
            </a:r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:</a:t>
            </a:r>
            <a:r>
              <a:rPr kumimoji="0" lang="bn-BD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 </a:t>
            </a:r>
            <a:r>
              <a:rPr lang="bn-IN" sz="3600" b="1" cap="small" dirty="0">
                <a:solidFill>
                  <a:srgbClr val="000000"/>
                </a:solidFill>
                <a:latin typeface="Kalpurush" pitchFamily="2" charset="0"/>
                <a:cs typeface="Kalpurush" pitchFamily="2" charset="0"/>
              </a:rPr>
              <a:t>০১</a:t>
            </a:r>
            <a:r>
              <a:rPr kumimoji="0" lang="bn-BD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.</a:t>
            </a:r>
            <a:r>
              <a:rPr kumimoji="0" lang="bn-IN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১০</a:t>
            </a:r>
            <a:r>
              <a:rPr kumimoji="0" lang="bn-BD" sz="36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lpurush" pitchFamily="2" charset="0"/>
                <a:ea typeface="+mn-ea"/>
                <a:cs typeface="Kalpurush" pitchFamily="2" charset="0"/>
              </a:rPr>
              <a:t>.২০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2E34B-A228-44A2-868D-5DE02196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2766"/>
            <a:ext cx="7729728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বিসর্গসন্ধি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F2528-3971-4A4E-AD02-22DC7CF6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51783"/>
            <a:ext cx="12192000" cy="17029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বিসর্গ এর সঙেগ স্বরধ্বনি কিংবা ব্যঞ্জনধ্বনির যে সন্ধি হয়, তাকে বিসর্গ সন্ধি বলে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EF266-BA8E-46BE-9628-B732C3D39F0C}"/>
              </a:ext>
            </a:extLst>
          </p:cNvPr>
          <p:cNvSpPr/>
          <p:nvPr/>
        </p:nvSpPr>
        <p:spPr>
          <a:xfrm>
            <a:off x="1730173" y="1479275"/>
            <a:ext cx="1936112" cy="9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তিরঃ</a:t>
            </a:r>
            <a:r>
              <a:rPr lang="bn-IN" dirty="0"/>
              <a:t>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9336AB-37E3-4CD6-8BD8-3479C6D1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85" y="1593575"/>
            <a:ext cx="883997" cy="685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B43BEA-E0DD-443A-AB3C-4BC218D8BA4C}"/>
              </a:ext>
            </a:extLst>
          </p:cNvPr>
          <p:cNvSpPr/>
          <p:nvPr/>
        </p:nvSpPr>
        <p:spPr>
          <a:xfrm>
            <a:off x="4724178" y="1479275"/>
            <a:ext cx="1936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ধান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38332-6EC5-4B43-A05E-3AA3C2F38EF5}"/>
              </a:ext>
            </a:extLst>
          </p:cNvPr>
          <p:cNvSpPr/>
          <p:nvPr/>
        </p:nvSpPr>
        <p:spPr>
          <a:xfrm>
            <a:off x="8024752" y="1479275"/>
            <a:ext cx="19361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তিরোধান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2A3E91-0F23-4006-BDFA-2A3BAD8D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78" y="1276971"/>
            <a:ext cx="1274174" cy="13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7235-7D59-496E-9EB6-86AEC27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901" y="251791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বিসর্গসন্ধি দু-ভাবে সাধিত হয়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42D80-9E7D-48F6-AE8A-CE6283A4B7F1}"/>
              </a:ext>
            </a:extLst>
          </p:cNvPr>
          <p:cNvSpPr/>
          <p:nvPr/>
        </p:nvSpPr>
        <p:spPr>
          <a:xfrm flipH="1">
            <a:off x="2650434" y="3048000"/>
            <a:ext cx="6411668" cy="2729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বিসর্গ ও স্বরধ্বনি মিলে</a:t>
            </a:r>
          </a:p>
          <a:p>
            <a:endParaRPr lang="bn-IN" sz="4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বিসর্গ ও ব্যঞ্জনধ্বনি মিলে</a:t>
            </a:r>
            <a:endParaRPr lang="en-US" sz="4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95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3EC3-205B-4C11-AE18-C590163C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3201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bn-IN" sz="49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বিসর্গ ও স্বরধ্বনি মিলে</a:t>
            </a:r>
            <a:br>
              <a:rPr lang="bn-IN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EE26B-7DFD-42A5-B165-CB8986802684}"/>
              </a:ext>
            </a:extLst>
          </p:cNvPr>
          <p:cNvSpPr/>
          <p:nvPr/>
        </p:nvSpPr>
        <p:spPr>
          <a:xfrm>
            <a:off x="1552785" y="2044583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ততঃ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FDBF0-9180-4BB7-BADE-B5605DDE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52" y="2044583"/>
            <a:ext cx="883997" cy="685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0EAB74-E14B-4659-B924-29EBD9BC532E}"/>
              </a:ext>
            </a:extLst>
          </p:cNvPr>
          <p:cNvSpPr/>
          <p:nvPr/>
        </p:nvSpPr>
        <p:spPr>
          <a:xfrm>
            <a:off x="4816744" y="2044583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038B2-C150-4DC5-A31E-1F9D3EBB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56" y="1727979"/>
            <a:ext cx="1274174" cy="13190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1BC3F0-6B15-46DF-9097-9EF1272A3F8A}"/>
              </a:ext>
            </a:extLst>
          </p:cNvPr>
          <p:cNvSpPr/>
          <p:nvPr/>
        </p:nvSpPr>
        <p:spPr>
          <a:xfrm>
            <a:off x="8202675" y="2044583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ততোধিক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67880-D77C-4238-AF75-0ED82CC269DC}"/>
              </a:ext>
            </a:extLst>
          </p:cNvPr>
          <p:cNvSpPr/>
          <p:nvPr/>
        </p:nvSpPr>
        <p:spPr>
          <a:xfrm>
            <a:off x="1552785" y="3243346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পুনঃ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718DA5-BF3F-465A-B452-EE657D82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76" y="3270286"/>
            <a:ext cx="883997" cy="685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4D27FF-2B33-465C-9E34-0E44E0546E4D}"/>
              </a:ext>
            </a:extLst>
          </p:cNvPr>
          <p:cNvSpPr/>
          <p:nvPr/>
        </p:nvSpPr>
        <p:spPr>
          <a:xfrm>
            <a:off x="4816744" y="3217050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আবৃত্তি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56F483-F8BD-47EC-AEF9-52FB6F0E0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529" y="2900446"/>
            <a:ext cx="1274174" cy="13190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6E9A5F6-805A-45B9-A0B5-96573CAAE896}"/>
              </a:ext>
            </a:extLst>
          </p:cNvPr>
          <p:cNvSpPr/>
          <p:nvPr/>
        </p:nvSpPr>
        <p:spPr>
          <a:xfrm>
            <a:off x="8202675" y="3270286"/>
            <a:ext cx="193611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পুনরাবৃত্তি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8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9BDB-CE28-459F-8824-01FEFCC5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13" y="174086"/>
            <a:ext cx="7729728" cy="1188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বিসর্গ ও ব্যঞ্জনধ্বনি মিলে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C0A04-98A4-4DA4-A7DE-A2988FD673D9}"/>
              </a:ext>
            </a:extLst>
          </p:cNvPr>
          <p:cNvSpPr/>
          <p:nvPr/>
        </p:nvSpPr>
        <p:spPr>
          <a:xfrm>
            <a:off x="1972174" y="2583180"/>
            <a:ext cx="1936112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পুনঃ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3EB7C-C19C-4A7B-A429-FD0F6BB57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14" y="2583180"/>
            <a:ext cx="883997" cy="11487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46DF61-B16A-46BC-948E-D95CB4EC3EAA}"/>
              </a:ext>
            </a:extLst>
          </p:cNvPr>
          <p:cNvSpPr/>
          <p:nvPr/>
        </p:nvSpPr>
        <p:spPr>
          <a:xfrm>
            <a:off x="5293821" y="2543215"/>
            <a:ext cx="1936112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মিলন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03EC27-F673-4C9A-A770-702CDB79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440" y="2543215"/>
            <a:ext cx="1274174" cy="15053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F9ADA5-3528-4C83-80A3-1C4CD47C4969}"/>
              </a:ext>
            </a:extLst>
          </p:cNvPr>
          <p:cNvSpPr/>
          <p:nvPr/>
        </p:nvSpPr>
        <p:spPr>
          <a:xfrm>
            <a:off x="8675974" y="2543215"/>
            <a:ext cx="2455851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পুনর্ম</a:t>
            </a:r>
            <a:r>
              <a:rPr lang="bn-BD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িলন</a:t>
            </a:r>
            <a:r>
              <a:rPr lang="bn-IN" sz="4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2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2034-A522-4869-98B9-58B949E0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40"/>
            <a:ext cx="7729728" cy="8197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36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C5BE0-83FA-4610-A5C9-A155EC472670}"/>
              </a:ext>
            </a:extLst>
          </p:cNvPr>
          <p:cNvSpPr/>
          <p:nvPr/>
        </p:nvSpPr>
        <p:spPr>
          <a:xfrm>
            <a:off x="3061253" y="1060174"/>
            <a:ext cx="5406888" cy="236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22278-19D4-4396-83A6-040D9EEECC34}"/>
              </a:ext>
            </a:extLst>
          </p:cNvPr>
          <p:cNvSpPr txBox="1"/>
          <p:nvPr/>
        </p:nvSpPr>
        <p:spPr>
          <a:xfrm>
            <a:off x="3737110" y="137503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b="1" i="0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সন্ধি কাকে বলে ?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4FF2BE-60B5-42D2-826F-51395ED99C15}"/>
              </a:ext>
            </a:extLst>
          </p:cNvPr>
          <p:cNvSpPr/>
          <p:nvPr/>
        </p:nvSpPr>
        <p:spPr>
          <a:xfrm>
            <a:off x="3273285" y="1249540"/>
            <a:ext cx="583095" cy="6295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IN" b="1" dirty="0"/>
              <a:t>.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3C6CBB-4A53-44D0-B5D8-BF8BD4A5DEC2}"/>
              </a:ext>
            </a:extLst>
          </p:cNvPr>
          <p:cNvSpPr/>
          <p:nvPr/>
        </p:nvSpPr>
        <p:spPr>
          <a:xfrm>
            <a:off x="3273284" y="1959156"/>
            <a:ext cx="583095" cy="6295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IN" b="1" dirty="0"/>
              <a:t>.</a:t>
            </a:r>
            <a:endParaRPr lang="en-US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E18E18-311C-4D5E-9BBC-335CE7882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379" y="2093790"/>
            <a:ext cx="4784038" cy="574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সন্ধিতে ধ্বনির মিলন কিভাবে হয়, বর্ণনা কর।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98EB8A-102C-4E19-8D2C-72D7FE3BF6B1}"/>
              </a:ext>
            </a:extLst>
          </p:cNvPr>
          <p:cNvSpPr txBox="1">
            <a:spLocks/>
          </p:cNvSpPr>
          <p:nvPr/>
        </p:nvSpPr>
        <p:spPr>
          <a:xfrm>
            <a:off x="3856378" y="2803406"/>
            <a:ext cx="4784038" cy="574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2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বাংলার সন্ধি কত প্রকার ও কি কি ? ব্যাখ্যা কর।</a:t>
            </a:r>
            <a:endParaRPr lang="en-US" sz="2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C38DCE-EC1A-4558-8A69-E22BA79E4879}"/>
              </a:ext>
            </a:extLst>
          </p:cNvPr>
          <p:cNvSpPr/>
          <p:nvPr/>
        </p:nvSpPr>
        <p:spPr>
          <a:xfrm>
            <a:off x="3273283" y="2647228"/>
            <a:ext cx="583095" cy="6295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0409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8FB6-3043-42C0-9B06-61966003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7421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6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6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83F0F-D653-4650-8139-F3C819170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914400"/>
            <a:ext cx="10866782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771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92787E-19AC-4273-B4EA-C5336142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1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FC82AD-8013-4442-9D9B-5D865C3B0F34}"/>
              </a:ext>
            </a:extLst>
          </p:cNvPr>
          <p:cNvSpPr/>
          <p:nvPr/>
        </p:nvSpPr>
        <p:spPr>
          <a:xfrm>
            <a:off x="2319132" y="1579550"/>
            <a:ext cx="6480313" cy="3448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</a:p>
          <a:p>
            <a:pPr algn="ctr"/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</a:t>
            </a:r>
            <a:r>
              <a:rPr lang="bn-BD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8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8186-D897-4AB2-BF35-CFA63D00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66" y="119271"/>
            <a:ext cx="7729728" cy="8613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00A3-38DF-4715-9AFF-9FDD5C444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" y="2160105"/>
            <a:ext cx="12191999" cy="40949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 সন্ধি শব্দের অর্থ কি তা বলতে পারবে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সন্ধির সংজ্ঞা বলতে পারবে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সন্ধিতে</a:t>
            </a: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ধ্বনির মিলন কিভাবে হয় তা বলতে পারবে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৪. বাংলা সন্ধি কতো প্রকার ও কি কি বর্ণনা করতে পারবে</a:t>
            </a:r>
          </a:p>
          <a:p>
            <a:pPr marL="0" indent="0">
              <a:buNone/>
            </a:pPr>
            <a:r>
              <a:rPr lang="bn-IN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৫. বাংলা ভাষায় ব্যবহৃত সন্ধি কতো প্রকার ও কি কি তা ব্যাখ্যা করতে পারবে </a:t>
            </a:r>
            <a:r>
              <a:rPr lang="en-US" sz="32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25188-7F23-43C9-B2D7-CC9EA469E862}"/>
              </a:ext>
            </a:extLst>
          </p:cNvPr>
          <p:cNvSpPr/>
          <p:nvPr/>
        </p:nvSpPr>
        <p:spPr>
          <a:xfrm>
            <a:off x="18022" y="1214397"/>
            <a:ext cx="4797287" cy="71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bn-IN" sz="32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 পাঠ শেষে শিক্ষার্থীরা... </a:t>
            </a:r>
            <a:endParaRPr lang="en-US" sz="32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3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63E7-D257-475E-B2F0-B1769F6D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648" y="135836"/>
            <a:ext cx="7729728" cy="9939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 </a:t>
            </a:r>
            <a:endParaRPr lang="en-US" sz="5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CF91-4420-4273-AAD6-76A19B7B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6" y="5668616"/>
            <a:ext cx="60960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n-IN" sz="4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 শব্দের অর্থ মিলন</a:t>
            </a:r>
            <a:endParaRPr lang="en-US" sz="48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6A5F58-8D5E-406F-8A4F-451C866E7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24" y="1215887"/>
            <a:ext cx="12070976" cy="442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22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509D-A20B-4EA0-9D93-C403E4C2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2689"/>
            <a:ext cx="7729728" cy="11520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bn-IN" sz="60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সন্ধির সংজ্ঞা </a:t>
            </a:r>
            <a:endParaRPr lang="en-US" sz="60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A8F3-AC89-42CB-A2CD-EA76FFB4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92443"/>
            <a:ext cx="12192000" cy="196327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IN" sz="36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পাশাপাশি অবস্থিত দুটো ধ্বনির মিলনের ফলে যদি এক ধ্বনি সৃষ্টি হয়, তবে তাকে সন্ধি বলে।</a:t>
            </a:r>
            <a:r>
              <a:rPr lang="bn-IN" sz="4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ACA24-443F-40CE-9A87-2187C115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7" y="2078039"/>
            <a:ext cx="285035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FAE6A1-27FE-4998-8A9F-730C46D4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7" y="2263830"/>
            <a:ext cx="883997" cy="90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5F8DA-449A-4AE7-BDF0-80FDE5AE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467" y="2078039"/>
            <a:ext cx="2755631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34526D-CF5E-4F63-96FF-A074C0C38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098" y="1862064"/>
            <a:ext cx="1274174" cy="1694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739EE7-D8DB-40B2-AB45-82FB8C3BA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994" y="2099829"/>
            <a:ext cx="338746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52C5-F480-4FA4-AEFB-D5F8C5C6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860" y="79513"/>
            <a:ext cx="7729728" cy="10734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সন্ধিতে ধ্বনির মিলন</a:t>
            </a:r>
            <a:endParaRPr lang="en-US" sz="54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8842-CE3C-4A7C-AB40-33FCF25D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12160724" cy="42804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সন্ধিতে ধ্বনির চার ধরণের মিলন হয়ঃ</a:t>
            </a:r>
          </a:p>
          <a:p>
            <a:pPr marL="0" indent="0">
              <a:buNone/>
            </a:pP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১.উভয় ধ্বনি মিলে একটি ধ্বনি হয়।</a:t>
            </a:r>
          </a:p>
          <a:p>
            <a:pPr marL="0" indent="0">
              <a:buNone/>
            </a:pP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২. একটি ধ্বনি বদলে যায়।</a:t>
            </a:r>
            <a:b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৩. একটি ধ্বনি লোপ পায়</a:t>
            </a:r>
          </a:p>
          <a:p>
            <a:pPr marL="0" indent="0">
              <a:buNone/>
            </a:pPr>
            <a:r>
              <a:rPr lang="bn-IN" sz="40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৪. উভয় ধ্বনির বদলে নতুন ধ্বনির সৃষ্টি হয়।</a:t>
            </a:r>
            <a:endParaRPr lang="bn-IN" sz="36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1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3171-A2C2-4C31-8253-A3B0D077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06" y="238538"/>
            <a:ext cx="7729728" cy="10469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উভয় ধ্বনি মিলে একটি ধ্বনি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0904B-038C-4A9C-8345-32170C072CF6}"/>
              </a:ext>
            </a:extLst>
          </p:cNvPr>
          <p:cNvSpPr/>
          <p:nvPr/>
        </p:nvSpPr>
        <p:spPr>
          <a:xfrm>
            <a:off x="1621784" y="2595116"/>
            <a:ext cx="1507966" cy="11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FDBA4-80BC-47AA-8822-188D7A7B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98" y="2725412"/>
            <a:ext cx="883997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63AEB-230D-4548-B048-A7EDDDF8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635" y="2290035"/>
            <a:ext cx="1274174" cy="169483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6EC0A8-0C6E-4E47-9948-E993454D8069}"/>
              </a:ext>
            </a:extLst>
          </p:cNvPr>
          <p:cNvSpPr/>
          <p:nvPr/>
        </p:nvSpPr>
        <p:spPr>
          <a:xfrm>
            <a:off x="8265567" y="2595116"/>
            <a:ext cx="1509767" cy="11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ঈ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A54C8-F1E8-42B5-976F-FF2864983774}"/>
              </a:ext>
            </a:extLst>
          </p:cNvPr>
          <p:cNvSpPr/>
          <p:nvPr/>
        </p:nvSpPr>
        <p:spPr>
          <a:xfrm>
            <a:off x="4658382" y="2595116"/>
            <a:ext cx="1507966" cy="116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endParaRPr lang="en-US" sz="4800" b="1" dirty="0">
              <a:solidFill>
                <a:srgbClr val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87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469</Words>
  <Application>Microsoft Office PowerPoint</Application>
  <PresentationFormat>Widescreen</PresentationFormat>
  <Paragraphs>148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Kalpurush</vt:lpstr>
      <vt:lpstr>Source Sans Pro</vt:lpstr>
      <vt:lpstr>Parcel</vt:lpstr>
      <vt:lpstr>স্বাগতম</vt:lpstr>
      <vt:lpstr>পরিচিতি</vt:lpstr>
      <vt:lpstr>PowerPoint Presentation</vt:lpstr>
      <vt:lpstr>PowerPoint Presentation</vt:lpstr>
      <vt:lpstr>শিখনফল</vt:lpstr>
      <vt:lpstr>সন্ধি </vt:lpstr>
      <vt:lpstr>সন্ধির সংজ্ঞা </vt:lpstr>
      <vt:lpstr>সন্ধিতে ধ্বনির মিলন</vt:lpstr>
      <vt:lpstr>উভয় ধ্বনি মিলে একটি ধ্বনি</vt:lpstr>
      <vt:lpstr> একটি ধ্বনি বদলে যায়</vt:lpstr>
      <vt:lpstr>একটি ধ্বনি লোপ পায়</vt:lpstr>
      <vt:lpstr>উভয় ধ্বনি বদলে নতুন ধ্বনির সৃষ্টি হয়</vt:lpstr>
      <vt:lpstr>বাংলা সন্ধির প্রকার</vt:lpstr>
      <vt:lpstr>স্বরসন্ধি</vt:lpstr>
      <vt:lpstr>ব্যঞ্জনধ্বনি</vt:lpstr>
      <vt:lpstr>বাংলা ভাষায় ব্যবহৃত সন্ধি</vt:lpstr>
      <vt:lpstr>স্বরসন্ধিঃসহজ সূত্র ও উদাহরণ</vt:lpstr>
      <vt:lpstr>PowerPoint Presentation</vt:lpstr>
      <vt:lpstr>ব্যঞ্জনসন্ধিঃ পরিচিতি সূত্র ও উদাহরণ</vt:lpstr>
      <vt:lpstr>বিসর্গসন্ধি</vt:lpstr>
      <vt:lpstr>বিসর্গসন্ধি দু-ভাবে সাধিত হয়</vt:lpstr>
      <vt:lpstr>বিসর্গ ও স্বরধ্বনি মিলে </vt:lpstr>
      <vt:lpstr>বিসর্গ ও ব্যঞ্জনধ্বনি মিলে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Sultan Ahmed</dc:creator>
  <cp:lastModifiedBy>Sultan Ahmed</cp:lastModifiedBy>
  <cp:revision>87</cp:revision>
  <dcterms:created xsi:type="dcterms:W3CDTF">2020-09-28T11:01:58Z</dcterms:created>
  <dcterms:modified xsi:type="dcterms:W3CDTF">2020-09-30T16:10:21Z</dcterms:modified>
</cp:coreProperties>
</file>