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4" r:id="rId3"/>
    <p:sldId id="276" r:id="rId4"/>
    <p:sldId id="257" r:id="rId5"/>
    <p:sldId id="258" r:id="rId6"/>
    <p:sldId id="259" r:id="rId7"/>
    <p:sldId id="268" r:id="rId8"/>
    <p:sldId id="269" r:id="rId9"/>
    <p:sldId id="270" r:id="rId10"/>
    <p:sldId id="271" r:id="rId11"/>
    <p:sldId id="278" r:id="rId12"/>
    <p:sldId id="27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72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8F9FDB-C3DD-43B1-827C-5592B39C34E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814DC238-7D65-41EE-9FCC-1EDE00ACA4B3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200" b="1" dirty="0" err="1" smtClean="0"/>
            <a:t>প্রশ্ন</a:t>
          </a:r>
          <a:endParaRPr lang="en-US" sz="3200" b="1" dirty="0"/>
        </a:p>
      </dgm:t>
    </dgm:pt>
    <dgm:pt modelId="{BF332A5A-7836-4560-B11D-EECE2A88E4A2}" type="parTrans" cxnId="{4D947EF9-D46F-4206-84F4-20B3A0E820F1}">
      <dgm:prSet/>
      <dgm:spPr/>
      <dgm:t>
        <a:bodyPr/>
        <a:lstStyle/>
        <a:p>
          <a:endParaRPr lang="en-US"/>
        </a:p>
      </dgm:t>
    </dgm:pt>
    <dgm:pt modelId="{1D5B041B-1F15-4D58-B86E-305B008C8F6B}" type="sibTrans" cxnId="{4D947EF9-D46F-4206-84F4-20B3A0E820F1}">
      <dgm:prSet/>
      <dgm:spPr/>
      <dgm:t>
        <a:bodyPr/>
        <a:lstStyle/>
        <a:p>
          <a:endParaRPr lang="en-US"/>
        </a:p>
      </dgm:t>
    </dgm:pt>
    <dgm:pt modelId="{538BD1A2-A616-4B21-8652-53A38C336482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600" b="1" dirty="0" err="1" smtClean="0"/>
            <a:t>ঘটনা</a:t>
          </a:r>
          <a:endParaRPr lang="en-US" sz="3600" b="1" dirty="0"/>
        </a:p>
      </dgm:t>
    </dgm:pt>
    <dgm:pt modelId="{DB92E877-DF79-40FF-A3E2-98357820D221}" type="parTrans" cxnId="{F877C5E7-221A-4102-A933-5E497A126536}">
      <dgm:prSet/>
      <dgm:spPr/>
      <dgm:t>
        <a:bodyPr/>
        <a:lstStyle/>
        <a:p>
          <a:endParaRPr lang="en-US"/>
        </a:p>
      </dgm:t>
    </dgm:pt>
    <dgm:pt modelId="{157F39B8-DCB8-4CA6-87B5-25A99CC5D40B}" type="sibTrans" cxnId="{F877C5E7-221A-4102-A933-5E497A126536}">
      <dgm:prSet/>
      <dgm:spPr/>
      <dgm:t>
        <a:bodyPr/>
        <a:lstStyle/>
        <a:p>
          <a:endParaRPr lang="en-US"/>
        </a:p>
      </dgm:t>
    </dgm:pt>
    <dgm:pt modelId="{039DC13C-4AD8-4161-AB40-7FB85971E626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b="1" dirty="0" err="1" smtClean="0"/>
            <a:t>লেনদেন</a:t>
          </a:r>
          <a:endParaRPr lang="en-US" sz="2800" b="1" dirty="0"/>
        </a:p>
      </dgm:t>
    </dgm:pt>
    <dgm:pt modelId="{CC67E730-D36A-4051-BCBC-029DEAC3ABBB}" type="parTrans" cxnId="{B6267974-EB14-46D3-930A-D37B769A1C7D}">
      <dgm:prSet/>
      <dgm:spPr/>
      <dgm:t>
        <a:bodyPr/>
        <a:lstStyle/>
        <a:p>
          <a:endParaRPr lang="en-US"/>
        </a:p>
      </dgm:t>
    </dgm:pt>
    <dgm:pt modelId="{AEF70115-62D6-44EF-857A-F72A06D07384}" type="sibTrans" cxnId="{B6267974-EB14-46D3-930A-D37B769A1C7D}">
      <dgm:prSet/>
      <dgm:spPr/>
      <dgm:t>
        <a:bodyPr/>
        <a:lstStyle/>
        <a:p>
          <a:endParaRPr lang="en-US"/>
        </a:p>
      </dgm:t>
    </dgm:pt>
    <dgm:pt modelId="{825CDD92-5A2F-4845-93FF-EB9D6703D953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b="1" dirty="0" err="1" smtClean="0"/>
            <a:t>দুটি</a:t>
          </a:r>
          <a:r>
            <a:rPr lang="en-US" sz="2400" b="1" dirty="0" smtClean="0"/>
            <a:t> </a:t>
          </a:r>
          <a:r>
            <a:rPr lang="en-US" sz="2400" b="1" dirty="0" err="1" smtClean="0"/>
            <a:t>পক্ষ</a:t>
          </a:r>
          <a:r>
            <a:rPr lang="en-US" sz="2400" b="1" dirty="0" smtClean="0"/>
            <a:t> </a:t>
          </a:r>
          <a:r>
            <a:rPr lang="en-US" sz="2400" b="1" dirty="0" err="1" smtClean="0"/>
            <a:t>বা</a:t>
          </a:r>
          <a:r>
            <a:rPr lang="en-US" sz="2400" b="1" dirty="0" smtClean="0"/>
            <a:t> </a:t>
          </a:r>
          <a:r>
            <a:rPr lang="en-US" sz="2400" b="1" dirty="0" err="1" smtClean="0"/>
            <a:t>হিসাবখাত</a:t>
          </a:r>
          <a:endParaRPr lang="en-US" sz="2400" b="1" dirty="0"/>
        </a:p>
      </dgm:t>
    </dgm:pt>
    <dgm:pt modelId="{71BECAFB-DC7E-4684-86C9-9D693967155E}" type="parTrans" cxnId="{8F069A0F-6BBD-421C-9353-B51DDC483162}">
      <dgm:prSet/>
      <dgm:spPr/>
      <dgm:t>
        <a:bodyPr/>
        <a:lstStyle/>
        <a:p>
          <a:endParaRPr lang="en-US"/>
        </a:p>
      </dgm:t>
    </dgm:pt>
    <dgm:pt modelId="{B349D1F6-9D35-40E2-BB5F-BEF9C1868A23}" type="sibTrans" cxnId="{8F069A0F-6BBD-421C-9353-B51DDC483162}">
      <dgm:prSet/>
      <dgm:spPr/>
      <dgm:t>
        <a:bodyPr/>
        <a:lstStyle/>
        <a:p>
          <a:endParaRPr lang="en-US"/>
        </a:p>
      </dgm:t>
    </dgm:pt>
    <dgm:pt modelId="{10B573AE-A582-4B94-92E7-77FEE6335C4D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b="1" dirty="0" err="1" smtClean="0"/>
            <a:t>কোন</a:t>
          </a:r>
          <a:r>
            <a:rPr lang="en-US" sz="2400" b="1" dirty="0" smtClean="0"/>
            <a:t> </a:t>
          </a:r>
          <a:r>
            <a:rPr lang="en-US" sz="2400" b="1" dirty="0" err="1" smtClean="0"/>
            <a:t>হিসাব</a:t>
          </a:r>
          <a:endParaRPr lang="en-US" sz="2400" b="1" dirty="0"/>
        </a:p>
      </dgm:t>
    </dgm:pt>
    <dgm:pt modelId="{1078D081-37B4-43BD-912C-178560576DC0}" type="parTrans" cxnId="{F0A1AC26-6984-4B24-AFD2-CD1346BA425F}">
      <dgm:prSet/>
      <dgm:spPr/>
      <dgm:t>
        <a:bodyPr/>
        <a:lstStyle/>
        <a:p>
          <a:endParaRPr lang="en-US"/>
        </a:p>
      </dgm:t>
    </dgm:pt>
    <dgm:pt modelId="{E3444D28-37A2-41B6-BAAC-D559C28BCC8B}" type="sibTrans" cxnId="{F0A1AC26-6984-4B24-AFD2-CD1346BA425F}">
      <dgm:prSet/>
      <dgm:spPr/>
      <dgm:t>
        <a:bodyPr/>
        <a:lstStyle/>
        <a:p>
          <a:endParaRPr lang="en-US"/>
        </a:p>
      </dgm:t>
    </dgm:pt>
    <dgm:pt modelId="{7DA66F98-B018-45C4-B4F9-92B81C9E7C70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b="1" dirty="0" err="1" smtClean="0"/>
            <a:t>ডেবিট</a:t>
          </a:r>
          <a:r>
            <a:rPr lang="en-US" sz="2000" b="1" dirty="0" smtClean="0"/>
            <a:t>/</a:t>
          </a:r>
          <a:r>
            <a:rPr lang="en-US" sz="2000" b="1" dirty="0" err="1" smtClean="0"/>
            <a:t>ক্রেডিট</a:t>
          </a:r>
          <a:r>
            <a:rPr lang="en-US" sz="2000" b="1" dirty="0" smtClean="0"/>
            <a:t> </a:t>
          </a:r>
          <a:r>
            <a:rPr lang="en-US" sz="2000" b="1" dirty="0" err="1" smtClean="0"/>
            <a:t>নির্নয়ের</a:t>
          </a:r>
          <a:r>
            <a:rPr lang="en-US" sz="2000" b="1" dirty="0" smtClean="0"/>
            <a:t> </a:t>
          </a:r>
          <a:r>
            <a:rPr lang="en-US" sz="2000" b="1" dirty="0" err="1" smtClean="0"/>
            <a:t>সূত্র</a:t>
          </a:r>
          <a:endParaRPr lang="en-US" sz="2000" b="1" dirty="0"/>
        </a:p>
      </dgm:t>
    </dgm:pt>
    <dgm:pt modelId="{20B08485-B64A-4F46-80F2-A8FFAF9D7137}" type="parTrans" cxnId="{7DF90D96-9A68-4C85-B070-7E00E4DD8994}">
      <dgm:prSet/>
      <dgm:spPr/>
      <dgm:t>
        <a:bodyPr/>
        <a:lstStyle/>
        <a:p>
          <a:endParaRPr lang="en-US"/>
        </a:p>
      </dgm:t>
    </dgm:pt>
    <dgm:pt modelId="{38CAF9DA-A572-4885-BCA6-884C06F097B3}" type="sibTrans" cxnId="{7DF90D96-9A68-4C85-B070-7E00E4DD8994}">
      <dgm:prSet/>
      <dgm:spPr/>
      <dgm:t>
        <a:bodyPr/>
        <a:lstStyle/>
        <a:p>
          <a:endParaRPr lang="en-US"/>
        </a:p>
      </dgm:t>
    </dgm:pt>
    <dgm:pt modelId="{E49925ED-B09B-4799-9A19-0B2B7B9F8B9F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err="1" smtClean="0"/>
            <a:t>জাবেদার</a:t>
          </a:r>
          <a:r>
            <a:rPr lang="en-US" b="1" dirty="0" smtClean="0"/>
            <a:t> </a:t>
          </a:r>
          <a:r>
            <a:rPr lang="en-US" b="1" dirty="0" err="1" smtClean="0"/>
            <a:t>ছকে</a:t>
          </a:r>
          <a:r>
            <a:rPr lang="en-US" b="1" dirty="0" smtClean="0"/>
            <a:t> </a:t>
          </a:r>
          <a:r>
            <a:rPr lang="en-US" b="1" dirty="0" err="1" smtClean="0"/>
            <a:t>লেখা</a:t>
          </a:r>
          <a:endParaRPr lang="en-US" b="1" dirty="0"/>
        </a:p>
      </dgm:t>
    </dgm:pt>
    <dgm:pt modelId="{8C3FA4B3-A92F-4FBF-8886-ED86D5122AF6}" type="parTrans" cxnId="{E09BBF07-6029-424D-8DCB-108A63EAC6D4}">
      <dgm:prSet/>
      <dgm:spPr/>
      <dgm:t>
        <a:bodyPr/>
        <a:lstStyle/>
        <a:p>
          <a:endParaRPr lang="en-US"/>
        </a:p>
      </dgm:t>
    </dgm:pt>
    <dgm:pt modelId="{F80A5C4C-4A17-47E8-8102-237EFD32FA4E}" type="sibTrans" cxnId="{E09BBF07-6029-424D-8DCB-108A63EAC6D4}">
      <dgm:prSet/>
      <dgm:spPr/>
      <dgm:t>
        <a:bodyPr/>
        <a:lstStyle/>
        <a:p>
          <a:endParaRPr lang="en-US"/>
        </a:p>
      </dgm:t>
    </dgm:pt>
    <dgm:pt modelId="{4508DB62-0C80-4932-BA4E-DABD0CB350E3}" type="pres">
      <dgm:prSet presAssocID="{9A8F9FDB-C3DD-43B1-827C-5592B39C34E3}" presName="Name0" presStyleCnt="0">
        <dgm:presLayoutVars>
          <dgm:dir/>
          <dgm:resizeHandles val="exact"/>
        </dgm:presLayoutVars>
      </dgm:prSet>
      <dgm:spPr/>
    </dgm:pt>
    <dgm:pt modelId="{736749B0-1D04-4E87-AC13-94029B4A0A1F}" type="pres">
      <dgm:prSet presAssocID="{814DC238-7D65-41EE-9FCC-1EDE00ACA4B3}" presName="node" presStyleLbl="node1" presStyleIdx="0" presStyleCnt="7" custScaleX="720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9E0018-520E-4EED-82E6-989CD6F1C57D}" type="pres">
      <dgm:prSet presAssocID="{1D5B041B-1F15-4D58-B86E-305B008C8F6B}" presName="sibTrans" presStyleLbl="sibTrans2D1" presStyleIdx="0" presStyleCnt="6"/>
      <dgm:spPr/>
      <dgm:t>
        <a:bodyPr/>
        <a:lstStyle/>
        <a:p>
          <a:endParaRPr lang="en-US"/>
        </a:p>
      </dgm:t>
    </dgm:pt>
    <dgm:pt modelId="{57608DA9-FAD8-49F6-ABD8-607554331070}" type="pres">
      <dgm:prSet presAssocID="{1D5B041B-1F15-4D58-B86E-305B008C8F6B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859D16FE-4B71-4452-990C-944CF7A10925}" type="pres">
      <dgm:prSet presAssocID="{538BD1A2-A616-4B21-8652-53A38C336482}" presName="node" presStyleLbl="node1" presStyleIdx="1" presStyleCnt="7" custScaleX="96419" custScaleY="854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C0E73E-40F7-48DC-9EEA-60C5293218A4}" type="pres">
      <dgm:prSet presAssocID="{157F39B8-DCB8-4CA6-87B5-25A99CC5D40B}" presName="sibTrans" presStyleLbl="sibTrans2D1" presStyleIdx="1" presStyleCnt="6"/>
      <dgm:spPr/>
      <dgm:t>
        <a:bodyPr/>
        <a:lstStyle/>
        <a:p>
          <a:endParaRPr lang="en-US"/>
        </a:p>
      </dgm:t>
    </dgm:pt>
    <dgm:pt modelId="{8F2C1EB3-D515-46E7-BAFA-A707634D4BB2}" type="pres">
      <dgm:prSet presAssocID="{157F39B8-DCB8-4CA6-87B5-25A99CC5D40B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0ABA6A71-F235-4BA0-9DFA-D1E0BAAE78C3}" type="pres">
      <dgm:prSet presAssocID="{039DC13C-4AD8-4161-AB40-7FB85971E626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4C7570-F4CD-49F4-B46E-EDA48156D95F}" type="pres">
      <dgm:prSet presAssocID="{AEF70115-62D6-44EF-857A-F72A06D07384}" presName="sibTrans" presStyleLbl="sibTrans2D1" presStyleIdx="2" presStyleCnt="6"/>
      <dgm:spPr/>
      <dgm:t>
        <a:bodyPr/>
        <a:lstStyle/>
        <a:p>
          <a:endParaRPr lang="en-US"/>
        </a:p>
      </dgm:t>
    </dgm:pt>
    <dgm:pt modelId="{538F6785-3CB9-4476-89B6-4846724B19EA}" type="pres">
      <dgm:prSet presAssocID="{AEF70115-62D6-44EF-857A-F72A06D07384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1EF37F54-CE7D-4B6B-8903-752432061AEE}" type="pres">
      <dgm:prSet presAssocID="{825CDD92-5A2F-4845-93FF-EB9D6703D953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697706-4639-439B-97D6-693B0D2BC068}" type="pres">
      <dgm:prSet presAssocID="{B349D1F6-9D35-40E2-BB5F-BEF9C1868A23}" presName="sibTrans" presStyleLbl="sibTrans2D1" presStyleIdx="3" presStyleCnt="6"/>
      <dgm:spPr/>
      <dgm:t>
        <a:bodyPr/>
        <a:lstStyle/>
        <a:p>
          <a:endParaRPr lang="en-US"/>
        </a:p>
      </dgm:t>
    </dgm:pt>
    <dgm:pt modelId="{51180113-F5AB-4385-84B8-ED766812FE0D}" type="pres">
      <dgm:prSet presAssocID="{B349D1F6-9D35-40E2-BB5F-BEF9C1868A23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25A24761-4F21-469D-B4B1-51BC50FE0023}" type="pres">
      <dgm:prSet presAssocID="{10B573AE-A582-4B94-92E7-77FEE6335C4D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5A60A3-D5FE-446E-B57C-CAA3603FE572}" type="pres">
      <dgm:prSet presAssocID="{E3444D28-37A2-41B6-BAAC-D559C28BCC8B}" presName="sibTrans" presStyleLbl="sibTrans2D1" presStyleIdx="4" presStyleCnt="6"/>
      <dgm:spPr/>
      <dgm:t>
        <a:bodyPr/>
        <a:lstStyle/>
        <a:p>
          <a:endParaRPr lang="en-US"/>
        </a:p>
      </dgm:t>
    </dgm:pt>
    <dgm:pt modelId="{840B2A60-50E0-4FBC-AF8C-B19C695DD395}" type="pres">
      <dgm:prSet presAssocID="{E3444D28-37A2-41B6-BAAC-D559C28BCC8B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DDEED676-7508-4F72-8A26-8730E617D84C}" type="pres">
      <dgm:prSet presAssocID="{7DA66F98-B018-45C4-B4F9-92B81C9E7C70}" presName="node" presStyleLbl="node1" presStyleIdx="5" presStyleCnt="7" custScaleX="1223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AFC0C2-86FA-45B7-A0C1-6C69E66EC241}" type="pres">
      <dgm:prSet presAssocID="{38CAF9DA-A572-4885-BCA6-884C06F097B3}" presName="sibTrans" presStyleLbl="sibTrans2D1" presStyleIdx="5" presStyleCnt="6"/>
      <dgm:spPr/>
      <dgm:t>
        <a:bodyPr/>
        <a:lstStyle/>
        <a:p>
          <a:endParaRPr lang="en-US"/>
        </a:p>
      </dgm:t>
    </dgm:pt>
    <dgm:pt modelId="{6CD0BDEA-9E5C-4DC4-BB4C-10D890C8F880}" type="pres">
      <dgm:prSet presAssocID="{38CAF9DA-A572-4885-BCA6-884C06F097B3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390826FE-81DD-4497-833A-71E191951F1C}" type="pres">
      <dgm:prSet presAssocID="{E49925ED-B09B-4799-9A19-0B2B7B9F8B9F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8EBFAF-10A1-430F-B57B-A60B8574858B}" type="presOf" srcId="{E49925ED-B09B-4799-9A19-0B2B7B9F8B9F}" destId="{390826FE-81DD-4497-833A-71E191951F1C}" srcOrd="0" destOrd="0" presId="urn:microsoft.com/office/officeart/2005/8/layout/process1"/>
    <dgm:cxn modelId="{AFBBA012-5D47-44A7-BA7C-8DA2052D5B9F}" type="presOf" srcId="{AEF70115-62D6-44EF-857A-F72A06D07384}" destId="{D04C7570-F4CD-49F4-B46E-EDA48156D95F}" srcOrd="0" destOrd="0" presId="urn:microsoft.com/office/officeart/2005/8/layout/process1"/>
    <dgm:cxn modelId="{26750120-5C3B-4659-979A-21BF691EE9F8}" type="presOf" srcId="{10B573AE-A582-4B94-92E7-77FEE6335C4D}" destId="{25A24761-4F21-469D-B4B1-51BC50FE0023}" srcOrd="0" destOrd="0" presId="urn:microsoft.com/office/officeart/2005/8/layout/process1"/>
    <dgm:cxn modelId="{D1A377F2-17C4-46F9-AD22-F6C0E1BCCEE2}" type="presOf" srcId="{9A8F9FDB-C3DD-43B1-827C-5592B39C34E3}" destId="{4508DB62-0C80-4932-BA4E-DABD0CB350E3}" srcOrd="0" destOrd="0" presId="urn:microsoft.com/office/officeart/2005/8/layout/process1"/>
    <dgm:cxn modelId="{F877C5E7-221A-4102-A933-5E497A126536}" srcId="{9A8F9FDB-C3DD-43B1-827C-5592B39C34E3}" destId="{538BD1A2-A616-4B21-8652-53A38C336482}" srcOrd="1" destOrd="0" parTransId="{DB92E877-DF79-40FF-A3E2-98357820D221}" sibTransId="{157F39B8-DCB8-4CA6-87B5-25A99CC5D40B}"/>
    <dgm:cxn modelId="{AC7ED9D1-DA10-4FB4-9C63-30775AE20BB8}" type="presOf" srcId="{538BD1A2-A616-4B21-8652-53A38C336482}" destId="{859D16FE-4B71-4452-990C-944CF7A10925}" srcOrd="0" destOrd="0" presId="urn:microsoft.com/office/officeart/2005/8/layout/process1"/>
    <dgm:cxn modelId="{B6267974-EB14-46D3-930A-D37B769A1C7D}" srcId="{9A8F9FDB-C3DD-43B1-827C-5592B39C34E3}" destId="{039DC13C-4AD8-4161-AB40-7FB85971E626}" srcOrd="2" destOrd="0" parTransId="{CC67E730-D36A-4051-BCBC-029DEAC3ABBB}" sibTransId="{AEF70115-62D6-44EF-857A-F72A06D07384}"/>
    <dgm:cxn modelId="{93050898-9E06-4BBB-91F1-33F33E1B8341}" type="presOf" srcId="{E3444D28-37A2-41B6-BAAC-D559C28BCC8B}" destId="{840B2A60-50E0-4FBC-AF8C-B19C695DD395}" srcOrd="1" destOrd="0" presId="urn:microsoft.com/office/officeart/2005/8/layout/process1"/>
    <dgm:cxn modelId="{829CA100-D826-4E2F-B0A1-D3F683746FE6}" type="presOf" srcId="{AEF70115-62D6-44EF-857A-F72A06D07384}" destId="{538F6785-3CB9-4476-89B6-4846724B19EA}" srcOrd="1" destOrd="0" presId="urn:microsoft.com/office/officeart/2005/8/layout/process1"/>
    <dgm:cxn modelId="{15C4C37D-3115-4BC9-9270-8167B1814C8F}" type="presOf" srcId="{38CAF9DA-A572-4885-BCA6-884C06F097B3}" destId="{6CD0BDEA-9E5C-4DC4-BB4C-10D890C8F880}" srcOrd="1" destOrd="0" presId="urn:microsoft.com/office/officeart/2005/8/layout/process1"/>
    <dgm:cxn modelId="{E09BBF07-6029-424D-8DCB-108A63EAC6D4}" srcId="{9A8F9FDB-C3DD-43B1-827C-5592B39C34E3}" destId="{E49925ED-B09B-4799-9A19-0B2B7B9F8B9F}" srcOrd="6" destOrd="0" parTransId="{8C3FA4B3-A92F-4FBF-8886-ED86D5122AF6}" sibTransId="{F80A5C4C-4A17-47E8-8102-237EFD32FA4E}"/>
    <dgm:cxn modelId="{624A0E33-6C4C-47F2-B92D-25D86DDBC3B0}" type="presOf" srcId="{814DC238-7D65-41EE-9FCC-1EDE00ACA4B3}" destId="{736749B0-1D04-4E87-AC13-94029B4A0A1F}" srcOrd="0" destOrd="0" presId="urn:microsoft.com/office/officeart/2005/8/layout/process1"/>
    <dgm:cxn modelId="{3C5A469D-7556-4286-909D-F21B3D642F7D}" type="presOf" srcId="{B349D1F6-9D35-40E2-BB5F-BEF9C1868A23}" destId="{DA697706-4639-439B-97D6-693B0D2BC068}" srcOrd="0" destOrd="0" presId="urn:microsoft.com/office/officeart/2005/8/layout/process1"/>
    <dgm:cxn modelId="{5438834F-4EEC-4C0B-8324-090A23E45DFF}" type="presOf" srcId="{157F39B8-DCB8-4CA6-87B5-25A99CC5D40B}" destId="{8F2C1EB3-D515-46E7-BAFA-A707634D4BB2}" srcOrd="1" destOrd="0" presId="urn:microsoft.com/office/officeart/2005/8/layout/process1"/>
    <dgm:cxn modelId="{9DF328C2-E868-4BBC-A032-47C5C6EC3276}" type="presOf" srcId="{039DC13C-4AD8-4161-AB40-7FB85971E626}" destId="{0ABA6A71-F235-4BA0-9DFA-D1E0BAAE78C3}" srcOrd="0" destOrd="0" presId="urn:microsoft.com/office/officeart/2005/8/layout/process1"/>
    <dgm:cxn modelId="{EF0E3F23-9140-4C75-9295-63A92FD469A8}" type="presOf" srcId="{E3444D28-37A2-41B6-BAAC-D559C28BCC8B}" destId="{3B5A60A3-D5FE-446E-B57C-CAA3603FE572}" srcOrd="0" destOrd="0" presId="urn:microsoft.com/office/officeart/2005/8/layout/process1"/>
    <dgm:cxn modelId="{A52F88F0-4974-4F45-842A-ACA15E38CC3A}" type="presOf" srcId="{157F39B8-DCB8-4CA6-87B5-25A99CC5D40B}" destId="{9EC0E73E-40F7-48DC-9EEA-60C5293218A4}" srcOrd="0" destOrd="0" presId="urn:microsoft.com/office/officeart/2005/8/layout/process1"/>
    <dgm:cxn modelId="{8F069A0F-6BBD-421C-9353-B51DDC483162}" srcId="{9A8F9FDB-C3DD-43B1-827C-5592B39C34E3}" destId="{825CDD92-5A2F-4845-93FF-EB9D6703D953}" srcOrd="3" destOrd="0" parTransId="{71BECAFB-DC7E-4684-86C9-9D693967155E}" sibTransId="{B349D1F6-9D35-40E2-BB5F-BEF9C1868A23}"/>
    <dgm:cxn modelId="{E5841247-2D2B-4192-9A1F-CCB92C99BD89}" type="presOf" srcId="{7DA66F98-B018-45C4-B4F9-92B81C9E7C70}" destId="{DDEED676-7508-4F72-8A26-8730E617D84C}" srcOrd="0" destOrd="0" presId="urn:microsoft.com/office/officeart/2005/8/layout/process1"/>
    <dgm:cxn modelId="{F0A1AC26-6984-4B24-AFD2-CD1346BA425F}" srcId="{9A8F9FDB-C3DD-43B1-827C-5592B39C34E3}" destId="{10B573AE-A582-4B94-92E7-77FEE6335C4D}" srcOrd="4" destOrd="0" parTransId="{1078D081-37B4-43BD-912C-178560576DC0}" sibTransId="{E3444D28-37A2-41B6-BAAC-D559C28BCC8B}"/>
    <dgm:cxn modelId="{2DADBDD8-7701-4C46-A811-8503BF65BC17}" type="presOf" srcId="{825CDD92-5A2F-4845-93FF-EB9D6703D953}" destId="{1EF37F54-CE7D-4B6B-8903-752432061AEE}" srcOrd="0" destOrd="0" presId="urn:microsoft.com/office/officeart/2005/8/layout/process1"/>
    <dgm:cxn modelId="{7DF90D96-9A68-4C85-B070-7E00E4DD8994}" srcId="{9A8F9FDB-C3DD-43B1-827C-5592B39C34E3}" destId="{7DA66F98-B018-45C4-B4F9-92B81C9E7C70}" srcOrd="5" destOrd="0" parTransId="{20B08485-B64A-4F46-80F2-A8FFAF9D7137}" sibTransId="{38CAF9DA-A572-4885-BCA6-884C06F097B3}"/>
    <dgm:cxn modelId="{C014C078-A977-4025-8F5F-3210E3008D89}" type="presOf" srcId="{38CAF9DA-A572-4885-BCA6-884C06F097B3}" destId="{5BAFC0C2-86FA-45B7-A0C1-6C69E66EC241}" srcOrd="0" destOrd="0" presId="urn:microsoft.com/office/officeart/2005/8/layout/process1"/>
    <dgm:cxn modelId="{FD342829-B0CF-4D38-95F1-798CB6B2E2B0}" type="presOf" srcId="{1D5B041B-1F15-4D58-B86E-305B008C8F6B}" destId="{219E0018-520E-4EED-82E6-989CD6F1C57D}" srcOrd="0" destOrd="0" presId="urn:microsoft.com/office/officeart/2005/8/layout/process1"/>
    <dgm:cxn modelId="{C426C4A1-CA12-4D38-A97C-A343E250B3A8}" type="presOf" srcId="{B349D1F6-9D35-40E2-BB5F-BEF9C1868A23}" destId="{51180113-F5AB-4385-84B8-ED766812FE0D}" srcOrd="1" destOrd="0" presId="urn:microsoft.com/office/officeart/2005/8/layout/process1"/>
    <dgm:cxn modelId="{CDB37FCC-0919-474E-BC27-4A2A0474A6B8}" type="presOf" srcId="{1D5B041B-1F15-4D58-B86E-305B008C8F6B}" destId="{57608DA9-FAD8-49F6-ABD8-607554331070}" srcOrd="1" destOrd="0" presId="urn:microsoft.com/office/officeart/2005/8/layout/process1"/>
    <dgm:cxn modelId="{4D947EF9-D46F-4206-84F4-20B3A0E820F1}" srcId="{9A8F9FDB-C3DD-43B1-827C-5592B39C34E3}" destId="{814DC238-7D65-41EE-9FCC-1EDE00ACA4B3}" srcOrd="0" destOrd="0" parTransId="{BF332A5A-7836-4560-B11D-EECE2A88E4A2}" sibTransId="{1D5B041B-1F15-4D58-B86E-305B008C8F6B}"/>
    <dgm:cxn modelId="{5C2A6956-BCD3-4835-B32D-186DBBD8E2FB}" type="presParOf" srcId="{4508DB62-0C80-4932-BA4E-DABD0CB350E3}" destId="{736749B0-1D04-4E87-AC13-94029B4A0A1F}" srcOrd="0" destOrd="0" presId="urn:microsoft.com/office/officeart/2005/8/layout/process1"/>
    <dgm:cxn modelId="{FF8AE06D-1DE1-460E-82B8-7222B5F3AA1A}" type="presParOf" srcId="{4508DB62-0C80-4932-BA4E-DABD0CB350E3}" destId="{219E0018-520E-4EED-82E6-989CD6F1C57D}" srcOrd="1" destOrd="0" presId="urn:microsoft.com/office/officeart/2005/8/layout/process1"/>
    <dgm:cxn modelId="{032E5967-9AE6-4DE1-A89B-9336A7F51845}" type="presParOf" srcId="{219E0018-520E-4EED-82E6-989CD6F1C57D}" destId="{57608DA9-FAD8-49F6-ABD8-607554331070}" srcOrd="0" destOrd="0" presId="urn:microsoft.com/office/officeart/2005/8/layout/process1"/>
    <dgm:cxn modelId="{F48944DF-2275-4E5F-93D5-C193291E4A96}" type="presParOf" srcId="{4508DB62-0C80-4932-BA4E-DABD0CB350E3}" destId="{859D16FE-4B71-4452-990C-944CF7A10925}" srcOrd="2" destOrd="0" presId="urn:microsoft.com/office/officeart/2005/8/layout/process1"/>
    <dgm:cxn modelId="{4398ADFF-3DB3-44D9-85F2-FE345BE8782A}" type="presParOf" srcId="{4508DB62-0C80-4932-BA4E-DABD0CB350E3}" destId="{9EC0E73E-40F7-48DC-9EEA-60C5293218A4}" srcOrd="3" destOrd="0" presId="urn:microsoft.com/office/officeart/2005/8/layout/process1"/>
    <dgm:cxn modelId="{070E4EA3-90CD-4945-8BCA-27054D71F8D8}" type="presParOf" srcId="{9EC0E73E-40F7-48DC-9EEA-60C5293218A4}" destId="{8F2C1EB3-D515-46E7-BAFA-A707634D4BB2}" srcOrd="0" destOrd="0" presId="urn:microsoft.com/office/officeart/2005/8/layout/process1"/>
    <dgm:cxn modelId="{65E56F73-BC12-4921-802A-BD2DB5A7F843}" type="presParOf" srcId="{4508DB62-0C80-4932-BA4E-DABD0CB350E3}" destId="{0ABA6A71-F235-4BA0-9DFA-D1E0BAAE78C3}" srcOrd="4" destOrd="0" presId="urn:microsoft.com/office/officeart/2005/8/layout/process1"/>
    <dgm:cxn modelId="{46815AE8-3F66-4A20-9EB4-E12483113AF3}" type="presParOf" srcId="{4508DB62-0C80-4932-BA4E-DABD0CB350E3}" destId="{D04C7570-F4CD-49F4-B46E-EDA48156D95F}" srcOrd="5" destOrd="0" presId="urn:microsoft.com/office/officeart/2005/8/layout/process1"/>
    <dgm:cxn modelId="{5EB6F1B8-F389-43FF-BE03-F2154EB38CF9}" type="presParOf" srcId="{D04C7570-F4CD-49F4-B46E-EDA48156D95F}" destId="{538F6785-3CB9-4476-89B6-4846724B19EA}" srcOrd="0" destOrd="0" presId="urn:microsoft.com/office/officeart/2005/8/layout/process1"/>
    <dgm:cxn modelId="{D012D073-15AD-4CA2-AED0-5B243E164CF1}" type="presParOf" srcId="{4508DB62-0C80-4932-BA4E-DABD0CB350E3}" destId="{1EF37F54-CE7D-4B6B-8903-752432061AEE}" srcOrd="6" destOrd="0" presId="urn:microsoft.com/office/officeart/2005/8/layout/process1"/>
    <dgm:cxn modelId="{A38F24BE-5CBC-4098-9830-87D6241D8C4C}" type="presParOf" srcId="{4508DB62-0C80-4932-BA4E-DABD0CB350E3}" destId="{DA697706-4639-439B-97D6-693B0D2BC068}" srcOrd="7" destOrd="0" presId="urn:microsoft.com/office/officeart/2005/8/layout/process1"/>
    <dgm:cxn modelId="{938BD299-73C8-48D9-8261-D8300883C4BF}" type="presParOf" srcId="{DA697706-4639-439B-97D6-693B0D2BC068}" destId="{51180113-F5AB-4385-84B8-ED766812FE0D}" srcOrd="0" destOrd="0" presId="urn:microsoft.com/office/officeart/2005/8/layout/process1"/>
    <dgm:cxn modelId="{4A382AA8-B8D4-4B28-A364-4D40AC49368F}" type="presParOf" srcId="{4508DB62-0C80-4932-BA4E-DABD0CB350E3}" destId="{25A24761-4F21-469D-B4B1-51BC50FE0023}" srcOrd="8" destOrd="0" presId="urn:microsoft.com/office/officeart/2005/8/layout/process1"/>
    <dgm:cxn modelId="{19A857DB-A4E9-4083-945A-B626A7F31549}" type="presParOf" srcId="{4508DB62-0C80-4932-BA4E-DABD0CB350E3}" destId="{3B5A60A3-D5FE-446E-B57C-CAA3603FE572}" srcOrd="9" destOrd="0" presId="urn:microsoft.com/office/officeart/2005/8/layout/process1"/>
    <dgm:cxn modelId="{9617CD80-E01E-4768-8D9F-D175807604D3}" type="presParOf" srcId="{3B5A60A3-D5FE-446E-B57C-CAA3603FE572}" destId="{840B2A60-50E0-4FBC-AF8C-B19C695DD395}" srcOrd="0" destOrd="0" presId="urn:microsoft.com/office/officeart/2005/8/layout/process1"/>
    <dgm:cxn modelId="{62DC036F-CE4E-43AB-9465-24D804F6E373}" type="presParOf" srcId="{4508DB62-0C80-4932-BA4E-DABD0CB350E3}" destId="{DDEED676-7508-4F72-8A26-8730E617D84C}" srcOrd="10" destOrd="0" presId="urn:microsoft.com/office/officeart/2005/8/layout/process1"/>
    <dgm:cxn modelId="{AB9E15CE-3618-4034-AD0A-3F65B618CCDF}" type="presParOf" srcId="{4508DB62-0C80-4932-BA4E-DABD0CB350E3}" destId="{5BAFC0C2-86FA-45B7-A0C1-6C69E66EC241}" srcOrd="11" destOrd="0" presId="urn:microsoft.com/office/officeart/2005/8/layout/process1"/>
    <dgm:cxn modelId="{5EAFE877-B699-4EF0-8A47-B87534BD7027}" type="presParOf" srcId="{5BAFC0C2-86FA-45B7-A0C1-6C69E66EC241}" destId="{6CD0BDEA-9E5C-4DC4-BB4C-10D890C8F880}" srcOrd="0" destOrd="0" presId="urn:microsoft.com/office/officeart/2005/8/layout/process1"/>
    <dgm:cxn modelId="{082A834E-B2FD-44D9-B8B0-E579B99D329E}" type="presParOf" srcId="{4508DB62-0C80-4932-BA4E-DABD0CB350E3}" destId="{390826FE-81DD-4497-833A-71E191951F1C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6749B0-1D04-4E87-AC13-94029B4A0A1F}">
      <dsp:nvSpPr>
        <dsp:cNvPr id="0" name=""/>
        <dsp:cNvSpPr/>
      </dsp:nvSpPr>
      <dsp:spPr>
        <a:xfrm>
          <a:off x="6458" y="119529"/>
          <a:ext cx="915923" cy="139867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/>
            <a:t>প্রশ্ন</a:t>
          </a:r>
          <a:endParaRPr lang="en-US" sz="3200" b="1" kern="1200" dirty="0"/>
        </a:p>
      </dsp:txBody>
      <dsp:txXfrm>
        <a:off x="33284" y="146355"/>
        <a:ext cx="862271" cy="1345018"/>
      </dsp:txXfrm>
    </dsp:sp>
    <dsp:sp modelId="{219E0018-520E-4EED-82E6-989CD6F1C57D}">
      <dsp:nvSpPr>
        <dsp:cNvPr id="0" name=""/>
        <dsp:cNvSpPr/>
      </dsp:nvSpPr>
      <dsp:spPr>
        <a:xfrm>
          <a:off x="1049513" y="661223"/>
          <a:ext cx="269516" cy="3152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1049513" y="724280"/>
        <a:ext cx="188661" cy="189169"/>
      </dsp:txXfrm>
    </dsp:sp>
    <dsp:sp modelId="{859D16FE-4B71-4452-990C-944CF7A10925}">
      <dsp:nvSpPr>
        <dsp:cNvPr id="0" name=""/>
        <dsp:cNvSpPr/>
      </dsp:nvSpPr>
      <dsp:spPr>
        <a:xfrm>
          <a:off x="1430904" y="221611"/>
          <a:ext cx="1225779" cy="119450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/>
            <a:t>ঘটনা</a:t>
          </a:r>
          <a:endParaRPr lang="en-US" sz="3600" b="1" kern="1200" dirty="0"/>
        </a:p>
      </dsp:txBody>
      <dsp:txXfrm>
        <a:off x="1465890" y="256597"/>
        <a:ext cx="1155807" cy="1124534"/>
      </dsp:txXfrm>
    </dsp:sp>
    <dsp:sp modelId="{9EC0E73E-40F7-48DC-9EEA-60C5293218A4}">
      <dsp:nvSpPr>
        <dsp:cNvPr id="0" name=""/>
        <dsp:cNvSpPr/>
      </dsp:nvSpPr>
      <dsp:spPr>
        <a:xfrm>
          <a:off x="2783813" y="661223"/>
          <a:ext cx="269516" cy="3152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2783813" y="724280"/>
        <a:ext cx="188661" cy="189169"/>
      </dsp:txXfrm>
    </dsp:sp>
    <dsp:sp modelId="{0ABA6A71-F235-4BA0-9DFA-D1E0BAAE78C3}">
      <dsp:nvSpPr>
        <dsp:cNvPr id="0" name=""/>
        <dsp:cNvSpPr/>
      </dsp:nvSpPr>
      <dsp:spPr>
        <a:xfrm>
          <a:off x="3165205" y="119529"/>
          <a:ext cx="1271304" cy="139867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/>
            <a:t>লেনদেন</a:t>
          </a:r>
          <a:endParaRPr lang="en-US" sz="2800" b="1" kern="1200" dirty="0"/>
        </a:p>
      </dsp:txBody>
      <dsp:txXfrm>
        <a:off x="3202440" y="156764"/>
        <a:ext cx="1196834" cy="1324200"/>
      </dsp:txXfrm>
    </dsp:sp>
    <dsp:sp modelId="{D04C7570-F4CD-49F4-B46E-EDA48156D95F}">
      <dsp:nvSpPr>
        <dsp:cNvPr id="0" name=""/>
        <dsp:cNvSpPr/>
      </dsp:nvSpPr>
      <dsp:spPr>
        <a:xfrm>
          <a:off x="4563640" y="661223"/>
          <a:ext cx="269516" cy="3152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4563640" y="724280"/>
        <a:ext cx="188661" cy="189169"/>
      </dsp:txXfrm>
    </dsp:sp>
    <dsp:sp modelId="{1EF37F54-CE7D-4B6B-8903-752432061AEE}">
      <dsp:nvSpPr>
        <dsp:cNvPr id="0" name=""/>
        <dsp:cNvSpPr/>
      </dsp:nvSpPr>
      <dsp:spPr>
        <a:xfrm>
          <a:off x="4945031" y="119529"/>
          <a:ext cx="1271304" cy="139867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/>
            <a:t>দুটি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পক্ষ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বা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হিসাবখাত</a:t>
          </a:r>
          <a:endParaRPr lang="en-US" sz="2400" b="1" kern="1200" dirty="0"/>
        </a:p>
      </dsp:txBody>
      <dsp:txXfrm>
        <a:off x="4982266" y="156764"/>
        <a:ext cx="1196834" cy="1324200"/>
      </dsp:txXfrm>
    </dsp:sp>
    <dsp:sp modelId="{DA697706-4639-439B-97D6-693B0D2BC068}">
      <dsp:nvSpPr>
        <dsp:cNvPr id="0" name=""/>
        <dsp:cNvSpPr/>
      </dsp:nvSpPr>
      <dsp:spPr>
        <a:xfrm>
          <a:off x="6343466" y="661223"/>
          <a:ext cx="269516" cy="3152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6343466" y="724280"/>
        <a:ext cx="188661" cy="189169"/>
      </dsp:txXfrm>
    </dsp:sp>
    <dsp:sp modelId="{25A24761-4F21-469D-B4B1-51BC50FE0023}">
      <dsp:nvSpPr>
        <dsp:cNvPr id="0" name=""/>
        <dsp:cNvSpPr/>
      </dsp:nvSpPr>
      <dsp:spPr>
        <a:xfrm>
          <a:off x="6724857" y="119529"/>
          <a:ext cx="1271304" cy="139867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/>
            <a:t>কোন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হিসাব</a:t>
          </a:r>
          <a:endParaRPr lang="en-US" sz="2400" b="1" kern="1200" dirty="0"/>
        </a:p>
      </dsp:txBody>
      <dsp:txXfrm>
        <a:off x="6762092" y="156764"/>
        <a:ext cx="1196834" cy="1324200"/>
      </dsp:txXfrm>
    </dsp:sp>
    <dsp:sp modelId="{3B5A60A3-D5FE-446E-B57C-CAA3603FE572}">
      <dsp:nvSpPr>
        <dsp:cNvPr id="0" name=""/>
        <dsp:cNvSpPr/>
      </dsp:nvSpPr>
      <dsp:spPr>
        <a:xfrm>
          <a:off x="8123292" y="661223"/>
          <a:ext cx="269516" cy="3152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8123292" y="724280"/>
        <a:ext cx="188661" cy="189169"/>
      </dsp:txXfrm>
    </dsp:sp>
    <dsp:sp modelId="{DDEED676-7508-4F72-8A26-8730E617D84C}">
      <dsp:nvSpPr>
        <dsp:cNvPr id="0" name=""/>
        <dsp:cNvSpPr/>
      </dsp:nvSpPr>
      <dsp:spPr>
        <a:xfrm>
          <a:off x="8504683" y="119529"/>
          <a:ext cx="1555288" cy="139867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ডেবিট</a:t>
          </a:r>
          <a:r>
            <a:rPr lang="en-US" sz="2000" b="1" kern="1200" dirty="0" smtClean="0"/>
            <a:t>/</a:t>
          </a:r>
          <a:r>
            <a:rPr lang="en-US" sz="2000" b="1" kern="1200" dirty="0" err="1" smtClean="0"/>
            <a:t>ক্রেডিট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নির্নয়ের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সূত্র</a:t>
          </a:r>
          <a:endParaRPr lang="en-US" sz="2000" b="1" kern="1200" dirty="0"/>
        </a:p>
      </dsp:txBody>
      <dsp:txXfrm>
        <a:off x="8545649" y="160495"/>
        <a:ext cx="1473356" cy="1316738"/>
      </dsp:txXfrm>
    </dsp:sp>
    <dsp:sp modelId="{5BAFC0C2-86FA-45B7-A0C1-6C69E66EC241}">
      <dsp:nvSpPr>
        <dsp:cNvPr id="0" name=""/>
        <dsp:cNvSpPr/>
      </dsp:nvSpPr>
      <dsp:spPr>
        <a:xfrm>
          <a:off x="10187102" y="661223"/>
          <a:ext cx="269516" cy="31528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10187102" y="724280"/>
        <a:ext cx="188661" cy="189169"/>
      </dsp:txXfrm>
    </dsp:sp>
    <dsp:sp modelId="{390826FE-81DD-4497-833A-71E191951F1C}">
      <dsp:nvSpPr>
        <dsp:cNvPr id="0" name=""/>
        <dsp:cNvSpPr/>
      </dsp:nvSpPr>
      <dsp:spPr>
        <a:xfrm>
          <a:off x="10568493" y="119529"/>
          <a:ext cx="1271304" cy="139867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err="1" smtClean="0"/>
            <a:t>জাবেদার</a:t>
          </a:r>
          <a:r>
            <a:rPr lang="en-US" sz="2100" b="1" kern="1200" dirty="0" smtClean="0"/>
            <a:t> </a:t>
          </a:r>
          <a:r>
            <a:rPr lang="en-US" sz="2100" b="1" kern="1200" dirty="0" err="1" smtClean="0"/>
            <a:t>ছকে</a:t>
          </a:r>
          <a:r>
            <a:rPr lang="en-US" sz="2100" b="1" kern="1200" dirty="0" smtClean="0"/>
            <a:t> </a:t>
          </a:r>
          <a:r>
            <a:rPr lang="en-US" sz="2100" b="1" kern="1200" dirty="0" err="1" smtClean="0"/>
            <a:t>লেখা</a:t>
          </a:r>
          <a:endParaRPr lang="en-US" sz="2100" b="1" kern="1200" dirty="0"/>
        </a:p>
      </dsp:txBody>
      <dsp:txXfrm>
        <a:off x="10605728" y="156764"/>
        <a:ext cx="1196834" cy="1324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2A68-2D6D-4EC6-8DDD-B4031DC4F26C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306F-8E7C-4553-9441-10FB18E12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4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2A68-2D6D-4EC6-8DDD-B4031DC4F26C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306F-8E7C-4553-9441-10FB18E12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56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2A68-2D6D-4EC6-8DDD-B4031DC4F26C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306F-8E7C-4553-9441-10FB18E12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48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2A68-2D6D-4EC6-8DDD-B4031DC4F26C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306F-8E7C-4553-9441-10FB18E12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6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2A68-2D6D-4EC6-8DDD-B4031DC4F26C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306F-8E7C-4553-9441-10FB18E12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3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2A68-2D6D-4EC6-8DDD-B4031DC4F26C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306F-8E7C-4553-9441-10FB18E12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4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2A68-2D6D-4EC6-8DDD-B4031DC4F26C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306F-8E7C-4553-9441-10FB18E12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3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2A68-2D6D-4EC6-8DDD-B4031DC4F26C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306F-8E7C-4553-9441-10FB18E12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1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2A68-2D6D-4EC6-8DDD-B4031DC4F26C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306F-8E7C-4553-9441-10FB18E12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08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2A68-2D6D-4EC6-8DDD-B4031DC4F26C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306F-8E7C-4553-9441-10FB18E12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93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2A68-2D6D-4EC6-8DDD-B4031DC4F26C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306F-8E7C-4553-9441-10FB18E12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36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82A68-2D6D-4EC6-8DDD-B4031DC4F26C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F306F-8E7C-4553-9441-10FB18E12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46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zaman2012@gmail.com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3" descr="images (17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Rectangle 10"/>
          <p:cNvSpPr/>
          <p:nvPr/>
        </p:nvSpPr>
        <p:spPr>
          <a:xfrm>
            <a:off x="0" y="-7972"/>
            <a:ext cx="12192000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মাল্টিমিডিয়া</a:t>
            </a:r>
            <a:r>
              <a:rPr lang="en-US" sz="4800" b="1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ক্লাশে</a:t>
            </a:r>
            <a:r>
              <a:rPr lang="en-US" sz="4800" b="1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800" b="1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b="1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800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138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8545" y="178969"/>
            <a:ext cx="9471551" cy="52322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2800" b="1" dirty="0"/>
              <a:t>জুলাইঃ</a:t>
            </a:r>
            <a:r>
              <a:rPr lang="en-US" sz="2800" b="1" dirty="0"/>
              <a:t> ৩০   ১৫,০০০ </a:t>
            </a:r>
            <a:r>
              <a:rPr lang="en-US" sz="2800" b="1" dirty="0" err="1"/>
              <a:t>টাকা</a:t>
            </a:r>
            <a:r>
              <a:rPr lang="en-US" sz="2800" b="1" dirty="0"/>
              <a:t> </a:t>
            </a:r>
            <a:r>
              <a:rPr lang="en-US" sz="2800" b="1" dirty="0" err="1"/>
              <a:t>বেতনে</a:t>
            </a:r>
            <a:r>
              <a:rPr lang="en-US" sz="2800" b="1" dirty="0"/>
              <a:t> </a:t>
            </a:r>
            <a:r>
              <a:rPr lang="en-US" sz="2800" b="1" dirty="0" err="1"/>
              <a:t>একজন</a:t>
            </a:r>
            <a:r>
              <a:rPr lang="en-US" sz="2800" b="1" dirty="0"/>
              <a:t> </a:t>
            </a:r>
            <a:r>
              <a:rPr lang="en-US" sz="2800" b="1" dirty="0" err="1"/>
              <a:t>হিসাবরক্ষক</a:t>
            </a:r>
            <a:r>
              <a:rPr lang="en-US" sz="2800" b="1" dirty="0"/>
              <a:t> </a:t>
            </a:r>
            <a:r>
              <a:rPr lang="en-US" sz="2800" b="1" dirty="0" err="1"/>
              <a:t>নিয়োগের</a:t>
            </a:r>
            <a:r>
              <a:rPr lang="en-US" sz="2800" b="1" dirty="0"/>
              <a:t> </a:t>
            </a:r>
            <a:r>
              <a:rPr lang="en-US" sz="2800" b="1" dirty="0" err="1"/>
              <a:t>সিদ্বান্ত</a:t>
            </a:r>
            <a:r>
              <a:rPr lang="en-US" sz="2800" b="1" dirty="0"/>
              <a:t> </a:t>
            </a:r>
            <a:r>
              <a:rPr lang="en-US" sz="2800" b="1" dirty="0" err="1"/>
              <a:t>হলো</a:t>
            </a:r>
            <a:r>
              <a:rPr lang="en-US" sz="2800" b="1" dirty="0"/>
              <a:t> । 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1528545" y="2702258"/>
            <a:ext cx="832514" cy="730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1528545" y="3869140"/>
            <a:ext cx="832514" cy="582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2415652" y="1610436"/>
            <a:ext cx="2540568" cy="148760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r>
              <a:rPr lang="bn-IN" sz="2400" b="1" dirty="0" smtClean="0"/>
              <a:t>কী</a:t>
            </a:r>
            <a:r>
              <a:rPr lang="en-US" sz="2400" b="1" dirty="0" smtClean="0"/>
              <a:t> </a:t>
            </a:r>
            <a:r>
              <a:rPr lang="bn-IN" sz="2400" b="1" dirty="0" smtClean="0"/>
              <a:t>আসলো</a:t>
            </a:r>
            <a:r>
              <a:rPr lang="en-US" sz="2400" b="1" dirty="0" smtClean="0"/>
              <a:t> ?</a:t>
            </a:r>
          </a:p>
          <a:p>
            <a:pPr algn="ctr"/>
            <a:endParaRPr lang="en-US" dirty="0" smtClean="0"/>
          </a:p>
          <a:p>
            <a:pPr algn="ctr"/>
            <a:r>
              <a:rPr lang="en-US" sz="2000" b="1" dirty="0" err="1" smtClean="0"/>
              <a:t>কেন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গেলো</a:t>
            </a:r>
            <a:r>
              <a:rPr lang="en-US" sz="2000" b="1" dirty="0" smtClean="0"/>
              <a:t> ?</a:t>
            </a:r>
          </a:p>
          <a:p>
            <a:pPr algn="ctr"/>
            <a:r>
              <a:rPr lang="en-US" sz="2000" b="1" dirty="0" err="1" smtClean="0"/>
              <a:t>কোথায়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গেলো</a:t>
            </a:r>
            <a:r>
              <a:rPr lang="en-US" sz="2000" b="1" dirty="0" smtClean="0"/>
              <a:t> ?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402004" y="3596180"/>
            <a:ext cx="2621022" cy="143983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r>
              <a:rPr lang="bn-IN" sz="2800" b="1" dirty="0" smtClean="0"/>
              <a:t>কী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গেলো</a:t>
            </a:r>
            <a:r>
              <a:rPr lang="en-US" sz="2800" b="1" dirty="0" smtClean="0"/>
              <a:t> ?</a:t>
            </a:r>
          </a:p>
          <a:p>
            <a:pPr algn="ctr"/>
            <a:endParaRPr lang="en-US" dirty="0"/>
          </a:p>
          <a:p>
            <a:pPr algn="ctr"/>
            <a:r>
              <a:rPr lang="en-US" sz="2000" b="1" dirty="0" err="1" smtClean="0"/>
              <a:t>কেন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আসলো</a:t>
            </a:r>
            <a:r>
              <a:rPr lang="en-US" sz="2000" b="1" dirty="0" smtClean="0"/>
              <a:t> ?</a:t>
            </a:r>
          </a:p>
          <a:p>
            <a:pPr algn="ctr"/>
            <a:r>
              <a:rPr lang="en-US" sz="2000" b="1" dirty="0" err="1" smtClean="0"/>
              <a:t>কোথায়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থেকে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আসলো</a:t>
            </a:r>
            <a:r>
              <a:rPr lang="en-US" sz="2000" b="1" dirty="0" smtClean="0"/>
              <a:t> ?</a:t>
            </a:r>
          </a:p>
          <a:p>
            <a:pPr algn="ctr"/>
            <a:endParaRPr lang="en-US" sz="2000" dirty="0" smtClean="0"/>
          </a:p>
        </p:txBody>
      </p:sp>
      <p:sp>
        <p:nvSpPr>
          <p:cNvPr id="7" name="Right Arrow 6"/>
          <p:cNvSpPr/>
          <p:nvPr/>
        </p:nvSpPr>
        <p:spPr>
          <a:xfrm>
            <a:off x="5032244" y="2224573"/>
            <a:ext cx="504967" cy="3002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099637" y="4148914"/>
            <a:ext cx="464023" cy="3138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640532" y="1869732"/>
            <a:ext cx="1522454" cy="928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10" name="Rectangle 9"/>
          <p:cNvSpPr/>
          <p:nvPr/>
        </p:nvSpPr>
        <p:spPr>
          <a:xfrm>
            <a:off x="5617359" y="3810013"/>
            <a:ext cx="1560707" cy="928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962669" y="1956608"/>
            <a:ext cx="1392061" cy="81887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986223" y="3850950"/>
            <a:ext cx="1389788" cy="81887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0003809" y="1651374"/>
            <a:ext cx="2033523" cy="137842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0003809" y="3592772"/>
            <a:ext cx="2033523" cy="133747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7314374" y="2156341"/>
            <a:ext cx="466289" cy="403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7421210" y="4095546"/>
            <a:ext cx="466289" cy="403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9446125" y="2167641"/>
            <a:ext cx="466289" cy="403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9470654" y="4108946"/>
            <a:ext cx="466289" cy="403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2825095"/>
            <a:ext cx="1528545" cy="14603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4400" b="1" dirty="0" err="1"/>
              <a:t>ঘটনা</a:t>
            </a:r>
            <a:endParaRPr lang="en-US" sz="4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04715" y="5786651"/>
            <a:ext cx="4285398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লেনদেন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নয়</a:t>
            </a:r>
            <a:r>
              <a:rPr lang="en-US" sz="2800" b="1" dirty="0" smtClean="0">
                <a:solidFill>
                  <a:srgbClr val="FF0000"/>
                </a:solidFill>
              </a:rPr>
              <a:t> = </a:t>
            </a:r>
            <a:r>
              <a:rPr lang="en-US" sz="2800" b="1" dirty="0" err="1" smtClean="0">
                <a:solidFill>
                  <a:srgbClr val="FF0000"/>
                </a:solidFill>
              </a:rPr>
              <a:t>তার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দুই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পক্ষ</a:t>
            </a:r>
            <a:r>
              <a:rPr lang="en-US" sz="2800" b="1" dirty="0" smtClean="0">
                <a:solidFill>
                  <a:srgbClr val="FF0000"/>
                </a:solidFill>
              </a:rPr>
              <a:t> ও </a:t>
            </a:r>
            <a:r>
              <a:rPr lang="en-US" sz="2800" b="1" dirty="0" err="1" smtClean="0">
                <a:solidFill>
                  <a:srgbClr val="FF0000"/>
                </a:solidFill>
              </a:rPr>
              <a:t>নেই</a:t>
            </a:r>
            <a:r>
              <a:rPr lang="en-US" sz="2800" b="1" dirty="0" smtClean="0">
                <a:solidFill>
                  <a:srgbClr val="FF0000"/>
                </a:solidFill>
              </a:rPr>
              <a:t>  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 = </a:t>
            </a:r>
            <a:r>
              <a:rPr lang="en-US" sz="3200" b="1" dirty="0" err="1" smtClean="0">
                <a:solidFill>
                  <a:srgbClr val="002060"/>
                </a:solidFill>
              </a:rPr>
              <a:t>জাবেদা</a:t>
            </a:r>
            <a:r>
              <a:rPr lang="en-US" sz="3200" b="1" dirty="0" smtClean="0">
                <a:solidFill>
                  <a:srgbClr val="002060"/>
                </a:solidFill>
              </a:rPr>
              <a:t> ও </a:t>
            </a:r>
            <a:r>
              <a:rPr lang="en-US" sz="3200" b="1" dirty="0" err="1" smtClean="0">
                <a:solidFill>
                  <a:srgbClr val="002060"/>
                </a:solidFill>
              </a:rPr>
              <a:t>হবে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না</a:t>
            </a:r>
            <a:r>
              <a:rPr lang="en-US" sz="3200" b="1" dirty="0" smtClean="0">
                <a:solidFill>
                  <a:srgbClr val="002060"/>
                </a:solidFill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62500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4038600"/>
            <a:ext cx="5486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বাড়ির</a:t>
            </a:r>
            <a:r>
              <a:rPr lang="en-US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কাজ</a:t>
            </a:r>
            <a:r>
              <a:rPr lang="en-US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5486401"/>
            <a:ext cx="853440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জাবেদার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ছকে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আজকের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লেনদেনগুলো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লিপিবদ্ব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করে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স্কুল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খোলার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পর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শ্রেণী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শিক্ষক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কে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দেখাবে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।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895600" y="609600"/>
            <a:ext cx="6096000" cy="2971800"/>
            <a:chOff x="1447800" y="609600"/>
            <a:chExt cx="6096000" cy="2971800"/>
          </a:xfrm>
        </p:grpSpPr>
        <p:sp>
          <p:nvSpPr>
            <p:cNvPr id="8" name="Rectangle 7"/>
            <p:cNvSpPr/>
            <p:nvPr/>
          </p:nvSpPr>
          <p:spPr>
            <a:xfrm>
              <a:off x="2362200" y="1752600"/>
              <a:ext cx="4495800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1447800" y="609600"/>
              <a:ext cx="6096000" cy="2743200"/>
              <a:chOff x="1524000" y="609600"/>
              <a:chExt cx="6096000" cy="2743200"/>
            </a:xfrm>
          </p:grpSpPr>
          <p:sp>
            <p:nvSpPr>
              <p:cNvPr id="6" name="Isosceles Triangle 5"/>
              <p:cNvSpPr/>
              <p:nvPr/>
            </p:nvSpPr>
            <p:spPr>
              <a:xfrm>
                <a:off x="1524000" y="609600"/>
                <a:ext cx="6096000" cy="1143000"/>
              </a:xfrm>
              <a:prstGeom prst="triangl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4191000" y="2209800"/>
                <a:ext cx="609600" cy="11430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638800" y="2286000"/>
                <a:ext cx="381000" cy="5334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819400" y="2286000"/>
                <a:ext cx="457200" cy="6096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0143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52400"/>
            <a:ext cx="8610600" cy="110799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THANKS TO ALL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1" y="1143000"/>
            <a:ext cx="6181859" cy="571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7312813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40238" y="308881"/>
            <a:ext cx="2202847" cy="1200329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bn-BD" sz="7200" b="1" u="sng" spc="150" dirty="0">
                <a:ln w="11430"/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</a:t>
            </a:r>
            <a:r>
              <a:rPr lang="bn-BD" sz="5400" b="1" u="sng" spc="150" dirty="0">
                <a:ln w="11430"/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রিচিতি</a:t>
            </a:r>
            <a:endParaRPr lang="en-US" sz="5400" b="1" u="sng" spc="150" dirty="0">
              <a:ln w="11430"/>
              <a:solidFill>
                <a:srgbClr val="C00000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07784" y="1600200"/>
            <a:ext cx="7926817" cy="4648200"/>
          </a:xfrm>
          <a:prstGeom prst="roundRect">
            <a:avLst/>
          </a:prstGeom>
          <a:noFill/>
          <a:ln w="666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flowers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5867400" y="2771801"/>
            <a:ext cx="767640" cy="322029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737798" y="1676400"/>
            <a:ext cx="3092003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bn-BD" sz="2400" u="sng" dirty="0">
                <a:solidFill>
                  <a:srgbClr val="0052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laimanLipi" pitchFamily="65" charset="0"/>
                <a:cs typeface="SolaimanLipi" pitchFamily="65" charset="0"/>
              </a:rPr>
              <a:t>পাঠ পরিচিতি</a:t>
            </a:r>
          </a:p>
          <a:p>
            <a:pPr algn="ctr"/>
            <a:r>
              <a:rPr lang="bn-BD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নবম ও দশম</a:t>
            </a:r>
          </a:p>
          <a:p>
            <a:pPr algn="ctr"/>
            <a:r>
              <a:rPr lang="bn-BD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bn-BD" sz="2800" dirty="0" smtClean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ষষ্ঠ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800" dirty="0" smtClean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6629400" y="962891"/>
            <a:ext cx="3352800" cy="5181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2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dirty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8800" y="3787677"/>
            <a:ext cx="40386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IN" sz="240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শাহ মোহাম্মদ লুৎফুল হায়দার </a:t>
            </a:r>
            <a:endParaRPr lang="en-US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কম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অনার্স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বিএড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সহকারি শিক্ষক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লুৎফুন্নেছা বালিকা বিদ্যানিকেতন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IN" dirty="0" smtClean="0">
                <a:latin typeface="NikoshBAN" pitchFamily="2" charset="0"/>
                <a:cs typeface="NikoshBAN" pitchFamily="2" charset="0"/>
              </a:rPr>
              <a:t>পাগলা,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গফরগাঁও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ময়মনসিংহ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 </a:t>
            </a:r>
            <a:endParaRPr lang="bn-BD" dirty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মোবাইলঃ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০১৭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১৯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৫২৭৯৮০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smlh1978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@gmail.com</a:t>
            </a:r>
            <a:endParaRPr lang="en-US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70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44236" y="2644170"/>
            <a:ext cx="5645424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9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96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96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762000"/>
            <a:ext cx="5181600" cy="70788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b="1" u="sng" dirty="0" err="1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b="1" u="sng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4000" b="1" u="sng" dirty="0">
                <a:latin typeface="NikoshBAN" pitchFamily="2" charset="0"/>
                <a:cs typeface="NikoshBAN" pitchFamily="2" charset="0"/>
              </a:rPr>
              <a:t>…….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b="1" u="sng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801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8918" y="313899"/>
            <a:ext cx="3643953" cy="461665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/>
              <a:t>জাবেদা নির্নয়ের কৌশল </a:t>
            </a:r>
            <a:endParaRPr lang="en-US" sz="2400" b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373031524"/>
              </p:ext>
            </p:extLst>
          </p:nvPr>
        </p:nvGraphicFramePr>
        <p:xfrm>
          <a:off x="232011" y="1392073"/>
          <a:ext cx="11846257" cy="1637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109181" y="4073857"/>
            <a:ext cx="1569494" cy="13083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4400" b="1" dirty="0" err="1" smtClean="0"/>
              <a:t>ঘটনা</a:t>
            </a:r>
            <a:endParaRPr lang="en-US" sz="4400" b="1" dirty="0"/>
          </a:p>
        </p:txBody>
      </p:sp>
      <p:cxnSp>
        <p:nvCxnSpPr>
          <p:cNvPr id="11" name="Straight Arrow Connector 10"/>
          <p:cNvCxnSpPr>
            <a:stCxn id="6" idx="3"/>
          </p:cNvCxnSpPr>
          <p:nvPr/>
        </p:nvCxnSpPr>
        <p:spPr>
          <a:xfrm flipV="1">
            <a:off x="1678675" y="4140278"/>
            <a:ext cx="723330" cy="587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3"/>
          </p:cNvCxnSpPr>
          <p:nvPr/>
        </p:nvCxnSpPr>
        <p:spPr>
          <a:xfrm>
            <a:off x="1678675" y="4728038"/>
            <a:ext cx="818864" cy="8725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2429299" y="3275463"/>
            <a:ext cx="2770507" cy="148760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r>
              <a:rPr lang="bn-IN" sz="2400" b="1" dirty="0" smtClean="0"/>
              <a:t>কী</a:t>
            </a:r>
            <a:r>
              <a:rPr lang="en-US" sz="2400" b="1" dirty="0" smtClean="0"/>
              <a:t> </a:t>
            </a:r>
            <a:r>
              <a:rPr lang="bn-IN" sz="2400" b="1" dirty="0" smtClean="0"/>
              <a:t>আসলো</a:t>
            </a:r>
            <a:r>
              <a:rPr lang="en-US" sz="2400" b="1" dirty="0" smtClean="0"/>
              <a:t> ?</a:t>
            </a:r>
          </a:p>
          <a:p>
            <a:pPr algn="ctr"/>
            <a:endParaRPr lang="en-US" dirty="0" smtClean="0"/>
          </a:p>
          <a:p>
            <a:pPr algn="ctr"/>
            <a:r>
              <a:rPr lang="en-US" sz="2000" b="1" dirty="0" err="1" smtClean="0"/>
              <a:t>কেন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গেলো</a:t>
            </a:r>
            <a:r>
              <a:rPr lang="en-US" sz="2000" b="1" dirty="0" smtClean="0"/>
              <a:t> ?</a:t>
            </a:r>
          </a:p>
          <a:p>
            <a:pPr algn="ctr"/>
            <a:r>
              <a:rPr lang="en-US" sz="2000" b="1" dirty="0" err="1" smtClean="0"/>
              <a:t>কোথায়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গেলো</a:t>
            </a:r>
            <a:r>
              <a:rPr lang="en-US" sz="2000" b="1" dirty="0" smtClean="0"/>
              <a:t> ?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2497539" y="4988262"/>
            <a:ext cx="2702267" cy="143983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r>
              <a:rPr lang="bn-IN" sz="2800" b="1" dirty="0" smtClean="0"/>
              <a:t>কী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গেলো</a:t>
            </a:r>
            <a:r>
              <a:rPr lang="en-US" sz="2800" b="1" dirty="0" smtClean="0"/>
              <a:t> ?</a:t>
            </a:r>
          </a:p>
          <a:p>
            <a:pPr algn="ctr"/>
            <a:endParaRPr lang="en-US" dirty="0"/>
          </a:p>
          <a:p>
            <a:pPr algn="ctr"/>
            <a:r>
              <a:rPr lang="en-US" sz="2000" b="1" dirty="0" err="1" smtClean="0"/>
              <a:t>কেন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আসলো</a:t>
            </a:r>
            <a:r>
              <a:rPr lang="en-US" sz="2000" b="1" dirty="0" smtClean="0"/>
              <a:t> ?</a:t>
            </a:r>
          </a:p>
          <a:p>
            <a:pPr algn="ctr"/>
            <a:r>
              <a:rPr lang="en-US" sz="2000" b="1" dirty="0" err="1" smtClean="0"/>
              <a:t>কোথায়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থেকে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আসলো</a:t>
            </a:r>
            <a:r>
              <a:rPr lang="en-US" sz="2000" b="1" dirty="0" smtClean="0"/>
              <a:t> ?</a:t>
            </a:r>
          </a:p>
          <a:p>
            <a:pPr algn="ctr"/>
            <a:endParaRPr lang="en-US" sz="2000" dirty="0" smtClean="0"/>
          </a:p>
        </p:txBody>
      </p:sp>
      <p:sp>
        <p:nvSpPr>
          <p:cNvPr id="21" name="Right Arrow 20"/>
          <p:cNvSpPr/>
          <p:nvPr/>
        </p:nvSpPr>
        <p:spPr>
          <a:xfrm>
            <a:off x="5332500" y="3957851"/>
            <a:ext cx="504967" cy="3002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5331653" y="5500053"/>
            <a:ext cx="464023" cy="3138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961980" y="3657600"/>
            <a:ext cx="1419373" cy="928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800" b="1" dirty="0" err="1" smtClean="0"/>
              <a:t>হিসাবখাত</a:t>
            </a:r>
            <a:endParaRPr lang="en-US" sz="2800" b="1" dirty="0"/>
          </a:p>
        </p:txBody>
      </p:sp>
      <p:sp>
        <p:nvSpPr>
          <p:cNvPr id="24" name="Rectangle 23"/>
          <p:cNvSpPr/>
          <p:nvPr/>
        </p:nvSpPr>
        <p:spPr>
          <a:xfrm>
            <a:off x="5922468" y="5188442"/>
            <a:ext cx="1419373" cy="928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800" b="1" dirty="0" err="1" smtClean="0"/>
              <a:t>হিসাবখাত</a:t>
            </a:r>
            <a:endParaRPr lang="en-US" sz="28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7983950" y="3713872"/>
            <a:ext cx="1392061" cy="81887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কোন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হিসাব</a:t>
            </a:r>
            <a:r>
              <a:rPr lang="en-US" sz="2800" b="1" dirty="0" smtClean="0"/>
              <a:t> ?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7986223" y="5256677"/>
            <a:ext cx="1389788" cy="81887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কোন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হিসাব</a:t>
            </a:r>
            <a:r>
              <a:rPr lang="en-US" sz="2800" b="1" dirty="0" smtClean="0"/>
              <a:t> ?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10003809" y="3384646"/>
            <a:ext cx="2033523" cy="137842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800" b="1" dirty="0" err="1" smtClean="0"/>
              <a:t>ডেবিট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ক্রেডিট</a:t>
            </a:r>
            <a:endParaRPr lang="en-US" sz="2800" b="1" dirty="0" smtClean="0"/>
          </a:p>
          <a:p>
            <a:pPr algn="ctr"/>
            <a:r>
              <a:rPr lang="en-US" b="1" dirty="0" smtClean="0"/>
              <a:t>?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10003809" y="5039439"/>
            <a:ext cx="2033523" cy="133747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800" b="1" dirty="0" err="1" smtClean="0"/>
              <a:t>ডেবিট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ক্রেডিট</a:t>
            </a:r>
            <a:endParaRPr lang="en-US" sz="2800" dirty="0" smtClean="0"/>
          </a:p>
          <a:p>
            <a:pPr algn="ctr"/>
            <a:r>
              <a:rPr lang="en-US" b="1" dirty="0" smtClean="0"/>
              <a:t>?</a:t>
            </a:r>
          </a:p>
        </p:txBody>
      </p:sp>
      <p:sp>
        <p:nvSpPr>
          <p:cNvPr id="29" name="Right Arrow 28"/>
          <p:cNvSpPr/>
          <p:nvPr/>
        </p:nvSpPr>
        <p:spPr>
          <a:xfrm>
            <a:off x="7491798" y="3957851"/>
            <a:ext cx="466289" cy="403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>
            <a:off x="7489450" y="5446682"/>
            <a:ext cx="466289" cy="403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>
            <a:off x="9487069" y="3955503"/>
            <a:ext cx="466289" cy="403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>
            <a:off x="9470654" y="5514674"/>
            <a:ext cx="466289" cy="403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27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36749B0-1D04-4E87-AC13-94029B4A0A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graphicEl>
                                              <a:dgm id="{736749B0-1D04-4E87-AC13-94029B4A0A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19E0018-520E-4EED-82E6-989CD6F1C5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graphicEl>
                                              <a:dgm id="{219E0018-520E-4EED-82E6-989CD6F1C5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59D16FE-4B71-4452-990C-944CF7A109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graphicEl>
                                              <a:dgm id="{859D16FE-4B71-4452-990C-944CF7A109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EC0E73E-40F7-48DC-9EEA-60C529321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graphicEl>
                                              <a:dgm id="{9EC0E73E-40F7-48DC-9EEA-60C5293218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BA6A71-F235-4BA0-9DFA-D1E0BAAE78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graphicEl>
                                              <a:dgm id="{0ABA6A71-F235-4BA0-9DFA-D1E0BAAE78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4C7570-F4CD-49F4-B46E-EDA48156D9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graphicEl>
                                              <a:dgm id="{D04C7570-F4CD-49F4-B46E-EDA48156D9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EF37F54-CE7D-4B6B-8903-752432061A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graphicEl>
                                              <a:dgm id="{1EF37F54-CE7D-4B6B-8903-752432061A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A697706-4639-439B-97D6-693B0D2BC0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graphicEl>
                                              <a:dgm id="{DA697706-4639-439B-97D6-693B0D2BC0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5A24761-4F21-469D-B4B1-51BC50FE00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graphicEl>
                                              <a:dgm id="{25A24761-4F21-469D-B4B1-51BC50FE00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B5A60A3-D5FE-446E-B57C-CAA3603FE5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graphicEl>
                                              <a:dgm id="{3B5A60A3-D5FE-446E-B57C-CAA3603FE5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EED676-7508-4F72-8A26-8730E617D8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graphicEl>
                                              <a:dgm id="{DDEED676-7508-4F72-8A26-8730E617D8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AFC0C2-86FA-45B7-A0C1-6C69E66EC2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graphicEl>
                                              <a:dgm id="{5BAFC0C2-86FA-45B7-A0C1-6C69E66EC2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90826FE-81DD-4497-833A-71E191951F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graphicEl>
                                              <a:dgm id="{390826FE-81DD-4497-833A-71E191951F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4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5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7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9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1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P spid="6" grpId="0" animBg="1"/>
      <p:bldP spid="17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7543" y="245660"/>
            <a:ext cx="6318913" cy="52322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2800" b="1" dirty="0" smtClean="0"/>
              <a:t>জুলাইঃ২  </a:t>
            </a:r>
            <a:r>
              <a:rPr lang="en-US" sz="2800" b="1" dirty="0" err="1" smtClean="0"/>
              <a:t>নগদে</a:t>
            </a:r>
            <a:r>
              <a:rPr lang="en-US" sz="2800" b="1" dirty="0" smtClean="0"/>
              <a:t> ২০০০ </a:t>
            </a:r>
            <a:r>
              <a:rPr lang="en-US" sz="2800" b="1" dirty="0" err="1" smtClean="0"/>
              <a:t>টাকার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আসবাবপত্র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ক্রয়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1528545" y="3070750"/>
            <a:ext cx="832514" cy="730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1528545" y="3869140"/>
            <a:ext cx="928048" cy="730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2442948" y="1937983"/>
            <a:ext cx="2540568" cy="148760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r>
              <a:rPr lang="bn-IN" sz="2400" b="1" dirty="0" smtClean="0"/>
              <a:t>কী</a:t>
            </a:r>
            <a:r>
              <a:rPr lang="en-US" sz="2400" b="1" dirty="0" smtClean="0"/>
              <a:t> </a:t>
            </a:r>
            <a:r>
              <a:rPr lang="bn-IN" sz="2400" b="1" dirty="0" smtClean="0"/>
              <a:t>আসলো</a:t>
            </a:r>
            <a:r>
              <a:rPr lang="en-US" sz="2400" b="1" dirty="0" smtClean="0"/>
              <a:t> ?</a:t>
            </a:r>
          </a:p>
          <a:p>
            <a:pPr algn="ctr"/>
            <a:endParaRPr lang="en-US" dirty="0" smtClean="0"/>
          </a:p>
          <a:p>
            <a:pPr algn="ctr"/>
            <a:r>
              <a:rPr lang="en-US" sz="2000" b="1" dirty="0" err="1" smtClean="0"/>
              <a:t>কেন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গেলো</a:t>
            </a:r>
            <a:r>
              <a:rPr lang="en-US" sz="2000" b="1" dirty="0" smtClean="0"/>
              <a:t> ?</a:t>
            </a:r>
          </a:p>
          <a:p>
            <a:pPr algn="ctr"/>
            <a:r>
              <a:rPr lang="en-US" sz="2000" b="1" dirty="0" err="1" smtClean="0"/>
              <a:t>কোথায়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গেলো</a:t>
            </a:r>
            <a:r>
              <a:rPr lang="en-US" sz="2000" b="1" dirty="0" smtClean="0"/>
              <a:t> ?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497539" y="4060209"/>
            <a:ext cx="2702267" cy="143983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r>
              <a:rPr lang="bn-IN" sz="2800" b="1" dirty="0" smtClean="0"/>
              <a:t>কী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গেলো</a:t>
            </a:r>
            <a:r>
              <a:rPr lang="en-US" sz="2800" b="1" dirty="0" smtClean="0"/>
              <a:t> ?</a:t>
            </a:r>
          </a:p>
          <a:p>
            <a:pPr algn="ctr"/>
            <a:endParaRPr lang="en-US" dirty="0"/>
          </a:p>
          <a:p>
            <a:pPr algn="ctr"/>
            <a:r>
              <a:rPr lang="en-US" sz="2000" b="1" dirty="0" err="1" smtClean="0"/>
              <a:t>কেন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আসলো</a:t>
            </a:r>
            <a:r>
              <a:rPr lang="en-US" sz="2000" b="1" dirty="0" smtClean="0"/>
              <a:t> ?</a:t>
            </a:r>
          </a:p>
          <a:p>
            <a:pPr algn="ctr"/>
            <a:r>
              <a:rPr lang="en-US" sz="2000" b="1" dirty="0" err="1" smtClean="0"/>
              <a:t>কোথায়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থেকে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আসলো</a:t>
            </a:r>
            <a:r>
              <a:rPr lang="en-US" sz="2000" b="1" dirty="0" smtClean="0"/>
              <a:t> ?</a:t>
            </a:r>
          </a:p>
          <a:p>
            <a:pPr algn="ctr"/>
            <a:endParaRPr lang="en-US" sz="2000" dirty="0" smtClean="0"/>
          </a:p>
        </p:txBody>
      </p:sp>
      <p:sp>
        <p:nvSpPr>
          <p:cNvPr id="7" name="Right Arrow 6"/>
          <p:cNvSpPr/>
          <p:nvPr/>
        </p:nvSpPr>
        <p:spPr>
          <a:xfrm>
            <a:off x="5168724" y="2511181"/>
            <a:ext cx="504967" cy="3002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331653" y="4681182"/>
            <a:ext cx="464023" cy="3138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58900" y="2183634"/>
            <a:ext cx="1522454" cy="928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800" b="1" dirty="0" err="1" smtClean="0"/>
              <a:t>আসবাবপত্র</a:t>
            </a:r>
            <a:endParaRPr lang="en-US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5922468" y="4369572"/>
            <a:ext cx="1419373" cy="928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800" b="1" dirty="0" err="1" smtClean="0"/>
              <a:t>নগদান</a:t>
            </a:r>
            <a:endParaRPr lang="en-US" sz="28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7983950" y="2253560"/>
            <a:ext cx="1392061" cy="81887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সম্পদ</a:t>
            </a:r>
            <a:r>
              <a:rPr lang="en-US" sz="2800" b="1" dirty="0" smtClean="0"/>
              <a:t>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986223" y="4451453"/>
            <a:ext cx="1389788" cy="81887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/>
              <a:t>সম্পদ</a:t>
            </a:r>
            <a:endParaRPr lang="en-US" sz="2800" b="1" dirty="0" smtClean="0"/>
          </a:p>
        </p:txBody>
      </p:sp>
      <p:sp>
        <p:nvSpPr>
          <p:cNvPr id="13" name="Rounded Rectangle 12"/>
          <p:cNvSpPr/>
          <p:nvPr/>
        </p:nvSpPr>
        <p:spPr>
          <a:xfrm>
            <a:off x="10003809" y="1910686"/>
            <a:ext cx="2033523" cy="137842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800" b="1" dirty="0" err="1" smtClean="0"/>
              <a:t>ডেবিট</a:t>
            </a:r>
            <a:endParaRPr lang="en-US" sz="2800" b="1" dirty="0" smtClean="0"/>
          </a:p>
        </p:txBody>
      </p:sp>
      <p:sp>
        <p:nvSpPr>
          <p:cNvPr id="14" name="Rounded Rectangle 13"/>
          <p:cNvSpPr/>
          <p:nvPr/>
        </p:nvSpPr>
        <p:spPr>
          <a:xfrm>
            <a:off x="10003809" y="4138688"/>
            <a:ext cx="2033523" cy="133747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800" b="1" dirty="0" err="1" smtClean="0"/>
              <a:t>ক্রেডিট</a:t>
            </a:r>
            <a:endParaRPr lang="en-US" sz="2800" dirty="0" smtClean="0"/>
          </a:p>
        </p:txBody>
      </p:sp>
      <p:sp>
        <p:nvSpPr>
          <p:cNvPr id="15" name="Right Arrow 14"/>
          <p:cNvSpPr/>
          <p:nvPr/>
        </p:nvSpPr>
        <p:spPr>
          <a:xfrm>
            <a:off x="7491798" y="2524833"/>
            <a:ext cx="466289" cy="403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7462154" y="4655108"/>
            <a:ext cx="466289" cy="403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9487069" y="2508835"/>
            <a:ext cx="466289" cy="403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9470654" y="4654862"/>
            <a:ext cx="466289" cy="403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3166292"/>
            <a:ext cx="1528545" cy="14603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4400" b="1" dirty="0" err="1"/>
              <a:t>ঘটনা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5650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7543" y="245660"/>
            <a:ext cx="6878468" cy="52322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2800" b="1" dirty="0" smtClean="0"/>
              <a:t>জুলাইঃ</a:t>
            </a:r>
            <a:r>
              <a:rPr lang="en-US" sz="2800" b="1" dirty="0" smtClean="0"/>
              <a:t>১০  </a:t>
            </a:r>
            <a:r>
              <a:rPr lang="en-US" sz="2800" b="1" dirty="0" err="1" smtClean="0"/>
              <a:t>নগদে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পণ্য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ক্রয়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করা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হলো</a:t>
            </a:r>
            <a:r>
              <a:rPr lang="en-US" sz="2800" b="1" dirty="0" smtClean="0"/>
              <a:t> </a:t>
            </a:r>
            <a:r>
              <a:rPr lang="en-US" sz="2800" b="1" dirty="0"/>
              <a:t>৪</a:t>
            </a:r>
            <a:r>
              <a:rPr lang="en-US" sz="2800" b="1" dirty="0" smtClean="0"/>
              <a:t>৫,০০০ </a:t>
            </a:r>
            <a:r>
              <a:rPr lang="en-US" sz="2800" b="1" dirty="0" err="1" smtClean="0"/>
              <a:t>টাকা</a:t>
            </a:r>
            <a:r>
              <a:rPr lang="en-US" sz="2800" b="1" dirty="0"/>
              <a:t> </a:t>
            </a:r>
            <a:r>
              <a:rPr lang="en-US" sz="2800" b="1" dirty="0" smtClean="0"/>
              <a:t>। </a:t>
            </a:r>
            <a:endParaRPr lang="en-US" sz="2800" b="1" dirty="0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1528545" y="2702258"/>
            <a:ext cx="832514" cy="730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1528545" y="3869140"/>
            <a:ext cx="832514" cy="582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2415652" y="1610436"/>
            <a:ext cx="2540568" cy="148760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r>
              <a:rPr lang="bn-IN" sz="2400" b="1" dirty="0" smtClean="0"/>
              <a:t>কী</a:t>
            </a:r>
            <a:r>
              <a:rPr lang="en-US" sz="2400" b="1" dirty="0" smtClean="0"/>
              <a:t> </a:t>
            </a:r>
            <a:r>
              <a:rPr lang="bn-IN" sz="2400" b="1" dirty="0" smtClean="0"/>
              <a:t>আসলো</a:t>
            </a:r>
            <a:r>
              <a:rPr lang="en-US" sz="2400" b="1" dirty="0" smtClean="0"/>
              <a:t> ?</a:t>
            </a:r>
          </a:p>
          <a:p>
            <a:pPr algn="ctr"/>
            <a:endParaRPr lang="en-US" dirty="0" smtClean="0"/>
          </a:p>
          <a:p>
            <a:pPr algn="ctr"/>
            <a:r>
              <a:rPr lang="en-US" sz="2000" b="1" dirty="0" err="1" smtClean="0"/>
              <a:t>কেন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গেলো</a:t>
            </a:r>
            <a:r>
              <a:rPr lang="en-US" sz="2000" b="1" dirty="0" smtClean="0"/>
              <a:t> ?</a:t>
            </a:r>
          </a:p>
          <a:p>
            <a:pPr algn="ctr"/>
            <a:r>
              <a:rPr lang="en-US" sz="2000" b="1" dirty="0" err="1" smtClean="0"/>
              <a:t>কোথায়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গেলো</a:t>
            </a:r>
            <a:r>
              <a:rPr lang="en-US" sz="2000" b="1" dirty="0" smtClean="0"/>
              <a:t> ?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442948" y="3596180"/>
            <a:ext cx="2621022" cy="143983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r>
              <a:rPr lang="bn-IN" sz="2800" b="1" dirty="0" smtClean="0"/>
              <a:t>কী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গেলো</a:t>
            </a:r>
            <a:r>
              <a:rPr lang="en-US" sz="2800" b="1" dirty="0" smtClean="0"/>
              <a:t> ?</a:t>
            </a:r>
          </a:p>
          <a:p>
            <a:pPr algn="ctr"/>
            <a:endParaRPr lang="en-US" dirty="0"/>
          </a:p>
          <a:p>
            <a:pPr algn="ctr"/>
            <a:r>
              <a:rPr lang="en-US" sz="2000" b="1" dirty="0" err="1" smtClean="0"/>
              <a:t>কেন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আসলো</a:t>
            </a:r>
            <a:r>
              <a:rPr lang="en-US" sz="2000" b="1" dirty="0" smtClean="0"/>
              <a:t> ?</a:t>
            </a:r>
          </a:p>
          <a:p>
            <a:pPr algn="ctr"/>
            <a:r>
              <a:rPr lang="en-US" sz="2000" b="1" dirty="0" err="1" smtClean="0"/>
              <a:t>কোথায়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থেকে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আসলো</a:t>
            </a:r>
            <a:r>
              <a:rPr lang="en-US" sz="2000" b="1" dirty="0" smtClean="0"/>
              <a:t> ?</a:t>
            </a:r>
          </a:p>
          <a:p>
            <a:pPr algn="ctr"/>
            <a:endParaRPr lang="en-US" sz="2000" dirty="0" smtClean="0"/>
          </a:p>
        </p:txBody>
      </p:sp>
      <p:sp>
        <p:nvSpPr>
          <p:cNvPr id="7" name="Right Arrow 6"/>
          <p:cNvSpPr/>
          <p:nvPr/>
        </p:nvSpPr>
        <p:spPr>
          <a:xfrm>
            <a:off x="5032244" y="2224573"/>
            <a:ext cx="504967" cy="3002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208821" y="4148914"/>
            <a:ext cx="464023" cy="3138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640532" y="1869732"/>
            <a:ext cx="1522454" cy="928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পণ্য</a:t>
            </a:r>
            <a:endParaRPr lang="en-US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5749456" y="3810013"/>
            <a:ext cx="1469554" cy="928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নগদান</a:t>
            </a:r>
            <a:endParaRPr lang="en-US" sz="28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7902062" y="1939656"/>
            <a:ext cx="1392061" cy="81887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ব্যয়</a:t>
            </a:r>
            <a:r>
              <a:rPr lang="en-US" sz="2800" b="1" dirty="0" smtClean="0"/>
              <a:t> 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986223" y="3850950"/>
            <a:ext cx="1389788" cy="81887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/>
              <a:t>সম্পদ</a:t>
            </a:r>
            <a:endParaRPr lang="en-US" sz="2800" b="1" dirty="0" smtClean="0"/>
          </a:p>
        </p:txBody>
      </p:sp>
      <p:sp>
        <p:nvSpPr>
          <p:cNvPr id="13" name="Rounded Rectangle 12"/>
          <p:cNvSpPr/>
          <p:nvPr/>
        </p:nvSpPr>
        <p:spPr>
          <a:xfrm>
            <a:off x="10003809" y="1651374"/>
            <a:ext cx="2033523" cy="137842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800" b="1" dirty="0" err="1" smtClean="0"/>
              <a:t>ডেবিট</a:t>
            </a:r>
            <a:endParaRPr lang="en-US" sz="2800" b="1" dirty="0" smtClean="0"/>
          </a:p>
        </p:txBody>
      </p:sp>
      <p:sp>
        <p:nvSpPr>
          <p:cNvPr id="14" name="Rounded Rectangle 13"/>
          <p:cNvSpPr/>
          <p:nvPr/>
        </p:nvSpPr>
        <p:spPr>
          <a:xfrm>
            <a:off x="10003809" y="3592772"/>
            <a:ext cx="2033523" cy="133747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800" b="1" dirty="0" err="1" smtClean="0"/>
              <a:t>ক্রেডিট</a:t>
            </a:r>
            <a:endParaRPr lang="en-US" sz="2800" dirty="0" smtClean="0"/>
          </a:p>
        </p:txBody>
      </p:sp>
      <p:sp>
        <p:nvSpPr>
          <p:cNvPr id="15" name="Right Arrow 14"/>
          <p:cNvSpPr/>
          <p:nvPr/>
        </p:nvSpPr>
        <p:spPr>
          <a:xfrm>
            <a:off x="7314374" y="2156341"/>
            <a:ext cx="466289" cy="403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7421210" y="4095546"/>
            <a:ext cx="466289" cy="403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9446125" y="2167641"/>
            <a:ext cx="466289" cy="403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9470654" y="4108946"/>
            <a:ext cx="466289" cy="403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2825095"/>
            <a:ext cx="1528545" cy="14603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4400" b="1" dirty="0" err="1"/>
              <a:t>ঘটনা</a:t>
            </a:r>
            <a:endParaRPr lang="en-US" sz="4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04716" y="5786651"/>
            <a:ext cx="3207224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</a:rPr>
              <a:t>পণ্য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ক্রয়</a:t>
            </a:r>
            <a:r>
              <a:rPr lang="en-US" sz="2800" b="1" dirty="0" smtClean="0">
                <a:solidFill>
                  <a:srgbClr val="C00000"/>
                </a:solidFill>
              </a:rPr>
              <a:t>     =  </a:t>
            </a:r>
            <a:r>
              <a:rPr lang="en-US" sz="2800" b="1" dirty="0" err="1" smtClean="0">
                <a:solidFill>
                  <a:srgbClr val="C00000"/>
                </a:solidFill>
              </a:rPr>
              <a:t>ক্রয়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r>
              <a:rPr lang="en-US" sz="2800" b="1" dirty="0" err="1">
                <a:solidFill>
                  <a:srgbClr val="C00000"/>
                </a:solidFill>
              </a:rPr>
              <a:t>পণ্য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বিক্রয়</a:t>
            </a:r>
            <a:r>
              <a:rPr lang="en-US" sz="2800" b="1" dirty="0" smtClean="0">
                <a:solidFill>
                  <a:srgbClr val="C00000"/>
                </a:solidFill>
              </a:rPr>
              <a:t>  </a:t>
            </a:r>
            <a:r>
              <a:rPr lang="en-US" sz="2800" b="1" dirty="0">
                <a:solidFill>
                  <a:srgbClr val="C00000"/>
                </a:solidFill>
              </a:rPr>
              <a:t>=  </a:t>
            </a:r>
            <a:r>
              <a:rPr lang="en-US" sz="2800" b="1" dirty="0" err="1" smtClean="0">
                <a:solidFill>
                  <a:srgbClr val="C00000"/>
                </a:solidFill>
              </a:rPr>
              <a:t>বিক্রয়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642806" y="1899285"/>
            <a:ext cx="1522454" cy="928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ক্রয়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7018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2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3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5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7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9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7543" y="245660"/>
            <a:ext cx="6878468" cy="52322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2800" b="1" dirty="0" smtClean="0"/>
              <a:t>জুলাইঃ</a:t>
            </a:r>
            <a:r>
              <a:rPr lang="en-US" sz="2800" b="1" dirty="0" smtClean="0"/>
              <a:t> ১৫  </a:t>
            </a:r>
            <a:r>
              <a:rPr lang="en-US" sz="2800" b="1" dirty="0" err="1" smtClean="0"/>
              <a:t>নগদে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পণ্য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বিক্রয়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করা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হলো</a:t>
            </a:r>
            <a:r>
              <a:rPr lang="en-US" sz="2800" b="1" dirty="0" smtClean="0"/>
              <a:t> </a:t>
            </a:r>
            <a:r>
              <a:rPr lang="en-US" sz="2800" b="1" dirty="0"/>
              <a:t>৫</a:t>
            </a:r>
            <a:r>
              <a:rPr lang="en-US" sz="2800" b="1" dirty="0" smtClean="0"/>
              <a:t>৫,০০০ </a:t>
            </a:r>
            <a:r>
              <a:rPr lang="en-US" sz="2800" b="1" dirty="0" err="1" smtClean="0"/>
              <a:t>টাকা</a:t>
            </a:r>
            <a:r>
              <a:rPr lang="en-US" sz="2800" b="1" dirty="0"/>
              <a:t> </a:t>
            </a:r>
            <a:r>
              <a:rPr lang="en-US" sz="2800" b="1" dirty="0" smtClean="0"/>
              <a:t>। </a:t>
            </a:r>
            <a:endParaRPr lang="en-US" sz="2800" b="1" dirty="0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1528545" y="2702258"/>
            <a:ext cx="832514" cy="730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1528545" y="3869140"/>
            <a:ext cx="832514" cy="582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2415652" y="1610436"/>
            <a:ext cx="2540568" cy="148760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r>
              <a:rPr lang="bn-IN" sz="2400" b="1" dirty="0" smtClean="0"/>
              <a:t>কী</a:t>
            </a:r>
            <a:r>
              <a:rPr lang="en-US" sz="2400" b="1" dirty="0" smtClean="0"/>
              <a:t> </a:t>
            </a:r>
            <a:r>
              <a:rPr lang="bn-IN" sz="2400" b="1" dirty="0" smtClean="0"/>
              <a:t>আসলো</a:t>
            </a:r>
            <a:r>
              <a:rPr lang="en-US" sz="2400" b="1" dirty="0" smtClean="0"/>
              <a:t> ?</a:t>
            </a:r>
          </a:p>
          <a:p>
            <a:pPr algn="ctr"/>
            <a:endParaRPr lang="en-US" dirty="0" smtClean="0"/>
          </a:p>
          <a:p>
            <a:pPr algn="ctr"/>
            <a:r>
              <a:rPr lang="en-US" sz="2000" b="1" dirty="0" err="1" smtClean="0"/>
              <a:t>কেন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গেলো</a:t>
            </a:r>
            <a:r>
              <a:rPr lang="en-US" sz="2000" b="1" dirty="0" smtClean="0"/>
              <a:t> ?</a:t>
            </a:r>
          </a:p>
          <a:p>
            <a:pPr algn="ctr"/>
            <a:r>
              <a:rPr lang="en-US" sz="2000" b="1" dirty="0" err="1" smtClean="0"/>
              <a:t>কোথায়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গেলো</a:t>
            </a:r>
            <a:r>
              <a:rPr lang="en-US" sz="2000" b="1" dirty="0" smtClean="0"/>
              <a:t> ?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442948" y="3596180"/>
            <a:ext cx="2621022" cy="143983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r>
              <a:rPr lang="bn-IN" sz="2800" b="1" dirty="0" smtClean="0"/>
              <a:t>কী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গেলো</a:t>
            </a:r>
            <a:r>
              <a:rPr lang="en-US" sz="2800" b="1" dirty="0" smtClean="0"/>
              <a:t> ?</a:t>
            </a:r>
          </a:p>
          <a:p>
            <a:pPr algn="ctr"/>
            <a:endParaRPr lang="en-US" dirty="0"/>
          </a:p>
          <a:p>
            <a:pPr algn="ctr"/>
            <a:r>
              <a:rPr lang="en-US" sz="2000" b="1" dirty="0" err="1" smtClean="0"/>
              <a:t>কেন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আসলো</a:t>
            </a:r>
            <a:r>
              <a:rPr lang="en-US" sz="2000" b="1" dirty="0" smtClean="0"/>
              <a:t> ?</a:t>
            </a:r>
          </a:p>
          <a:p>
            <a:pPr algn="ctr"/>
            <a:r>
              <a:rPr lang="en-US" sz="2000" b="1" dirty="0" err="1" smtClean="0"/>
              <a:t>কোথায়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থেকে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আসলো</a:t>
            </a:r>
            <a:r>
              <a:rPr lang="en-US" sz="2000" b="1" dirty="0" smtClean="0"/>
              <a:t> ?</a:t>
            </a:r>
          </a:p>
          <a:p>
            <a:pPr algn="ctr"/>
            <a:endParaRPr lang="en-US" sz="2000" dirty="0" smtClean="0"/>
          </a:p>
        </p:txBody>
      </p:sp>
      <p:sp>
        <p:nvSpPr>
          <p:cNvPr id="7" name="Right Arrow 6"/>
          <p:cNvSpPr/>
          <p:nvPr/>
        </p:nvSpPr>
        <p:spPr>
          <a:xfrm>
            <a:off x="5032244" y="2224573"/>
            <a:ext cx="504967" cy="3002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208821" y="4148914"/>
            <a:ext cx="464023" cy="3138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640532" y="1869732"/>
            <a:ext cx="1522454" cy="928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নগদান</a:t>
            </a:r>
            <a:endParaRPr lang="en-US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5749456" y="3810013"/>
            <a:ext cx="1469554" cy="928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পণ্য</a:t>
            </a:r>
            <a:endParaRPr lang="en-US" sz="28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7902062" y="1939656"/>
            <a:ext cx="1392061" cy="81887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/>
              <a:t>সম্পদ</a:t>
            </a:r>
            <a:endParaRPr lang="en-US" sz="28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7986223" y="3850950"/>
            <a:ext cx="1389788" cy="81887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আয়</a:t>
            </a:r>
            <a:r>
              <a:rPr lang="en-US" sz="2800" b="1" dirty="0" smtClean="0"/>
              <a:t> 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0003809" y="1651374"/>
            <a:ext cx="2033523" cy="137842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800" b="1" dirty="0" err="1" smtClean="0"/>
              <a:t>ডেবিট</a:t>
            </a:r>
            <a:endParaRPr lang="en-US" sz="2800" b="1" dirty="0" smtClean="0"/>
          </a:p>
        </p:txBody>
      </p:sp>
      <p:sp>
        <p:nvSpPr>
          <p:cNvPr id="14" name="Rounded Rectangle 13"/>
          <p:cNvSpPr/>
          <p:nvPr/>
        </p:nvSpPr>
        <p:spPr>
          <a:xfrm>
            <a:off x="10003809" y="3592772"/>
            <a:ext cx="2033523" cy="133747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800" b="1" dirty="0" err="1" smtClean="0"/>
              <a:t>ক্রেডিট</a:t>
            </a:r>
            <a:endParaRPr lang="en-US" sz="2800" dirty="0" smtClean="0"/>
          </a:p>
        </p:txBody>
      </p:sp>
      <p:sp>
        <p:nvSpPr>
          <p:cNvPr id="15" name="Right Arrow 14"/>
          <p:cNvSpPr/>
          <p:nvPr/>
        </p:nvSpPr>
        <p:spPr>
          <a:xfrm>
            <a:off x="7314374" y="2156341"/>
            <a:ext cx="466289" cy="403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7421210" y="4095546"/>
            <a:ext cx="466289" cy="403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9446125" y="2167641"/>
            <a:ext cx="466289" cy="403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9470654" y="4108946"/>
            <a:ext cx="466289" cy="403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2825095"/>
            <a:ext cx="1528545" cy="14603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4400" b="1" dirty="0" err="1"/>
              <a:t>ঘটনা</a:t>
            </a:r>
            <a:endParaRPr lang="en-US" sz="4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04716" y="5786651"/>
            <a:ext cx="3207224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</a:rPr>
              <a:t>পণ্য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ক্রয়</a:t>
            </a:r>
            <a:r>
              <a:rPr lang="en-US" sz="2800" b="1" dirty="0" smtClean="0">
                <a:solidFill>
                  <a:srgbClr val="C00000"/>
                </a:solidFill>
              </a:rPr>
              <a:t>     =  </a:t>
            </a:r>
            <a:r>
              <a:rPr lang="en-US" sz="2800" b="1" dirty="0" err="1" smtClean="0">
                <a:solidFill>
                  <a:srgbClr val="C00000"/>
                </a:solidFill>
              </a:rPr>
              <a:t>ক্রয়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r>
              <a:rPr lang="en-US" sz="2800" b="1" dirty="0" err="1">
                <a:solidFill>
                  <a:srgbClr val="C00000"/>
                </a:solidFill>
              </a:rPr>
              <a:t>পণ্য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বিক্রয়</a:t>
            </a:r>
            <a:r>
              <a:rPr lang="en-US" sz="2800" b="1" dirty="0" smtClean="0">
                <a:solidFill>
                  <a:srgbClr val="C00000"/>
                </a:solidFill>
              </a:rPr>
              <a:t>  </a:t>
            </a:r>
            <a:r>
              <a:rPr lang="en-US" sz="2800" b="1" dirty="0">
                <a:solidFill>
                  <a:srgbClr val="C00000"/>
                </a:solidFill>
              </a:rPr>
              <a:t>=  </a:t>
            </a:r>
            <a:r>
              <a:rPr lang="en-US" sz="2800" b="1" dirty="0" err="1" smtClean="0">
                <a:solidFill>
                  <a:srgbClr val="C00000"/>
                </a:solidFill>
              </a:rPr>
              <a:t>বিক্রয়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711046" y="3823618"/>
            <a:ext cx="1522454" cy="928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বিক্রয়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85510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8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9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1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3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5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7542" y="245660"/>
            <a:ext cx="7779221" cy="52322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2800" b="1" dirty="0" smtClean="0"/>
              <a:t>জুলাইঃ</a:t>
            </a:r>
            <a:r>
              <a:rPr lang="en-US" sz="2800" b="1" dirty="0" smtClean="0"/>
              <a:t> ২২  </a:t>
            </a:r>
            <a:r>
              <a:rPr lang="en-US" sz="2800" b="1" dirty="0" err="1" smtClean="0"/>
              <a:t>কর্মচারীদের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বেতন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প্রদান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করা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হলো</a:t>
            </a:r>
            <a:r>
              <a:rPr lang="en-US" sz="2800" b="1" dirty="0" smtClean="0"/>
              <a:t> ৫,০০০ </a:t>
            </a:r>
            <a:r>
              <a:rPr lang="en-US" sz="2800" b="1" dirty="0" err="1" smtClean="0"/>
              <a:t>টাকা</a:t>
            </a:r>
            <a:r>
              <a:rPr lang="en-US" sz="2800" b="1" dirty="0"/>
              <a:t> </a:t>
            </a:r>
            <a:r>
              <a:rPr lang="en-US" sz="2800" b="1" dirty="0" smtClean="0"/>
              <a:t>। </a:t>
            </a:r>
            <a:endParaRPr lang="en-US" sz="2800" b="1" dirty="0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1514897" y="2677211"/>
            <a:ext cx="723334" cy="7551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1528545" y="3869140"/>
            <a:ext cx="832514" cy="582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2320116" y="1651380"/>
            <a:ext cx="2540568" cy="148760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r>
              <a:rPr lang="bn-IN" sz="2400" b="1" dirty="0" smtClean="0"/>
              <a:t>কী</a:t>
            </a:r>
            <a:r>
              <a:rPr lang="en-US" sz="2400" b="1" dirty="0" smtClean="0"/>
              <a:t> </a:t>
            </a:r>
            <a:r>
              <a:rPr lang="bn-IN" sz="2400" b="1" dirty="0" smtClean="0"/>
              <a:t>আসলো</a:t>
            </a:r>
            <a:r>
              <a:rPr lang="en-US" sz="2400" b="1" dirty="0" smtClean="0"/>
              <a:t> ?</a:t>
            </a:r>
          </a:p>
          <a:p>
            <a:pPr algn="ctr"/>
            <a:endParaRPr lang="en-US" dirty="0" smtClean="0"/>
          </a:p>
          <a:p>
            <a:pPr algn="ctr"/>
            <a:r>
              <a:rPr lang="en-US" sz="2000" b="1" dirty="0" err="1" smtClean="0"/>
              <a:t>কেন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গেলো</a:t>
            </a:r>
            <a:r>
              <a:rPr lang="en-US" sz="2000" b="1" dirty="0" smtClean="0"/>
              <a:t> ?</a:t>
            </a:r>
          </a:p>
          <a:p>
            <a:pPr algn="ctr"/>
            <a:r>
              <a:rPr lang="en-US" sz="2000" b="1" dirty="0" err="1" smtClean="0"/>
              <a:t>কোথায়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গেলো</a:t>
            </a:r>
            <a:r>
              <a:rPr lang="en-US" sz="2000" b="1" dirty="0" smtClean="0"/>
              <a:t> ?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442948" y="3596180"/>
            <a:ext cx="2621022" cy="143983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r>
              <a:rPr lang="bn-IN" sz="2800" b="1" dirty="0" smtClean="0"/>
              <a:t>কী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গেলো</a:t>
            </a:r>
            <a:r>
              <a:rPr lang="en-US" sz="2800" b="1" dirty="0" smtClean="0"/>
              <a:t> ?</a:t>
            </a:r>
          </a:p>
          <a:p>
            <a:pPr algn="ctr"/>
            <a:endParaRPr lang="en-US" dirty="0"/>
          </a:p>
          <a:p>
            <a:pPr algn="ctr"/>
            <a:r>
              <a:rPr lang="en-US" sz="2000" b="1" dirty="0" err="1" smtClean="0"/>
              <a:t>কেন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আসলো</a:t>
            </a:r>
            <a:r>
              <a:rPr lang="en-US" sz="2000" b="1" dirty="0" smtClean="0"/>
              <a:t> ?</a:t>
            </a:r>
          </a:p>
          <a:p>
            <a:pPr algn="ctr"/>
            <a:r>
              <a:rPr lang="en-US" sz="2000" b="1" dirty="0" err="1" smtClean="0"/>
              <a:t>কোথায়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থেকে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আসলো</a:t>
            </a:r>
            <a:r>
              <a:rPr lang="en-US" sz="2000" b="1" dirty="0" smtClean="0"/>
              <a:t> ?</a:t>
            </a:r>
          </a:p>
          <a:p>
            <a:pPr algn="ctr"/>
            <a:endParaRPr lang="en-US" sz="2000" dirty="0" smtClean="0"/>
          </a:p>
        </p:txBody>
      </p:sp>
      <p:sp>
        <p:nvSpPr>
          <p:cNvPr id="7" name="Right Arrow 6"/>
          <p:cNvSpPr/>
          <p:nvPr/>
        </p:nvSpPr>
        <p:spPr>
          <a:xfrm>
            <a:off x="4936708" y="2224573"/>
            <a:ext cx="504967" cy="3002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208821" y="4148914"/>
            <a:ext cx="464023" cy="3138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517699" y="1869732"/>
            <a:ext cx="1645287" cy="928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6000" b="1" dirty="0" smtClean="0">
                <a:solidFill>
                  <a:srgbClr val="C00000"/>
                </a:solidFill>
              </a:rPr>
              <a:t>x</a:t>
            </a:r>
            <a:endParaRPr lang="en-US" sz="6000" b="1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49456" y="3810013"/>
            <a:ext cx="1469554" cy="928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নগদান</a:t>
            </a:r>
            <a:endParaRPr lang="en-US" sz="28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7902062" y="1939656"/>
            <a:ext cx="1392061" cy="81887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ব্যয়</a:t>
            </a:r>
            <a:r>
              <a:rPr lang="en-US" sz="2800" b="1" dirty="0" smtClean="0"/>
              <a:t> 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986223" y="3850950"/>
            <a:ext cx="1389788" cy="81887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/>
              <a:t>সম্পদ</a:t>
            </a:r>
            <a:endParaRPr lang="en-US" sz="2800" b="1" dirty="0" smtClean="0"/>
          </a:p>
        </p:txBody>
      </p:sp>
      <p:sp>
        <p:nvSpPr>
          <p:cNvPr id="13" name="Rounded Rectangle 12"/>
          <p:cNvSpPr/>
          <p:nvPr/>
        </p:nvSpPr>
        <p:spPr>
          <a:xfrm>
            <a:off x="10003809" y="1651374"/>
            <a:ext cx="2033523" cy="137842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800" b="1" dirty="0" err="1" smtClean="0"/>
              <a:t>ডেবিট</a:t>
            </a:r>
            <a:endParaRPr lang="en-US" sz="2800" b="1" dirty="0" smtClean="0"/>
          </a:p>
        </p:txBody>
      </p:sp>
      <p:sp>
        <p:nvSpPr>
          <p:cNvPr id="14" name="Rounded Rectangle 13"/>
          <p:cNvSpPr/>
          <p:nvPr/>
        </p:nvSpPr>
        <p:spPr>
          <a:xfrm>
            <a:off x="10003809" y="3592772"/>
            <a:ext cx="2033523" cy="133747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800" b="1" dirty="0" err="1" smtClean="0"/>
              <a:t>ক্রেডিট</a:t>
            </a:r>
            <a:endParaRPr lang="en-US" sz="2800" dirty="0" smtClean="0"/>
          </a:p>
        </p:txBody>
      </p:sp>
      <p:sp>
        <p:nvSpPr>
          <p:cNvPr id="15" name="Right Arrow 14"/>
          <p:cNvSpPr/>
          <p:nvPr/>
        </p:nvSpPr>
        <p:spPr>
          <a:xfrm>
            <a:off x="7314374" y="2156341"/>
            <a:ext cx="466289" cy="403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7421210" y="4095546"/>
            <a:ext cx="466289" cy="403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9446125" y="2167641"/>
            <a:ext cx="466289" cy="403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9470654" y="4108946"/>
            <a:ext cx="466289" cy="403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2825095"/>
            <a:ext cx="1528545" cy="14603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4400" b="1" dirty="0" err="1"/>
              <a:t>ঘটনা</a:t>
            </a:r>
            <a:endParaRPr lang="en-US" sz="4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04716" y="5786651"/>
            <a:ext cx="3207224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/>
              <a:t>কেন</a:t>
            </a:r>
            <a:r>
              <a:rPr lang="en-US" sz="2800" b="1" dirty="0"/>
              <a:t> </a:t>
            </a:r>
            <a:r>
              <a:rPr lang="en-US" sz="2800" b="1" dirty="0" err="1"/>
              <a:t>গেলো</a:t>
            </a:r>
            <a:r>
              <a:rPr lang="en-US" sz="2800" b="1" dirty="0"/>
              <a:t> ?</a:t>
            </a:r>
          </a:p>
          <a:p>
            <a:r>
              <a:rPr lang="en-US" sz="2800" b="1" dirty="0" err="1" smtClean="0">
                <a:solidFill>
                  <a:srgbClr val="C00000"/>
                </a:solidFill>
              </a:rPr>
              <a:t>উত্তর</a:t>
            </a:r>
            <a:r>
              <a:rPr lang="en-US" sz="2800" b="1" dirty="0" smtClean="0">
                <a:solidFill>
                  <a:srgbClr val="C00000"/>
                </a:solidFill>
              </a:rPr>
              <a:t> = </a:t>
            </a:r>
            <a:r>
              <a:rPr lang="en-US" sz="2800" b="1" dirty="0" err="1" smtClean="0">
                <a:solidFill>
                  <a:srgbClr val="C00000"/>
                </a:solidFill>
              </a:rPr>
              <a:t>বেতন</a:t>
            </a:r>
            <a:r>
              <a:rPr lang="en-US" sz="2800" b="1" dirty="0" smtClean="0">
                <a:solidFill>
                  <a:srgbClr val="C00000"/>
                </a:solidFill>
              </a:rPr>
              <a:t> ।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978372" y="1885636"/>
            <a:ext cx="1186887" cy="928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বেতন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6066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2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3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5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7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9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7543" y="245660"/>
            <a:ext cx="6878468" cy="52322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2800" b="1" dirty="0" smtClean="0"/>
              <a:t>জুলাইঃ</a:t>
            </a:r>
            <a:r>
              <a:rPr lang="en-US" sz="2800" b="1" dirty="0" smtClean="0"/>
              <a:t> ২৫  </a:t>
            </a:r>
            <a:r>
              <a:rPr lang="en-US" sz="2800" b="1" dirty="0" err="1" smtClean="0"/>
              <a:t>সুদ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পাওয়া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গেলো</a:t>
            </a:r>
            <a:r>
              <a:rPr lang="en-US" sz="2800" b="1" dirty="0" smtClean="0"/>
              <a:t> ৫,০০০ </a:t>
            </a:r>
            <a:r>
              <a:rPr lang="en-US" sz="2800" b="1" dirty="0" err="1" smtClean="0"/>
              <a:t>টাকা</a:t>
            </a:r>
            <a:r>
              <a:rPr lang="en-US" sz="2800" b="1" dirty="0"/>
              <a:t> </a:t>
            </a:r>
            <a:r>
              <a:rPr lang="en-US" sz="2800" b="1" dirty="0" smtClean="0"/>
              <a:t>। </a:t>
            </a:r>
            <a:endParaRPr lang="en-US" sz="2800" b="1" dirty="0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1528545" y="2702258"/>
            <a:ext cx="832514" cy="730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1528545" y="3869140"/>
            <a:ext cx="832514" cy="582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2415652" y="1610436"/>
            <a:ext cx="2540568" cy="148760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r>
              <a:rPr lang="bn-IN" sz="2400" b="1" dirty="0" smtClean="0"/>
              <a:t>কী</a:t>
            </a:r>
            <a:r>
              <a:rPr lang="en-US" sz="2400" b="1" dirty="0" smtClean="0"/>
              <a:t> </a:t>
            </a:r>
            <a:r>
              <a:rPr lang="bn-IN" sz="2400" b="1" dirty="0" smtClean="0"/>
              <a:t>আসলো</a:t>
            </a:r>
            <a:r>
              <a:rPr lang="en-US" sz="2400" b="1" dirty="0" smtClean="0"/>
              <a:t> ?</a:t>
            </a:r>
          </a:p>
          <a:p>
            <a:pPr algn="ctr"/>
            <a:endParaRPr lang="en-US" dirty="0" smtClean="0"/>
          </a:p>
          <a:p>
            <a:pPr algn="ctr"/>
            <a:r>
              <a:rPr lang="en-US" sz="2000" b="1" dirty="0" err="1" smtClean="0"/>
              <a:t>কেন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গেলো</a:t>
            </a:r>
            <a:r>
              <a:rPr lang="en-US" sz="2000" b="1" dirty="0" smtClean="0"/>
              <a:t> ?</a:t>
            </a:r>
          </a:p>
          <a:p>
            <a:pPr algn="ctr"/>
            <a:r>
              <a:rPr lang="en-US" sz="2000" b="1" dirty="0" err="1" smtClean="0"/>
              <a:t>কোথায়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গেলো</a:t>
            </a:r>
            <a:r>
              <a:rPr lang="en-US" sz="2000" b="1" dirty="0" smtClean="0"/>
              <a:t> ?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402004" y="3596180"/>
            <a:ext cx="2621022" cy="143983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r>
              <a:rPr lang="bn-IN" sz="2800" b="1" dirty="0" smtClean="0"/>
              <a:t>কী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গেলো</a:t>
            </a:r>
            <a:r>
              <a:rPr lang="en-US" sz="2800" b="1" dirty="0" smtClean="0"/>
              <a:t> ?</a:t>
            </a:r>
          </a:p>
          <a:p>
            <a:pPr algn="ctr"/>
            <a:endParaRPr lang="en-US" dirty="0"/>
          </a:p>
          <a:p>
            <a:pPr algn="ctr"/>
            <a:r>
              <a:rPr lang="en-US" sz="2000" b="1" dirty="0" err="1" smtClean="0"/>
              <a:t>কেন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আসলো</a:t>
            </a:r>
            <a:r>
              <a:rPr lang="en-US" sz="2000" b="1" dirty="0" smtClean="0"/>
              <a:t> ?</a:t>
            </a:r>
          </a:p>
          <a:p>
            <a:pPr algn="ctr"/>
            <a:r>
              <a:rPr lang="en-US" sz="2000" b="1" dirty="0" err="1" smtClean="0"/>
              <a:t>কোথায়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থেকে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আসলো</a:t>
            </a:r>
            <a:r>
              <a:rPr lang="en-US" sz="2000" b="1" dirty="0" smtClean="0"/>
              <a:t> ?</a:t>
            </a:r>
          </a:p>
          <a:p>
            <a:pPr algn="ctr"/>
            <a:endParaRPr lang="en-US" sz="2000" dirty="0" smtClean="0"/>
          </a:p>
        </p:txBody>
      </p:sp>
      <p:sp>
        <p:nvSpPr>
          <p:cNvPr id="7" name="Right Arrow 6"/>
          <p:cNvSpPr/>
          <p:nvPr/>
        </p:nvSpPr>
        <p:spPr>
          <a:xfrm>
            <a:off x="5032244" y="2224573"/>
            <a:ext cx="504967" cy="3002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099637" y="4148914"/>
            <a:ext cx="464023" cy="3138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640532" y="1869732"/>
            <a:ext cx="1522454" cy="928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নগদান</a:t>
            </a:r>
            <a:endParaRPr lang="en-US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5617359" y="3810013"/>
            <a:ext cx="1560707" cy="928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b="1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902062" y="1939656"/>
            <a:ext cx="1392061" cy="81887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/>
              <a:t>সম্পদ</a:t>
            </a:r>
            <a:endParaRPr lang="en-US" sz="28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7986223" y="3850950"/>
            <a:ext cx="1389788" cy="81887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আয়</a:t>
            </a:r>
            <a:r>
              <a:rPr lang="en-US" sz="2800" b="1" dirty="0" smtClean="0"/>
              <a:t> 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0003809" y="1651374"/>
            <a:ext cx="2033523" cy="137842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800" b="1" dirty="0" err="1" smtClean="0"/>
              <a:t>ডেবিট</a:t>
            </a:r>
            <a:endParaRPr lang="en-US" sz="2800" b="1" dirty="0" smtClean="0"/>
          </a:p>
        </p:txBody>
      </p:sp>
      <p:sp>
        <p:nvSpPr>
          <p:cNvPr id="14" name="Rounded Rectangle 13"/>
          <p:cNvSpPr/>
          <p:nvPr/>
        </p:nvSpPr>
        <p:spPr>
          <a:xfrm>
            <a:off x="10003809" y="3592772"/>
            <a:ext cx="2033523" cy="133747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800" b="1" dirty="0" err="1" smtClean="0"/>
              <a:t>ক্রেডিট</a:t>
            </a:r>
            <a:endParaRPr lang="en-US" sz="2800" dirty="0" smtClean="0"/>
          </a:p>
        </p:txBody>
      </p:sp>
      <p:sp>
        <p:nvSpPr>
          <p:cNvPr id="15" name="Right Arrow 14"/>
          <p:cNvSpPr/>
          <p:nvPr/>
        </p:nvSpPr>
        <p:spPr>
          <a:xfrm>
            <a:off x="7314374" y="2156341"/>
            <a:ext cx="466289" cy="403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7421210" y="4095546"/>
            <a:ext cx="466289" cy="403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9446125" y="2167641"/>
            <a:ext cx="466289" cy="403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9470654" y="4108946"/>
            <a:ext cx="466289" cy="4031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2825095"/>
            <a:ext cx="1528545" cy="14603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4400" b="1" dirty="0" err="1"/>
              <a:t>ঘটনা</a:t>
            </a:r>
            <a:endParaRPr lang="en-US" sz="4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04716" y="5786651"/>
            <a:ext cx="3207224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কেন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আসলো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?</a:t>
            </a:r>
          </a:p>
          <a:p>
            <a:r>
              <a:rPr lang="en-US" sz="2800" b="1" dirty="0" err="1">
                <a:solidFill>
                  <a:srgbClr val="C00000"/>
                </a:solidFill>
              </a:rPr>
              <a:t>উত্তর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= </a:t>
            </a:r>
            <a:r>
              <a:rPr lang="en-US" sz="3200" b="1" dirty="0" err="1" smtClean="0">
                <a:solidFill>
                  <a:srgbClr val="002060"/>
                </a:solidFill>
              </a:rPr>
              <a:t>সুদ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073254" y="3809967"/>
            <a:ext cx="1201190" cy="928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সুদ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4592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8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9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1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3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5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378</Words>
  <Application>Microsoft Office PowerPoint</Application>
  <PresentationFormat>Custom</PresentationFormat>
  <Paragraphs>176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PERSONAL</dc:creator>
  <cp:lastModifiedBy>H C</cp:lastModifiedBy>
  <cp:revision>66</cp:revision>
  <dcterms:created xsi:type="dcterms:W3CDTF">2020-08-22T02:02:03Z</dcterms:created>
  <dcterms:modified xsi:type="dcterms:W3CDTF">2020-10-01T01:31:57Z</dcterms:modified>
</cp:coreProperties>
</file>