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6" r:id="rId3"/>
    <p:sldId id="261" r:id="rId4"/>
    <p:sldId id="278" r:id="rId5"/>
    <p:sldId id="299" r:id="rId6"/>
    <p:sldId id="281" r:id="rId7"/>
    <p:sldId id="282" r:id="rId8"/>
    <p:sldId id="283" r:id="rId9"/>
    <p:sldId id="287" r:id="rId10"/>
    <p:sldId id="280" r:id="rId11"/>
    <p:sldId id="288" r:id="rId12"/>
    <p:sldId id="289" r:id="rId13"/>
    <p:sldId id="290" r:id="rId14"/>
    <p:sldId id="291" r:id="rId15"/>
    <p:sldId id="30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300" r:id="rId24"/>
    <p:sldId id="2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FF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13:39:05.3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1081,'15'16,"26"26,-2 1,-2 2,22 35,-43-56,0-1,2 0,0-1,2-1,0-1,2-1,0-1,0-1,2 0,23 11,-41-25,-1 0,1-1,0 0,0 0,0 0,0-1,0 0,0 0,0 0,0-1,0 0,1 0,-1-1,0 0,0 0,0 0,0-1,0 1,0-1,-1-1,1 1,0-1,-1 0,0-1,5-2,11-12,0 0,-1-2,-1 0,0-1,5-10,19-20,49-44,4 4,4 5,67-43,63-29,49-15,508-295,-575 342,-180 105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13:39:14.3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 1271,'-1'2,"1"-1,-1 0,1 0,-1 1,1-1,-1 0,1 0,0 1,0-1,-1 0,1 1,0-1,0 1,1-1,-1 0,0 1,0-1,0 0,1 0,-1 1,1-1,-1 0,1 0,0 1,-1-1,21 37,-16-30,0-1,76 129,58 135,-138-268,-1-1,1 0,0 0,0-1,0 1,0 0,0 0,0 0,1-1,-1 1,0 0,1-1,0 1,-1-1,1 0,0 1,-1-1,1 0,0 0,0 0,0-1,0 1,0 0,0-1,0 1,0-1,0 0,1 1,-1-1,0 0,0 0,0-1,0 1,0 0,0-1,0 1,2-1,7-4,-1 0,1-1,-1 0,-1 0,1-1,5-6,-9 8,362-302,-120 97,-160 137,641-518,-427 336,38-29,-305 257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13:39:20.1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1379,'0'7,"1"0,1 1,-1-1,1 0,1 0,-1 0,1 0,0 0,1-1,0 1,3 4,53 64,-60-74,73 85,88 93,-133-151,1-2,2 0,0-3,2 0,2-1,-31-20,0 0,0 0,1 0,-1 0,0-1,1 0,-1 0,1 0,-1-1,1 1,-1-1,1 0,0 0,-1-1,1 1,-1-1,1 0,-1-1,0 1,1-1,-1 1,0-1,0 0,0-1,0 1,0-1,12-9,-1-1,0-1,0 0,-2-1,6-8,-7 10,135-159,85-98,52-30,445-344,-436 396,-70 68,-181 149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13:39:34.1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13:39:40.6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13:39:43.6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13:39:44.4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13:39:45.0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13:39:59.0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25353-1FDA-4A6C-BD35-DD00992ED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2A457-EED5-4AD0-B085-F56D35368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DFA89-D986-4174-A018-1B0F83832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CD6E-27F9-4019-88E2-D3933559FC2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3464B-D1D6-4D89-BF88-B86807CF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5ACC2-9E7F-4BC1-A1FF-E77C5933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C92E-5979-441E-BA26-FE5BF729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1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BA47-1167-4074-992A-3782C0A4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3CF16-00D7-48DB-9728-7895E473A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91280-CAED-44A9-93C7-6EBD9AAD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CD6E-27F9-4019-88E2-D3933559FC2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A3D9A-233E-4825-AE6C-D3ADC2E3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44652-D25A-4363-B33F-4738AC0A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C92E-5979-441E-BA26-FE5BF729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0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064FA-2DCD-4D47-A06D-40174F42A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F7152-C19C-4793-A3BD-18CEED13D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CDAEB-4424-4CEA-9124-AF96E076E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CD6E-27F9-4019-88E2-D3933559FC2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72F54-7826-4436-BBC4-DBEB72DC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351CD-4B29-4F01-9878-5E3CD0F9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C92E-5979-441E-BA26-FE5BF729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CDF3-A167-4D12-9BF1-30E65B62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3E12-452B-4FAC-92C3-6BA7F4E25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B5CBF-76EC-44F6-9F0E-3959573C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CD6E-27F9-4019-88E2-D3933559FC2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F7E9-6571-4D3E-9C17-BEFEB626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E4F20-6F3E-4C78-B869-893E1C6B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C92E-5979-441E-BA26-FE5BF729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303C-65C9-45EF-A23B-A8256F70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25FCB-4545-42EC-ABFE-56C5B8827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B1D61-065B-4E7D-9A63-9E77353F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CD6E-27F9-4019-88E2-D3933559FC2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F17D8-3FC8-49E1-8C0C-41CACA85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75131-CB2B-4F3A-B13D-D3873160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C92E-5979-441E-BA26-FE5BF729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5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9236-28F4-4F16-BD0B-5CAE981A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4A0AC-E32F-4AF7-A47A-22EDF47A4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51070-F6CA-4B93-B343-902D68821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A0815-BDB8-49D4-A98C-723A591D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CD6E-27F9-4019-88E2-D3933559FC2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D4F18-DBB5-471C-9D99-3F46D976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7C3E8-605D-433A-9A4F-13955D4B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C92E-5979-441E-BA26-FE5BF729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DFCA-E870-42BF-8D3E-BDBF5017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D572E-6A1B-41DB-B596-1A52FB3E9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A32AB-A4A9-4AAD-8CCF-DEB6BB687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A644A-5701-4C25-BA45-C67FE965E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8AAF81-2A0D-45E4-A401-4829BE4F8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95FBC-F416-46B7-9EA8-A661C17C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CD6E-27F9-4019-88E2-D3933559FC2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AA12C-9CDF-4228-84D7-15D91E4B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1DC4F2-06F6-43A2-A7CE-B25C5554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C92E-5979-441E-BA26-FE5BF729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0E37-6D4A-4AA9-AB8D-3D8970AC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9BFA1-AD31-49E0-907E-483DA151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CD6E-27F9-4019-88E2-D3933559FC2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B0EB29-9E70-4199-B3CA-3653126D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68930-ABE9-4986-B01D-88F63FC8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C92E-5979-441E-BA26-FE5BF729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75633-84CD-486F-8559-538A166E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CD6E-27F9-4019-88E2-D3933559FC2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42AFC-7E5D-499C-A4E7-E9522F2D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D26CB-BBC6-4AED-AD6A-3C2B9C47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C92E-5979-441E-BA26-FE5BF729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8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C0A1-7C1A-4A88-AD41-C3481739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4415-75C9-40CE-9582-0FDD2204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38FCE-B5E4-4AE5-9C1F-3FE905176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AC7F3-8AAC-48B4-84B6-086D60FC4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CD6E-27F9-4019-88E2-D3933559FC2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4A47C-E783-4DB2-BCA8-6CCD6841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7ADFA-4989-4FD0-9ED0-EE70E16F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C92E-5979-441E-BA26-FE5BF729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5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02F6-7FEA-4448-A04F-7CBCA6F2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7FDF7-2D32-4B8E-B6FA-CA4B6CA07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116B9-EF41-4384-A5D1-4806D8351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86890-92BE-494E-BA29-7F558AA7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CD6E-27F9-4019-88E2-D3933559FC2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E81BA-E8FF-4AA0-8EE7-A813EF6C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696B5-9015-424B-98B0-790CBF20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C92E-5979-441E-BA26-FE5BF729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0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EB239-7405-4DB0-8460-02B56D0B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48D84-7C47-476F-9314-3CF7A0B6B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3B6A1-FB26-44FC-84E8-54BAA3D3C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ECD6E-27F9-4019-88E2-D3933559FC2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BA971-7CC4-4E1A-977F-C7A732DA3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DF69A-73BD-49D4-9D0D-2554AB4B2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FC92E-5979-441E-BA26-FE5BF729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8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9;&#2478;&#2503;&#2439;&#2482;-shahnazakternomi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8.xm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customXml" Target="../ink/ink7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6.xml"/><Relationship Id="rId5" Type="http://schemas.openxmlformats.org/officeDocument/2006/relationships/image" Target="../media/image3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36.png"/><Relationship Id="rId14" Type="http://schemas.openxmlformats.org/officeDocument/2006/relationships/customXml" Target="../ink/ink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6C82E-AF9A-4160-B740-D5634B7C85EE}"/>
              </a:ext>
            </a:extLst>
          </p:cNvPr>
          <p:cNvSpPr/>
          <p:nvPr/>
        </p:nvSpPr>
        <p:spPr>
          <a:xfrm>
            <a:off x="2054943" y="3153222"/>
            <a:ext cx="8377083" cy="36802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2078FA9-E4B4-4560-B39C-7F0DA16AAC9A}"/>
              </a:ext>
            </a:extLst>
          </p:cNvPr>
          <p:cNvSpPr/>
          <p:nvPr/>
        </p:nvSpPr>
        <p:spPr>
          <a:xfrm flipH="1">
            <a:off x="2035268" y="831643"/>
            <a:ext cx="8377085" cy="1859532"/>
          </a:xfrm>
          <a:prstGeom prst="triangle">
            <a:avLst>
              <a:gd name="adj" fmla="val 49812"/>
            </a:avLst>
          </a:prstGeom>
          <a:solidFill>
            <a:srgbClr val="FFA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1740485-98D8-4D33-A6ED-A9156F24C140}"/>
              </a:ext>
            </a:extLst>
          </p:cNvPr>
          <p:cNvSpPr/>
          <p:nvPr/>
        </p:nvSpPr>
        <p:spPr>
          <a:xfrm flipH="1" flipV="1">
            <a:off x="2054935" y="2691176"/>
            <a:ext cx="8357420" cy="2185977"/>
          </a:xfrm>
          <a:prstGeom prst="triangle">
            <a:avLst>
              <a:gd name="adj" fmla="val 49812"/>
            </a:avLst>
          </a:prstGeom>
          <a:solidFill>
            <a:srgbClr val="D0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443D3C-7E02-43E7-97A6-7E16B0791F94}"/>
              </a:ext>
            </a:extLst>
          </p:cNvPr>
          <p:cNvGrpSpPr/>
          <p:nvPr/>
        </p:nvGrpSpPr>
        <p:grpSpPr>
          <a:xfrm>
            <a:off x="2182758" y="39947"/>
            <a:ext cx="8121447" cy="6441381"/>
            <a:chOff x="2320406" y="-1511350"/>
            <a:chExt cx="8121447" cy="57303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8BDAD6-88BC-43AC-9B86-2A72AB8AA105}"/>
                </a:ext>
              </a:extLst>
            </p:cNvPr>
            <p:cNvGrpSpPr/>
            <p:nvPr/>
          </p:nvGrpSpPr>
          <p:grpSpPr>
            <a:xfrm>
              <a:off x="2320406" y="-1511350"/>
              <a:ext cx="8101780" cy="5730317"/>
              <a:chOff x="2054943" y="0"/>
              <a:chExt cx="8101780" cy="573031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28D5FE6-8BEE-4555-A822-4BC22717F1B1}"/>
                  </a:ext>
                </a:extLst>
              </p:cNvPr>
              <p:cNvGrpSpPr/>
              <p:nvPr/>
            </p:nvGrpSpPr>
            <p:grpSpPr>
              <a:xfrm>
                <a:off x="2054943" y="0"/>
                <a:ext cx="8101780" cy="5730317"/>
                <a:chOff x="5663381" y="-45383"/>
                <a:chExt cx="2890684" cy="6070668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303F7F3-1750-4A38-B22C-6848904C8474}"/>
                    </a:ext>
                  </a:extLst>
                </p:cNvPr>
                <p:cNvSpPr/>
                <p:nvPr/>
              </p:nvSpPr>
              <p:spPr>
                <a:xfrm>
                  <a:off x="5663381" y="4463845"/>
                  <a:ext cx="2890684" cy="156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1AF0AF5-5B75-4D73-BE9A-8FEEF20AAA72}"/>
                    </a:ext>
                  </a:extLst>
                </p:cNvPr>
                <p:cNvSpPr/>
                <p:nvPr/>
              </p:nvSpPr>
              <p:spPr>
                <a:xfrm>
                  <a:off x="5663381" y="3077497"/>
                  <a:ext cx="2890684" cy="15614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F096AD4-FC30-4AFA-945C-D683AA70CA11}"/>
                    </a:ext>
                  </a:extLst>
                </p:cNvPr>
                <p:cNvSpPr/>
                <p:nvPr/>
              </p:nvSpPr>
              <p:spPr>
                <a:xfrm>
                  <a:off x="5663381" y="1516057"/>
                  <a:ext cx="2890684" cy="156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FD260F0-6F9B-46C8-BA53-F3D34525CFEF}"/>
                    </a:ext>
                  </a:extLst>
                </p:cNvPr>
                <p:cNvSpPr/>
                <p:nvPr/>
              </p:nvSpPr>
              <p:spPr>
                <a:xfrm>
                  <a:off x="5663381" y="-45383"/>
                  <a:ext cx="2890684" cy="15614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2C996C-3930-4081-9DE5-EF55C7E1EF51}"/>
                  </a:ext>
                </a:extLst>
              </p:cNvPr>
              <p:cNvSpPr txBox="1"/>
              <p:nvPr/>
            </p:nvSpPr>
            <p:spPr>
              <a:xfrm>
                <a:off x="3097161" y="265471"/>
                <a:ext cx="66072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/>
                  <a:t>মাল্টিমিডিয়া শ্রেণিতে স্বাগতম</a:t>
                </a:r>
                <a:endParaRPr lang="en-US" sz="4400" dirty="0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662401-5C4D-4248-B959-A78395888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980" y="-478013"/>
              <a:ext cx="8023873" cy="3533775"/>
            </a:xfrm>
            <a:prstGeom prst="rect">
              <a:avLst/>
            </a:prstGeom>
          </p:spPr>
        </p:pic>
      </p:grp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ADD1303-B251-4C0D-B3D6-4620CF84675A}"/>
              </a:ext>
            </a:extLst>
          </p:cNvPr>
          <p:cNvSpPr/>
          <p:nvPr/>
        </p:nvSpPr>
        <p:spPr>
          <a:xfrm rot="16200000" flipH="1">
            <a:off x="6200576" y="2586609"/>
            <a:ext cx="4126867" cy="433602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2B3CB96-21D3-4BB1-8A4E-558598BCFCC1}"/>
              </a:ext>
            </a:extLst>
          </p:cNvPr>
          <p:cNvSpPr/>
          <p:nvPr/>
        </p:nvSpPr>
        <p:spPr>
          <a:xfrm flipH="1">
            <a:off x="2074611" y="4522840"/>
            <a:ext cx="8337742" cy="2295210"/>
          </a:xfrm>
          <a:prstGeom prst="triangle">
            <a:avLst>
              <a:gd name="adj" fmla="val 50000"/>
            </a:avLst>
          </a:prstGeom>
          <a:solidFill>
            <a:srgbClr val="D0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6A75723-E2B4-4EBB-B078-240B1133BDC2}"/>
              </a:ext>
            </a:extLst>
          </p:cNvPr>
          <p:cNvSpPr/>
          <p:nvPr/>
        </p:nvSpPr>
        <p:spPr>
          <a:xfrm rot="5400000">
            <a:off x="2012033" y="2734084"/>
            <a:ext cx="4126869" cy="4041063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8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A415E338-D22C-40DA-AFA3-CC30762C0B3F}"/>
              </a:ext>
            </a:extLst>
          </p:cNvPr>
          <p:cNvSpPr/>
          <p:nvPr/>
        </p:nvSpPr>
        <p:spPr>
          <a:xfrm>
            <a:off x="2399301" y="628859"/>
            <a:ext cx="3045405" cy="1029712"/>
          </a:xfrm>
          <a:prstGeom prst="wedgeEllipseCallout">
            <a:avLst>
              <a:gd name="adj1" fmla="val -34146"/>
              <a:gd name="adj2" fmla="val 11017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আদর্শ পাঠ</a:t>
            </a:r>
            <a:endParaRPr lang="en-US" sz="28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D244B42C-B7CE-409E-B2F6-8300CFC89DE5}"/>
              </a:ext>
            </a:extLst>
          </p:cNvPr>
          <p:cNvSpPr/>
          <p:nvPr/>
        </p:nvSpPr>
        <p:spPr>
          <a:xfrm>
            <a:off x="8057292" y="685308"/>
            <a:ext cx="2823348" cy="974634"/>
          </a:xfrm>
          <a:prstGeom prst="wedgeEllipseCallout">
            <a:avLst>
              <a:gd name="adj1" fmla="val -40693"/>
              <a:gd name="adj2" fmla="val 11589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সরবপাঠ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8D90BE-4F95-4CA2-B843-602F96A18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4" y="2346327"/>
            <a:ext cx="4937261" cy="31400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2A30B4-E7D3-4F6D-8390-CE00BBC03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04" y="2388066"/>
            <a:ext cx="4349763" cy="3098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9982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119832" y="810175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60108" y="456216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5E9781A-38B3-41CB-8FD4-F59B2DDEAF5E}"/>
              </a:ext>
            </a:extLst>
          </p:cNvPr>
          <p:cNvSpPr txBox="1"/>
          <p:nvPr/>
        </p:nvSpPr>
        <p:spPr>
          <a:xfrm>
            <a:off x="1524000" y="662198"/>
            <a:ext cx="436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পাঠের সাথে মিলিয়ে নাও-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C1568-1E73-45B7-97A5-0287FDBA1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91" y="1426465"/>
            <a:ext cx="4668838" cy="292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29C4C5-A2D4-4490-B003-6C37648662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2" r="8931"/>
          <a:stretch/>
        </p:blipFill>
        <p:spPr>
          <a:xfrm>
            <a:off x="6334392" y="1444857"/>
            <a:ext cx="4405496" cy="286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8CD9341-67E3-4BBE-BADB-17A421243AE5}"/>
              </a:ext>
            </a:extLst>
          </p:cNvPr>
          <p:cNvSpPr txBox="1"/>
          <p:nvPr/>
        </p:nvSpPr>
        <p:spPr>
          <a:xfrm>
            <a:off x="1334518" y="5023158"/>
            <a:ext cx="487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নারকেলের ঐ লম্বা মাথায় হঠাৎ দেখি কাল</a:t>
            </a:r>
            <a:endParaRPr lang="en-US" sz="2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824B9A-61AE-4821-B96F-2BC7D96A257D}"/>
              </a:ext>
            </a:extLst>
          </p:cNvPr>
          <p:cNvSpPr txBox="1"/>
          <p:nvPr/>
        </p:nvSpPr>
        <p:spPr>
          <a:xfrm>
            <a:off x="6211019" y="5013033"/>
            <a:ext cx="5019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ডাবের মতো চাঁদ উঠেছে ঠান্ডা ও গোলগাল৷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0189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BB0DB33-2BEB-4A6D-A360-C7338AC22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8420"/>
          <a:stretch/>
        </p:blipFill>
        <p:spPr>
          <a:xfrm>
            <a:off x="1190446" y="920484"/>
            <a:ext cx="4788614" cy="3138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47CA59-5252-4B23-8D50-1053CAD06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73" y="920484"/>
            <a:ext cx="4624830" cy="3138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6F37B0-7C71-4C47-BCF5-F41410F449C0}"/>
              </a:ext>
            </a:extLst>
          </p:cNvPr>
          <p:cNvSpPr txBox="1"/>
          <p:nvPr/>
        </p:nvSpPr>
        <p:spPr>
          <a:xfrm>
            <a:off x="1190446" y="4968815"/>
            <a:ext cx="461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ছিটকিনিটা আস্তে খুলে পেরিয়ে গেলাম ঘর</a:t>
            </a:r>
            <a:endParaRPr lang="en-US" sz="2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2CC282-8437-4CBC-B4A1-302D7F893440}"/>
              </a:ext>
            </a:extLst>
          </p:cNvPr>
          <p:cNvSpPr txBox="1"/>
          <p:nvPr/>
        </p:nvSpPr>
        <p:spPr>
          <a:xfrm>
            <a:off x="6085003" y="5020576"/>
            <a:ext cx="5077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ঝিমধরা এই মস্ত শহর কাঁপছিলো থরথর৷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16858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EFA77F7-15F9-4697-B1A3-1FEF13D87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42" y="1002316"/>
            <a:ext cx="4203645" cy="3260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344D12-D420-44F1-98DF-55AADC3DD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93" y="1002317"/>
            <a:ext cx="4418456" cy="3260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122CA57-9393-4096-8270-4C0D54E39E6C}"/>
              </a:ext>
            </a:extLst>
          </p:cNvPr>
          <p:cNvSpPr txBox="1"/>
          <p:nvPr/>
        </p:nvSpPr>
        <p:spPr>
          <a:xfrm>
            <a:off x="962859" y="5150337"/>
            <a:ext cx="4948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মিনারটাকে দেখছি যেন দাঁড়িয়ে আছেন কেউ,</a:t>
            </a:r>
            <a:endParaRPr lang="en-US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6889A9-9DB0-414D-9ABE-DCB9CB9CE3BC}"/>
              </a:ext>
            </a:extLst>
          </p:cNvPr>
          <p:cNvSpPr txBox="1"/>
          <p:nvPr/>
        </p:nvSpPr>
        <p:spPr>
          <a:xfrm>
            <a:off x="6318704" y="5183080"/>
            <a:ext cx="491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পাথরঘাটার গির্জেটা কি লাল পাথরের ঢেউ</a:t>
            </a:r>
            <a:r>
              <a:rPr lang="en-US" sz="2000" b="1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4555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5679F5-1613-4448-99C2-32EEBC745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6" y="731256"/>
            <a:ext cx="5045806" cy="403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261C2F-0BFA-464B-AF28-D1DA6C038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76" y="731256"/>
            <a:ext cx="4624831" cy="403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04311E3-904A-41F0-A661-D6DAF56A4959}"/>
              </a:ext>
            </a:extLst>
          </p:cNvPr>
          <p:cNvSpPr txBox="1"/>
          <p:nvPr/>
        </p:nvSpPr>
        <p:spPr>
          <a:xfrm>
            <a:off x="1035333" y="5245473"/>
            <a:ext cx="5066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দরগাতলা পার হয়ে যেই মোড় ফিরেছি বাঁয়</a:t>
            </a:r>
            <a:endParaRPr lang="en-US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024562-27FA-40F9-B5C5-83AA8BA35878}"/>
              </a:ext>
            </a:extLst>
          </p:cNvPr>
          <p:cNvSpPr txBox="1"/>
          <p:nvPr/>
        </p:nvSpPr>
        <p:spPr>
          <a:xfrm>
            <a:off x="6315891" y="5174148"/>
            <a:ext cx="4909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কোত্থেকে এক উটকো পাহাড় ডাক দিলো আয় আয়৷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9831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13FF8A-9EE8-43B4-AF98-1A257E25B141}"/>
              </a:ext>
            </a:extLst>
          </p:cNvPr>
          <p:cNvSpPr txBox="1"/>
          <p:nvPr/>
        </p:nvSpPr>
        <p:spPr>
          <a:xfrm>
            <a:off x="4796287" y="646142"/>
            <a:ext cx="249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</a:rPr>
              <a:t>জোড়ায় কাজ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E7E9C-2252-4C58-9F96-F444464F5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49" y="1586892"/>
            <a:ext cx="6849374" cy="327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B99948-23D0-45FA-9A00-F09CD502CF9C}"/>
              </a:ext>
            </a:extLst>
          </p:cNvPr>
          <p:cNvSpPr txBox="1"/>
          <p:nvPr/>
        </p:nvSpPr>
        <p:spPr>
          <a:xfrm>
            <a:off x="2070340" y="5365630"/>
            <a:ext cx="8149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উপরের আট চরণে প্রকৃতির যে পরিচয় পাওয়া যায় তা ব্যাখ্যা কর</a:t>
            </a:r>
            <a:r>
              <a:rPr lang="en-US" sz="28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640226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14A4C3-0A96-4BB4-B9A3-8E94D33485F0}"/>
              </a:ext>
            </a:extLst>
          </p:cNvPr>
          <p:cNvGrpSpPr/>
          <p:nvPr/>
        </p:nvGrpSpPr>
        <p:grpSpPr>
          <a:xfrm>
            <a:off x="837875" y="1167852"/>
            <a:ext cx="5407649" cy="3142603"/>
            <a:chOff x="2265078" y="1691674"/>
            <a:chExt cx="5097222" cy="17461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ACC2A8-C902-45A0-8779-79A0251F0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078" y="1691674"/>
              <a:ext cx="2505075" cy="17373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6104E9-1479-45BC-8CF9-58424CDE5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925" y="1694770"/>
              <a:ext cx="2619375" cy="1743075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2195920-2349-4581-BFA6-D9C44517E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76" y="1195195"/>
            <a:ext cx="4624832" cy="311526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333709D-7E93-49DA-9AB2-D5FAF4E6835A}"/>
              </a:ext>
            </a:extLst>
          </p:cNvPr>
          <p:cNvSpPr txBox="1"/>
          <p:nvPr/>
        </p:nvSpPr>
        <p:spPr>
          <a:xfrm>
            <a:off x="1061097" y="5055078"/>
            <a:ext cx="5252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পাহাড়টাকে হাত বুলিয়ে লালদিঘির ঐ পাড়</a:t>
            </a:r>
            <a:endParaRPr lang="en-US" sz="2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FB6F6C-F5A7-4DB4-ABD0-83F22B6CBDF0}"/>
              </a:ext>
            </a:extLst>
          </p:cNvPr>
          <p:cNvSpPr txBox="1"/>
          <p:nvPr/>
        </p:nvSpPr>
        <p:spPr>
          <a:xfrm>
            <a:off x="6430523" y="5055078"/>
            <a:ext cx="4845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এগিয়ে দেখি জোনাকিদের বসেছে দরবার৷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771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BC7834-5223-4DC9-9874-6822E8A23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93" y="937729"/>
            <a:ext cx="4678392" cy="3604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7A5E894-FA67-4E03-9155-E019016E4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77" y="937728"/>
            <a:ext cx="4277264" cy="3604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D7722C4-B0FB-4E93-AD69-77C5D6A93363}"/>
              </a:ext>
            </a:extLst>
          </p:cNvPr>
          <p:cNvSpPr txBox="1"/>
          <p:nvPr/>
        </p:nvSpPr>
        <p:spPr>
          <a:xfrm>
            <a:off x="1243275" y="5150696"/>
            <a:ext cx="4755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আমায় দেখে কলকলিয়ে দিঘির কালো জল</a:t>
            </a:r>
            <a:endParaRPr lang="en-US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C8FE75-5855-420E-8FC7-788C8599586D}"/>
              </a:ext>
            </a:extLst>
          </p:cNvPr>
          <p:cNvSpPr txBox="1"/>
          <p:nvPr/>
        </p:nvSpPr>
        <p:spPr>
          <a:xfrm>
            <a:off x="6534194" y="5174141"/>
            <a:ext cx="489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বললো,এসো,আমরা সবাই না-ঘুমানোর দল-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814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D706D3-D6E5-44FA-9081-E2A3B4C77BA2}"/>
              </a:ext>
            </a:extLst>
          </p:cNvPr>
          <p:cNvGrpSpPr/>
          <p:nvPr/>
        </p:nvGrpSpPr>
        <p:grpSpPr>
          <a:xfrm>
            <a:off x="1210574" y="662198"/>
            <a:ext cx="4652488" cy="4248634"/>
            <a:chOff x="1452091" y="662198"/>
            <a:chExt cx="4832231" cy="42486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662AF4-1AA7-4503-B891-E23A9E603C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30" r="51547"/>
            <a:stretch/>
          </p:blipFill>
          <p:spPr>
            <a:xfrm>
              <a:off x="1452091" y="672207"/>
              <a:ext cx="2212856" cy="42386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CE1EEA-86F4-4924-93C6-00E7BC646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947" y="662198"/>
              <a:ext cx="2619375" cy="4248633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806DA298-4BD6-4EF6-8AAD-A4DCD76A2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67" y="662198"/>
            <a:ext cx="4641271" cy="424863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5659D22-3601-4275-A709-1248E787B4FD}"/>
              </a:ext>
            </a:extLst>
          </p:cNvPr>
          <p:cNvSpPr txBox="1"/>
          <p:nvPr/>
        </p:nvSpPr>
        <p:spPr>
          <a:xfrm>
            <a:off x="1049124" y="5400136"/>
            <a:ext cx="5035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পকেট থেকে খোলো তোমার পদ্য লেখার ভাঁজ</a:t>
            </a:r>
            <a:endParaRPr lang="en-US" sz="2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642D7B-D886-4E1C-B364-AD34359B7A48}"/>
              </a:ext>
            </a:extLst>
          </p:cNvPr>
          <p:cNvSpPr txBox="1"/>
          <p:nvPr/>
        </p:nvSpPr>
        <p:spPr>
          <a:xfrm>
            <a:off x="6419020" y="5350392"/>
            <a:ext cx="481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রক্তজবার ঝোঁপের কাছে কাব্য হবে আজ৷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18482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CF7C293-22A3-45FC-A839-80EB1DA16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0" y="907982"/>
            <a:ext cx="5216686" cy="3788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F8FA8-5639-4311-9EB8-1468ADF49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08" y="907982"/>
            <a:ext cx="4832388" cy="3822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FEB3A0A-7DAE-453C-8735-F76A151E88E0}"/>
              </a:ext>
            </a:extLst>
          </p:cNvPr>
          <p:cNvSpPr txBox="1"/>
          <p:nvPr/>
        </p:nvSpPr>
        <p:spPr>
          <a:xfrm>
            <a:off x="961364" y="5440873"/>
            <a:ext cx="514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দিঘির কথায় উঠল হেসে ফুল পাখিরা সব</a:t>
            </a:r>
            <a:endParaRPr lang="en-US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A0EF2A-6240-4384-9D5E-6D8FD2C2B983}"/>
              </a:ext>
            </a:extLst>
          </p:cNvPr>
          <p:cNvSpPr txBox="1"/>
          <p:nvPr/>
        </p:nvSpPr>
        <p:spPr>
          <a:xfrm>
            <a:off x="6552282" y="5427871"/>
            <a:ext cx="4874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কাব্য হবে,কাব্য হবে-জুড়লো কলরব৷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1422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29C5779-6C28-49F1-9422-32D085463285}"/>
              </a:ext>
            </a:extLst>
          </p:cNvPr>
          <p:cNvGrpSpPr/>
          <p:nvPr/>
        </p:nvGrpSpPr>
        <p:grpSpPr>
          <a:xfrm>
            <a:off x="1404812" y="307487"/>
            <a:ext cx="9314307" cy="6179576"/>
            <a:chOff x="1404812" y="307487"/>
            <a:chExt cx="9314307" cy="617957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F861081-B5DF-4DE8-AB4A-5D4DA1828483}"/>
                </a:ext>
              </a:extLst>
            </p:cNvPr>
            <p:cNvGrpSpPr/>
            <p:nvPr/>
          </p:nvGrpSpPr>
          <p:grpSpPr>
            <a:xfrm>
              <a:off x="1404812" y="307487"/>
              <a:ext cx="9314307" cy="6179576"/>
              <a:chOff x="2332323" y="390519"/>
              <a:chExt cx="7516526" cy="577215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66D7B64-706B-4BBB-A5C6-1F9E87DE1893}"/>
                  </a:ext>
                </a:extLst>
              </p:cNvPr>
              <p:cNvSpPr/>
              <p:nvPr/>
            </p:nvSpPr>
            <p:spPr>
              <a:xfrm>
                <a:off x="2333620" y="390519"/>
                <a:ext cx="7515229" cy="577215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7A359DB-8517-4975-8E6A-FB0B8AF119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01" b="26119"/>
              <a:stretch/>
            </p:blipFill>
            <p:spPr>
              <a:xfrm>
                <a:off x="3130201" y="1114425"/>
                <a:ext cx="2001868" cy="2162172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D8C148-B690-41CB-9C64-355B5E8B12BC}"/>
                  </a:ext>
                </a:extLst>
              </p:cNvPr>
              <p:cNvSpPr txBox="1"/>
              <p:nvPr/>
            </p:nvSpPr>
            <p:spPr>
              <a:xfrm>
                <a:off x="2332323" y="3486152"/>
                <a:ext cx="4912648" cy="2098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/>
                  <a:t>শাহনাজ আক্তার(এম.এ,এম.এড)</a:t>
                </a:r>
              </a:p>
              <a:p>
                <a:pPr algn="ctr"/>
                <a:r>
                  <a:rPr lang="bn-BD" sz="2400" dirty="0"/>
                  <a:t>সিনিয়র শিক্ষক(বাংলা)</a:t>
                </a:r>
              </a:p>
              <a:p>
                <a:pPr algn="ctr"/>
                <a:r>
                  <a:rPr lang="bn-BD" sz="2400" dirty="0"/>
                  <a:t>কোনাবাড়ী এম.এ কুদ্দুছ উচ্চ বিদ্যালয়</a:t>
                </a:r>
              </a:p>
              <a:p>
                <a:pPr algn="ctr"/>
                <a:r>
                  <a:rPr lang="bn-BD" sz="2400" dirty="0"/>
                  <a:t>গাজীপুর সদর,গাজীপুর৷</a:t>
                </a:r>
              </a:p>
              <a:p>
                <a:pPr algn="ctr"/>
                <a:r>
                  <a:rPr lang="bn-BD" sz="2000" dirty="0">
                    <a:hlinkClick r:id="rId3"/>
                  </a:rPr>
                  <a:t>ইমেইল-</a:t>
                </a:r>
                <a:r>
                  <a:rPr lang="en-US" sz="2000" dirty="0">
                    <a:hlinkClick r:id="rId3"/>
                  </a:rPr>
                  <a:t>shahnazakternomi@gmail.com</a:t>
                </a:r>
                <a:endParaRPr lang="en-US" sz="2000" dirty="0"/>
              </a:p>
              <a:p>
                <a:pPr algn="ctr"/>
                <a:r>
                  <a:rPr lang="bn-BD" sz="2400" dirty="0"/>
                  <a:t>মোবাইল-01717871696</a:t>
                </a:r>
                <a:endParaRPr lang="en-US" sz="2400" dirty="0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EBFB98-DE26-42A1-B1AB-C9B4C7AA2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997" y="1279036"/>
              <a:ext cx="1684599" cy="211823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34527E-6D63-47D1-A77D-641DEADF3003}"/>
                </a:ext>
              </a:extLst>
            </p:cNvPr>
            <p:cNvSpPr txBox="1"/>
            <p:nvPr/>
          </p:nvSpPr>
          <p:spPr>
            <a:xfrm>
              <a:off x="7249927" y="3761117"/>
              <a:ext cx="334331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/>
                <a:t>চারুপাঠ</a:t>
              </a:r>
            </a:p>
            <a:p>
              <a:r>
                <a:rPr lang="bn-BD" sz="2400" dirty="0"/>
                <a:t>বিষয়-কবিতা</a:t>
              </a:r>
            </a:p>
            <a:p>
              <a:r>
                <a:rPr lang="bn-BD" sz="2400" dirty="0"/>
                <a:t>শ্রেণি-ষষ্ঠ</a:t>
              </a:r>
            </a:p>
            <a:p>
              <a:r>
                <a:rPr lang="bn-BD" sz="2400" dirty="0"/>
                <a:t>মোট শিক্ষার্থী-৪০ জন</a:t>
              </a:r>
            </a:p>
            <a:p>
              <a:r>
                <a:rPr lang="bn-BD" sz="2400" dirty="0"/>
                <a:t>সময়-৪৫ মিনিট৷</a:t>
              </a:r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B7E7D-5239-4D73-B70B-654C52CEE376}"/>
              </a:ext>
            </a:extLst>
          </p:cNvPr>
          <p:cNvGrpSpPr/>
          <p:nvPr/>
        </p:nvGrpSpPr>
        <p:grpSpPr>
          <a:xfrm>
            <a:off x="526220" y="257175"/>
            <a:ext cx="11076300" cy="495303"/>
            <a:chOff x="1564485" y="561972"/>
            <a:chExt cx="9063030" cy="49530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A74C94-3EF8-41EB-884B-C9CBD37BA65A}"/>
                </a:ext>
              </a:extLst>
            </p:cNvPr>
            <p:cNvSpPr/>
            <p:nvPr/>
          </p:nvSpPr>
          <p:spPr>
            <a:xfrm>
              <a:off x="2286000" y="571500"/>
              <a:ext cx="7620000" cy="48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8C8F654-507C-4218-8025-9F3231022978}"/>
                </a:ext>
              </a:extLst>
            </p:cNvPr>
            <p:cNvGrpSpPr/>
            <p:nvPr/>
          </p:nvGrpSpPr>
          <p:grpSpPr>
            <a:xfrm>
              <a:off x="1564485" y="561974"/>
              <a:ext cx="626268" cy="485774"/>
              <a:chOff x="1564485" y="561974"/>
              <a:chExt cx="626268" cy="485774"/>
            </a:xfrm>
          </p:grpSpPr>
          <p:sp>
            <p:nvSpPr>
              <p:cNvPr id="5" name="Trapezoid 4">
                <a:extLst>
                  <a:ext uri="{FF2B5EF4-FFF2-40B4-BE49-F238E27FC236}">
                    <a16:creationId xmlns:a16="http://schemas.microsoft.com/office/drawing/2014/main" id="{EBF487D2-B632-4E0B-A2C7-E4A8D70E8811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rapezoid 5">
                <a:extLst>
                  <a:ext uri="{FF2B5EF4-FFF2-40B4-BE49-F238E27FC236}">
                    <a16:creationId xmlns:a16="http://schemas.microsoft.com/office/drawing/2014/main" id="{F65E6AFE-FC3D-423B-99F2-DE2D98D056E2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4AAF0E-F39B-4A03-969F-178BEB5276A2}"/>
                </a:ext>
              </a:extLst>
            </p:cNvPr>
            <p:cNvGrpSpPr/>
            <p:nvPr/>
          </p:nvGrpSpPr>
          <p:grpSpPr>
            <a:xfrm flipH="1">
              <a:off x="10001247" y="561972"/>
              <a:ext cx="626268" cy="485774"/>
              <a:chOff x="1564485" y="561974"/>
              <a:chExt cx="626268" cy="485774"/>
            </a:xfrm>
          </p:grpSpPr>
          <p:sp>
            <p:nvSpPr>
              <p:cNvPr id="9" name="Trapezoid 8">
                <a:extLst>
                  <a:ext uri="{FF2B5EF4-FFF2-40B4-BE49-F238E27FC236}">
                    <a16:creationId xmlns:a16="http://schemas.microsoft.com/office/drawing/2014/main" id="{0ECF3C36-C2A6-47BE-B332-53E672AF97AF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9">
                <a:extLst>
                  <a:ext uri="{FF2B5EF4-FFF2-40B4-BE49-F238E27FC236}">
                    <a16:creationId xmlns:a16="http://schemas.microsoft.com/office/drawing/2014/main" id="{05ACE598-2775-4EA9-A7F2-DAE1EF4F1522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F8000D-1562-4D7D-8A05-67D758A679ED}"/>
              </a:ext>
            </a:extLst>
          </p:cNvPr>
          <p:cNvGrpSpPr/>
          <p:nvPr/>
        </p:nvGrpSpPr>
        <p:grpSpPr>
          <a:xfrm>
            <a:off x="526221" y="742949"/>
            <a:ext cx="11076287" cy="495303"/>
            <a:chOff x="1564485" y="561972"/>
            <a:chExt cx="9063030" cy="4953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8AABE5-105C-4CFA-A2C1-8CA512830CFB}"/>
                </a:ext>
              </a:extLst>
            </p:cNvPr>
            <p:cNvSpPr/>
            <p:nvPr/>
          </p:nvSpPr>
          <p:spPr>
            <a:xfrm>
              <a:off x="2286000" y="571500"/>
              <a:ext cx="7620000" cy="48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B0820AC-46FA-4537-ADED-169E9B99B760}"/>
                </a:ext>
              </a:extLst>
            </p:cNvPr>
            <p:cNvGrpSpPr/>
            <p:nvPr/>
          </p:nvGrpSpPr>
          <p:grpSpPr>
            <a:xfrm>
              <a:off x="1564485" y="561974"/>
              <a:ext cx="626268" cy="485774"/>
              <a:chOff x="1564485" y="561974"/>
              <a:chExt cx="626268" cy="485774"/>
            </a:xfrm>
          </p:grpSpPr>
          <p:sp>
            <p:nvSpPr>
              <p:cNvPr id="18" name="Trapezoid 17">
                <a:extLst>
                  <a:ext uri="{FF2B5EF4-FFF2-40B4-BE49-F238E27FC236}">
                    <a16:creationId xmlns:a16="http://schemas.microsoft.com/office/drawing/2014/main" id="{8B8BFBBD-1503-42FA-964C-8BBA23DC46AB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ACA3617C-54B9-43DE-BCE6-4132EA36C1CB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9758F1-646A-4504-88E2-3AF0BCAFE816}"/>
                </a:ext>
              </a:extLst>
            </p:cNvPr>
            <p:cNvGrpSpPr/>
            <p:nvPr/>
          </p:nvGrpSpPr>
          <p:grpSpPr>
            <a:xfrm flipH="1">
              <a:off x="10001247" y="561972"/>
              <a:ext cx="626268" cy="485774"/>
              <a:chOff x="1564485" y="561974"/>
              <a:chExt cx="626268" cy="485774"/>
            </a:xfrm>
          </p:grpSpPr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6B2D45B0-490F-40D3-89C1-92347AAFAB0B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A87B8DB4-78AC-4372-8B1C-B665A6CF6DC2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651B6A-D8CA-4370-8C97-5644FFBCF0B0}"/>
              </a:ext>
            </a:extLst>
          </p:cNvPr>
          <p:cNvGrpSpPr/>
          <p:nvPr/>
        </p:nvGrpSpPr>
        <p:grpSpPr>
          <a:xfrm>
            <a:off x="477008" y="464927"/>
            <a:ext cx="95245" cy="1719265"/>
            <a:chOff x="1516860" y="500060"/>
            <a:chExt cx="95245" cy="171926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553F95-58EB-46FA-A4D5-791094C024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4481" y="500060"/>
              <a:ext cx="1" cy="146208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3A7968D8-CF4F-466F-9D27-E321FEEFB8D9}"/>
                </a:ext>
              </a:extLst>
            </p:cNvPr>
            <p:cNvSpPr/>
            <p:nvPr/>
          </p:nvSpPr>
          <p:spPr>
            <a:xfrm>
              <a:off x="1516860" y="1962150"/>
              <a:ext cx="95245" cy="257175"/>
            </a:xfrm>
            <a:prstGeom prst="trapezoid">
              <a:avLst/>
            </a:prstGeom>
            <a:gradFill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F0CCBA-5095-408A-A7E6-30B3BB22D349}"/>
              </a:ext>
            </a:extLst>
          </p:cNvPr>
          <p:cNvGrpSpPr/>
          <p:nvPr/>
        </p:nvGrpSpPr>
        <p:grpSpPr>
          <a:xfrm>
            <a:off x="11554885" y="470409"/>
            <a:ext cx="95245" cy="1719265"/>
            <a:chOff x="1516860" y="500060"/>
            <a:chExt cx="95245" cy="171926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CEC33A-1B6E-44E4-8172-8DF5785E98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4481" y="500060"/>
              <a:ext cx="1" cy="146208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E8A97738-286F-4E08-9E39-277FB6593C48}"/>
                </a:ext>
              </a:extLst>
            </p:cNvPr>
            <p:cNvSpPr/>
            <p:nvPr/>
          </p:nvSpPr>
          <p:spPr>
            <a:xfrm>
              <a:off x="1516860" y="1962150"/>
              <a:ext cx="95245" cy="257175"/>
            </a:xfrm>
            <a:prstGeom prst="trapezoid">
              <a:avLst/>
            </a:prstGeom>
            <a:gradFill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0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4.16667E-6 0.76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EE2407-CE94-4A05-BE31-25296F16F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1002316"/>
            <a:ext cx="5249702" cy="3880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44A1AF-BC5C-431D-92D6-CAF0CDF6F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02" y="1002316"/>
            <a:ext cx="4454505" cy="3880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798F9B8-14F4-4154-A85F-CC8824BE484F}"/>
              </a:ext>
            </a:extLst>
          </p:cNvPr>
          <p:cNvSpPr txBox="1"/>
          <p:nvPr/>
        </p:nvSpPr>
        <p:spPr>
          <a:xfrm>
            <a:off x="1095555" y="5357004"/>
            <a:ext cx="5112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কী আর করি পকেট থেকে খুলে ছড়ার বই</a:t>
            </a:r>
            <a:endParaRPr lang="en-US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6361DC-DB95-4A31-BDD4-E1FB1BD30E46}"/>
              </a:ext>
            </a:extLst>
          </p:cNvPr>
          <p:cNvSpPr txBox="1"/>
          <p:nvPr/>
        </p:nvSpPr>
        <p:spPr>
          <a:xfrm>
            <a:off x="6476813" y="5356512"/>
            <a:ext cx="4839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পাখির কাছে, ফুলের কাছে মনের কথা কই৷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80392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1DD48A-322A-4551-9944-84719AC9C3AA}"/>
              </a:ext>
            </a:extLst>
          </p:cNvPr>
          <p:cNvSpPr txBox="1"/>
          <p:nvPr/>
        </p:nvSpPr>
        <p:spPr>
          <a:xfrm>
            <a:off x="5164347" y="571717"/>
            <a:ext cx="186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5BE40-8900-465E-BA18-F0C75EBF8482}"/>
              </a:ext>
            </a:extLst>
          </p:cNvPr>
          <p:cNvSpPr txBox="1"/>
          <p:nvPr/>
        </p:nvSpPr>
        <p:spPr>
          <a:xfrm>
            <a:off x="1253304" y="1388496"/>
            <a:ext cx="997490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</a:rPr>
              <a:t>১৷কবি শিল্পকলা একাডেমির পরিচালক হিসেবে অবসরগ্রহণ করেন কত সালে</a:t>
            </a:r>
            <a:r>
              <a:rPr lang="en-US" sz="2800" dirty="0">
                <a:solidFill>
                  <a:srgbClr val="0000FF"/>
                </a:solidFill>
              </a:rPr>
              <a:t> ?</a:t>
            </a:r>
            <a:endParaRPr lang="bn-BD" sz="2800" dirty="0">
              <a:solidFill>
                <a:srgbClr val="0000FF"/>
              </a:solidFill>
            </a:endParaRPr>
          </a:p>
          <a:p>
            <a:r>
              <a:rPr lang="bn-BD" sz="2400" dirty="0"/>
              <a:t>ক)১৯৯৩ সালে                  খ)১৯৯৪ সালে</a:t>
            </a:r>
          </a:p>
          <a:p>
            <a:r>
              <a:rPr lang="bn-BD" sz="2400" dirty="0"/>
              <a:t>গ)১৯৯৫ সালে                   ঘ)১৯৯৬ সালে ৷</a:t>
            </a:r>
          </a:p>
          <a:p>
            <a:endParaRPr lang="bn-BD" dirty="0"/>
          </a:p>
          <a:p>
            <a:r>
              <a:rPr lang="bn-BD" sz="2800" dirty="0">
                <a:solidFill>
                  <a:srgbClr val="0000FF"/>
                </a:solidFill>
              </a:rPr>
              <a:t>২৷কাদের দরবার বসেছে</a:t>
            </a:r>
            <a:r>
              <a:rPr lang="en-US" sz="2800" dirty="0">
                <a:solidFill>
                  <a:srgbClr val="0000FF"/>
                </a:solidFill>
              </a:rPr>
              <a:t> ?</a:t>
            </a:r>
            <a:endParaRPr lang="bn-BD" sz="2800" dirty="0">
              <a:solidFill>
                <a:srgbClr val="0000FF"/>
              </a:solidFill>
            </a:endParaRPr>
          </a:p>
          <a:p>
            <a:r>
              <a:rPr lang="bn-BD" sz="2400" dirty="0"/>
              <a:t>ক)রাজামন্ত্রীর                    খ)পশুপাখির</a:t>
            </a:r>
          </a:p>
          <a:p>
            <a:r>
              <a:rPr lang="bn-BD" sz="2400" dirty="0"/>
              <a:t>গ)হাঁসমুরগীর                    ঘ)জোনাকিদের ৷</a:t>
            </a:r>
          </a:p>
          <a:p>
            <a:endParaRPr lang="bn-BD" dirty="0"/>
          </a:p>
          <a:p>
            <a:r>
              <a:rPr lang="bn-BD" sz="2800" dirty="0">
                <a:solidFill>
                  <a:srgbClr val="0000FF"/>
                </a:solidFill>
              </a:rPr>
              <a:t>৩৷</a:t>
            </a:r>
            <a:r>
              <a:rPr lang="en-US" sz="2800" dirty="0">
                <a:solidFill>
                  <a:srgbClr val="0000FF"/>
                </a:solidFill>
              </a:rPr>
              <a:t>’</a:t>
            </a:r>
            <a:r>
              <a:rPr lang="bn-BD" sz="2800" dirty="0">
                <a:solidFill>
                  <a:srgbClr val="0000FF"/>
                </a:solidFill>
              </a:rPr>
              <a:t>পাখির কাছে ফুলের কাছে</a:t>
            </a:r>
            <a:r>
              <a:rPr lang="en-US" sz="2800" dirty="0">
                <a:solidFill>
                  <a:srgbClr val="0000FF"/>
                </a:solidFill>
              </a:rPr>
              <a:t>’</a:t>
            </a:r>
            <a:r>
              <a:rPr lang="bn-BD" sz="2800" dirty="0">
                <a:solidFill>
                  <a:srgbClr val="0000FF"/>
                </a:solidFill>
              </a:rPr>
              <a:t>কবিতা অনুসারে প্রকৃতি মানুষের-</a:t>
            </a:r>
          </a:p>
          <a:p>
            <a:r>
              <a:rPr lang="bn-BD" sz="2400" dirty="0"/>
              <a:t>ক)আশীর্বাদ                     খ)পরমআত্নীয়</a:t>
            </a:r>
          </a:p>
          <a:p>
            <a:r>
              <a:rPr lang="bn-BD" sz="2400" dirty="0"/>
              <a:t>গ)সর্বশেষ আশ্রয়                 ঘ)আনন্দের উৎস ৷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4A6C10-7C25-4790-B134-69407F50B997}"/>
              </a:ext>
            </a:extLst>
          </p:cNvPr>
          <p:cNvSpPr txBox="1"/>
          <p:nvPr/>
        </p:nvSpPr>
        <p:spPr>
          <a:xfrm>
            <a:off x="9394166" y="697919"/>
            <a:ext cx="160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ক্লিক করুন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83B7B2B-4717-4802-9D7C-B7014E969D04}"/>
                  </a:ext>
                </a:extLst>
              </p14:cNvPr>
              <p14:cNvContentPartPr/>
              <p14:nvPr/>
            </p14:nvContentPartPr>
            <p14:xfrm>
              <a:off x="1278864" y="2391602"/>
              <a:ext cx="992160" cy="5605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83B7B2B-4717-4802-9D7C-B7014E969D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0224" y="2382962"/>
                <a:ext cx="10098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2B71FE1-3C95-4E5D-B01D-501E5A8260E4}"/>
                  </a:ext>
                </a:extLst>
              </p14:cNvPr>
              <p14:cNvContentPartPr/>
              <p14:nvPr/>
            </p14:nvContentPartPr>
            <p14:xfrm>
              <a:off x="6563840" y="3729583"/>
              <a:ext cx="904680" cy="649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2B71FE1-3C95-4E5D-B01D-501E5A8260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54840" y="3720583"/>
                <a:ext cx="92232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5ED0F77-D1BD-48E0-B015-6200971C09F8}"/>
                  </a:ext>
                </a:extLst>
              </p14:cNvPr>
              <p14:cNvContentPartPr/>
              <p14:nvPr/>
            </p14:nvContentPartPr>
            <p14:xfrm>
              <a:off x="6532520" y="4728872"/>
              <a:ext cx="967320" cy="709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5ED0F77-D1BD-48E0-B015-6200971C09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3880" y="4720232"/>
                <a:ext cx="98496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70C9534-73E1-424E-98B5-8C57F80F5987}"/>
                  </a:ext>
                </a:extLst>
              </p14:cNvPr>
              <p14:cNvContentPartPr/>
              <p14:nvPr/>
            </p14:nvContentPartPr>
            <p14:xfrm>
              <a:off x="1871592" y="2501511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70C9534-73E1-424E-98B5-8C57F80F59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62592" y="24925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8B9B028-7FEF-4F3B-B529-D470A4009647}"/>
                  </a:ext>
                </a:extLst>
              </p14:cNvPr>
              <p14:cNvContentPartPr/>
              <p14:nvPr/>
            </p14:nvContentPartPr>
            <p14:xfrm>
              <a:off x="1897512" y="2484231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8B9B028-7FEF-4F3B-B529-D470A40096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8872" y="24752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07F423E-80B4-4FE2-94E8-0146C0882112}"/>
                  </a:ext>
                </a:extLst>
              </p14:cNvPr>
              <p14:cNvContentPartPr/>
              <p14:nvPr/>
            </p14:nvContentPartPr>
            <p14:xfrm>
              <a:off x="-345648" y="2811831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07F423E-80B4-4FE2-94E8-0146C088211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54288" y="28031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0A1B2D8-1CFA-43EA-AAAC-3F4906CC643F}"/>
                  </a:ext>
                </a:extLst>
              </p14:cNvPr>
              <p14:cNvContentPartPr/>
              <p14:nvPr/>
            </p14:nvContentPartPr>
            <p14:xfrm>
              <a:off x="-371208" y="2786271"/>
              <a:ext cx="36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0A1B2D8-1CFA-43EA-AAAC-3F4906CC64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80208" y="27772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1DAD598-DF87-4B70-9B85-BE29579430E6}"/>
                  </a:ext>
                </a:extLst>
              </p14:cNvPr>
              <p14:cNvContentPartPr/>
              <p14:nvPr/>
            </p14:nvContentPartPr>
            <p14:xfrm>
              <a:off x="-371208" y="2786271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1DAD598-DF87-4B70-9B85-BE29579430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80208" y="27772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3FA39D6-21DB-4D43-B081-4D62BA18FBEC}"/>
                  </a:ext>
                </a:extLst>
              </p14:cNvPr>
              <p14:cNvContentPartPr/>
              <p14:nvPr/>
            </p14:nvContentPartPr>
            <p14:xfrm>
              <a:off x="1931712" y="2475231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3FA39D6-21DB-4D43-B081-4D62BA18FB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23072" y="246659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71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06B4E7-12DD-491D-9474-17458B0BF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89" y="1845513"/>
            <a:ext cx="5832992" cy="3295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FA1D27-EBBA-4510-8B55-9166FD39BD41}"/>
              </a:ext>
            </a:extLst>
          </p:cNvPr>
          <p:cNvSpPr txBox="1"/>
          <p:nvPr/>
        </p:nvSpPr>
        <p:spPr>
          <a:xfrm>
            <a:off x="4490049" y="795823"/>
            <a:ext cx="3105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C00FF"/>
                </a:solidFill>
              </a:rPr>
              <a:t>বাড়ির কাজ</a:t>
            </a:r>
            <a:endParaRPr lang="en-US" sz="4000" dirty="0">
              <a:solidFill>
                <a:srgbClr val="CC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A1C9B-3A23-4CC1-9A50-73D66EF44238}"/>
              </a:ext>
            </a:extLst>
          </p:cNvPr>
          <p:cNvSpPr txBox="1"/>
          <p:nvPr/>
        </p:nvSpPr>
        <p:spPr>
          <a:xfrm>
            <a:off x="2786332" y="5607589"/>
            <a:ext cx="7021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990099"/>
                </a:solidFill>
              </a:rPr>
              <a:t>তোমার দেখা পাহাড়ের ছবি এঁকে আনবে ৷</a:t>
            </a:r>
            <a:endParaRPr lang="en-US" sz="28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6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A5FD717-ECC7-4F48-9720-9BE811FFA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9" y="456214"/>
            <a:ext cx="10900403" cy="5944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A9C9D7-4C97-49A1-9699-E744DEA358EE}"/>
              </a:ext>
            </a:extLst>
          </p:cNvPr>
          <p:cNvSpPr txBox="1"/>
          <p:nvPr/>
        </p:nvSpPr>
        <p:spPr>
          <a:xfrm>
            <a:off x="2186624" y="662198"/>
            <a:ext cx="65585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92D050"/>
                </a:solidFill>
              </a:rPr>
              <a:t>সবাই ভালো থেকো,নিরাপদে থেকো,</a:t>
            </a:r>
          </a:p>
          <a:p>
            <a:r>
              <a:rPr lang="bn-BD" dirty="0"/>
              <a:t>                     </a:t>
            </a:r>
            <a:r>
              <a:rPr lang="bn-BD" sz="4000" dirty="0">
                <a:solidFill>
                  <a:srgbClr val="C00000"/>
                </a:solidFill>
              </a:rPr>
              <a:t>আল্লাহ হাফেজ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730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43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978723B-4AA4-4BAA-BCCA-CD96DB4F6770}"/>
              </a:ext>
            </a:extLst>
          </p:cNvPr>
          <p:cNvSpPr txBox="1"/>
          <p:nvPr/>
        </p:nvSpPr>
        <p:spPr>
          <a:xfrm>
            <a:off x="3105509" y="595521"/>
            <a:ext cx="62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দেখো এবং বলো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A72FF1-379F-4349-9746-0BE70BE22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9" y="1681120"/>
            <a:ext cx="4935747" cy="3378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71EBD6-DFBF-41FC-9A01-8B25D979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42" y="1681120"/>
            <a:ext cx="4895699" cy="3402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E1AB615-033F-4E01-9F53-CC9B55C043BD}"/>
              </a:ext>
            </a:extLst>
          </p:cNvPr>
          <p:cNvSpPr txBox="1"/>
          <p:nvPr/>
        </p:nvSpPr>
        <p:spPr>
          <a:xfrm>
            <a:off x="2415396" y="5408762"/>
            <a:ext cx="617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বলতো এরা কোথায় আছে</a:t>
            </a:r>
            <a:r>
              <a:rPr lang="en-US" sz="2800" dirty="0"/>
              <a:t> ?</a:t>
            </a:r>
            <a:r>
              <a:rPr lang="bn-BD" sz="2800" dirty="0"/>
              <a:t>হ্যাঁ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6079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9A10D70-A23D-474B-8F25-E2E6B3566269}"/>
              </a:ext>
            </a:extLst>
          </p:cNvPr>
          <p:cNvSpPr txBox="1"/>
          <p:nvPr/>
        </p:nvSpPr>
        <p:spPr>
          <a:xfrm>
            <a:off x="3562710" y="618690"/>
            <a:ext cx="496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আমাদের আজকের পাঠ</a:t>
            </a:r>
            <a:endParaRPr lang="en-US" sz="36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048327E-9348-4B4F-BEC0-D045F9ADD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59" y="1426511"/>
            <a:ext cx="6846122" cy="3712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4BD8168-C483-40DC-A49A-D69FC222F4E4}"/>
              </a:ext>
            </a:extLst>
          </p:cNvPr>
          <p:cNvSpPr txBox="1"/>
          <p:nvPr/>
        </p:nvSpPr>
        <p:spPr>
          <a:xfrm>
            <a:off x="5267610" y="5785232"/>
            <a:ext cx="3700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</a:rPr>
              <a:t>পাখির কাছে ফুলের কাছে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0E103D-4C5E-4AC9-906B-74EFD4B667B5}"/>
              </a:ext>
            </a:extLst>
          </p:cNvPr>
          <p:cNvSpPr txBox="1"/>
          <p:nvPr/>
        </p:nvSpPr>
        <p:spPr>
          <a:xfrm>
            <a:off x="4015597" y="5288449"/>
            <a:ext cx="459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কবি আল মাহমুদের লেখা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918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7136BB4-86AB-47A2-B33D-C97C444F91D9}"/>
              </a:ext>
            </a:extLst>
          </p:cNvPr>
          <p:cNvGrpSpPr/>
          <p:nvPr/>
        </p:nvGrpSpPr>
        <p:grpSpPr>
          <a:xfrm rot="1871676">
            <a:off x="-8949" y="1110594"/>
            <a:ext cx="462725" cy="4636812"/>
            <a:chOff x="-60290" y="2082520"/>
            <a:chExt cx="251208" cy="26929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3F83C8-9F06-4662-8871-779D570F3D66}"/>
                </a:ext>
              </a:extLst>
            </p:cNvPr>
            <p:cNvGrpSpPr/>
            <p:nvPr/>
          </p:nvGrpSpPr>
          <p:grpSpPr>
            <a:xfrm>
              <a:off x="0" y="2082520"/>
              <a:ext cx="130628" cy="2692960"/>
              <a:chOff x="391887" y="2270927"/>
              <a:chExt cx="130628" cy="269296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C671723A-B7C9-411D-A280-06FB3670C15C}"/>
                  </a:ext>
                </a:extLst>
              </p:cNvPr>
              <p:cNvSpPr/>
              <p:nvPr/>
            </p:nvSpPr>
            <p:spPr>
              <a:xfrm>
                <a:off x="391887" y="2270927"/>
                <a:ext cx="130628" cy="1346480"/>
              </a:xfrm>
              <a:prstGeom prst="triangl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0D5C67C-49B7-433D-ABA6-C3CE2744CDF9}"/>
                  </a:ext>
                </a:extLst>
              </p:cNvPr>
              <p:cNvSpPr/>
              <p:nvPr/>
            </p:nvSpPr>
            <p:spPr>
              <a:xfrm flipV="1">
                <a:off x="391887" y="3617407"/>
                <a:ext cx="130628" cy="134648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3D35B6A-5D70-4C03-A997-055C09B43F3B}"/>
                </a:ext>
              </a:extLst>
            </p:cNvPr>
            <p:cNvSpPr/>
            <p:nvPr/>
          </p:nvSpPr>
          <p:spPr>
            <a:xfrm>
              <a:off x="-60290" y="3303396"/>
              <a:ext cx="251208" cy="251207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Arc 9">
            <a:extLst>
              <a:ext uri="{FF2B5EF4-FFF2-40B4-BE49-F238E27FC236}">
                <a16:creationId xmlns:a16="http://schemas.microsoft.com/office/drawing/2014/main" id="{024B5C4D-F88B-4783-88A6-B9F57AF29901}"/>
              </a:ext>
            </a:extLst>
          </p:cNvPr>
          <p:cNvSpPr/>
          <p:nvPr/>
        </p:nvSpPr>
        <p:spPr>
          <a:xfrm>
            <a:off x="-2083359" y="783940"/>
            <a:ext cx="4746172" cy="5290121"/>
          </a:xfrm>
          <a:prstGeom prst="arc">
            <a:avLst>
              <a:gd name="adj1" fmla="val 15801516"/>
              <a:gd name="adj2" fmla="val 5733748"/>
            </a:avLst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0944BB-9026-4B99-BA6E-4D2C19291586}"/>
              </a:ext>
            </a:extLst>
          </p:cNvPr>
          <p:cNvSpPr txBox="1"/>
          <p:nvPr/>
        </p:nvSpPr>
        <p:spPr>
          <a:xfrm>
            <a:off x="1733149" y="767287"/>
            <a:ext cx="485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</a:rPr>
              <a:t>এই পাঠ শেষে শিক্ষার্থীরা-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961F12-63AB-402A-9CD3-8AAE6BC903FA}"/>
              </a:ext>
            </a:extLst>
          </p:cNvPr>
          <p:cNvSpPr txBox="1"/>
          <p:nvPr/>
        </p:nvSpPr>
        <p:spPr>
          <a:xfrm>
            <a:off x="2411604" y="1559170"/>
            <a:ext cx="466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D6356B-616C-4A41-B9E2-D1BC6ACE8952}"/>
              </a:ext>
            </a:extLst>
          </p:cNvPr>
          <p:cNvSpPr/>
          <p:nvPr/>
        </p:nvSpPr>
        <p:spPr>
          <a:xfrm>
            <a:off x="2543349" y="3301518"/>
            <a:ext cx="306261" cy="300405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২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BC4DCB-9826-4280-9D96-F3D87C1C47AF}"/>
              </a:ext>
            </a:extLst>
          </p:cNvPr>
          <p:cNvSpPr/>
          <p:nvPr/>
        </p:nvSpPr>
        <p:spPr>
          <a:xfrm>
            <a:off x="2224257" y="4601935"/>
            <a:ext cx="306261" cy="300404"/>
          </a:xfrm>
          <a:prstGeom prst="ellipse">
            <a:avLst/>
          </a:prstGeom>
          <a:solidFill>
            <a:srgbClr val="CC33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৩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D6615D-B04D-496C-8C9E-35EEFAF4967D}"/>
              </a:ext>
            </a:extLst>
          </p:cNvPr>
          <p:cNvSpPr/>
          <p:nvPr/>
        </p:nvSpPr>
        <p:spPr>
          <a:xfrm>
            <a:off x="1346383" y="5558067"/>
            <a:ext cx="325447" cy="309776"/>
          </a:xfrm>
          <a:prstGeom prst="ellipse">
            <a:avLst/>
          </a:prstGeom>
          <a:solidFill>
            <a:srgbClr val="00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৪</a:t>
            </a:r>
            <a:endParaRPr lang="en-US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4DE4A2E3-D573-46EF-8F73-48E5C2FCE515}"/>
              </a:ext>
            </a:extLst>
          </p:cNvPr>
          <p:cNvSpPr/>
          <p:nvPr/>
        </p:nvSpPr>
        <p:spPr>
          <a:xfrm>
            <a:off x="1297939" y="896012"/>
            <a:ext cx="553645" cy="523338"/>
          </a:xfrm>
          <a:prstGeom prst="star5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A5028B-4E9C-4354-9A70-DC5E465431E9}"/>
              </a:ext>
            </a:extLst>
          </p:cNvPr>
          <p:cNvSpPr/>
          <p:nvPr/>
        </p:nvSpPr>
        <p:spPr>
          <a:xfrm>
            <a:off x="2248880" y="2180322"/>
            <a:ext cx="325448" cy="309776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১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67F16E-B62A-4ED9-B29D-A3810B7FDAF3}"/>
              </a:ext>
            </a:extLst>
          </p:cNvPr>
          <p:cNvSpPr txBox="1"/>
          <p:nvPr/>
        </p:nvSpPr>
        <p:spPr>
          <a:xfrm>
            <a:off x="2610562" y="2151235"/>
            <a:ext cx="5287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কবি সম্পর্কে বলতে পারবে৷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5A9DF7-84C7-48A6-B2B4-EC721A733076}"/>
              </a:ext>
            </a:extLst>
          </p:cNvPr>
          <p:cNvSpPr txBox="1"/>
          <p:nvPr/>
        </p:nvSpPr>
        <p:spPr>
          <a:xfrm>
            <a:off x="2869825" y="3260161"/>
            <a:ext cx="5287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নতুন শব্দের অর্থ বলতে পারবে৷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7A26E6-ADAD-4F58-90D7-65E629913F64}"/>
              </a:ext>
            </a:extLst>
          </p:cNvPr>
          <p:cNvSpPr txBox="1"/>
          <p:nvPr/>
        </p:nvSpPr>
        <p:spPr>
          <a:xfrm>
            <a:off x="2496182" y="4604029"/>
            <a:ext cx="695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প্রমিত উচ্চারণে কবিতাটি আবৃত্তি করতে পারবে৷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A5497-0E57-4ADE-B4D2-BC651C13A012}"/>
              </a:ext>
            </a:extLst>
          </p:cNvPr>
          <p:cNvSpPr txBox="1"/>
          <p:nvPr/>
        </p:nvSpPr>
        <p:spPr>
          <a:xfrm>
            <a:off x="1574761" y="5567493"/>
            <a:ext cx="748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শিক্ষার্থীদের মধ্যে প্রকৃতি প্রেম জাগ্রত হবে৷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266E87-E84F-418B-89ED-A6608ACE2F5D}"/>
              </a:ext>
            </a:extLst>
          </p:cNvPr>
          <p:cNvSpPr txBox="1"/>
          <p:nvPr/>
        </p:nvSpPr>
        <p:spPr>
          <a:xfrm>
            <a:off x="6096000" y="60385"/>
            <a:ext cx="2409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শিখনফল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29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8" presetClass="emph" presetSubtype="0" fill="hold" nodeType="click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24000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8" presetClass="emph" presetSubtype="0" fill="hold" nodeType="click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14000">
                                          <p:cBhvr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8" presetClass="emph" presetSubtype="0" fill="hold" nodeType="click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31000">
                                          <p:cBhvr>
                                            <p:cTn id="6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8" presetClass="emph" presetSubtype="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5000">
                                          <p:cBhvr>
                                            <p:cTn id="8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8" grpId="0"/>
          <p:bldP spid="21" grpId="0" animBg="1"/>
          <p:bldP spid="22" grpId="0" animBg="1"/>
          <p:bldP spid="23" grpId="0" animBg="1"/>
          <p:bldP spid="2" grpId="0" animBg="1"/>
          <p:bldP spid="20" grpId="0" animBg="1"/>
          <p:bldP spid="3" grpId="0"/>
          <p:bldP spid="24" grpId="0"/>
          <p:bldP spid="25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6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8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8" grpId="0"/>
          <p:bldP spid="21" grpId="0" animBg="1"/>
          <p:bldP spid="22" grpId="0" animBg="1"/>
          <p:bldP spid="23" grpId="0" animBg="1"/>
          <p:bldP spid="2" grpId="0" animBg="1"/>
          <p:bldP spid="20" grpId="0" animBg="1"/>
          <p:bldP spid="3" grpId="0"/>
          <p:bldP spid="24" grpId="0"/>
          <p:bldP spid="25" grpId="0"/>
          <p:bldP spid="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65490" y="747712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05766" y="393753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06169" y="395934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CC16F33-935B-4673-A3A1-5E550678B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r="9310" b="3791"/>
          <a:stretch/>
        </p:blipFill>
        <p:spPr>
          <a:xfrm>
            <a:off x="4994695" y="2586038"/>
            <a:ext cx="1604514" cy="15862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2EEF2D-6E67-4C8B-BEBA-6DE2052F80CB}"/>
              </a:ext>
            </a:extLst>
          </p:cNvPr>
          <p:cNvSpPr txBox="1"/>
          <p:nvPr/>
        </p:nvSpPr>
        <p:spPr>
          <a:xfrm>
            <a:off x="833856" y="538708"/>
            <a:ext cx="479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00FF"/>
                </a:solidFill>
              </a:rPr>
              <a:t>এসো কবি সম্পর্কে জেনে নেই-</a:t>
            </a:r>
            <a:endParaRPr lang="en-US" sz="2800" dirty="0">
              <a:solidFill>
                <a:srgbClr val="CC00FF"/>
              </a:solidFill>
            </a:endParaRPr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1BCFB556-316A-4DDD-A3A9-F1D37A9C3A17}"/>
              </a:ext>
            </a:extLst>
          </p:cNvPr>
          <p:cNvSpPr/>
          <p:nvPr/>
        </p:nvSpPr>
        <p:spPr>
          <a:xfrm>
            <a:off x="5758276" y="2170547"/>
            <a:ext cx="388188" cy="3710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CE0A57-0AA1-4703-84BF-181C69DE6542}"/>
              </a:ext>
            </a:extLst>
          </p:cNvPr>
          <p:cNvSpPr txBox="1"/>
          <p:nvPr/>
        </p:nvSpPr>
        <p:spPr>
          <a:xfrm>
            <a:off x="5074532" y="1768858"/>
            <a:ext cx="1755676" cy="371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জন্ম-১৯৩৬সাল</a:t>
            </a:r>
            <a:endParaRPr lang="en-US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6330439F-8E7F-4F64-9052-672DE20F1276}"/>
              </a:ext>
            </a:extLst>
          </p:cNvPr>
          <p:cNvSpPr/>
          <p:nvPr/>
        </p:nvSpPr>
        <p:spPr>
          <a:xfrm>
            <a:off x="6299512" y="2416072"/>
            <a:ext cx="439949" cy="373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DED139-CDFA-430C-ADA5-5FC9069CF11E}"/>
              </a:ext>
            </a:extLst>
          </p:cNvPr>
          <p:cNvSpPr txBox="1"/>
          <p:nvPr/>
        </p:nvSpPr>
        <p:spPr>
          <a:xfrm>
            <a:off x="6883881" y="2373109"/>
            <a:ext cx="188055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জেলা-ব্রাহ্মণবাড়িয়া</a:t>
            </a:r>
            <a:endParaRPr lang="en-US" dirty="0"/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35ECDDBF-3C8B-4C55-924D-8CA8BB21CE07}"/>
              </a:ext>
            </a:extLst>
          </p:cNvPr>
          <p:cNvSpPr/>
          <p:nvPr/>
        </p:nvSpPr>
        <p:spPr>
          <a:xfrm>
            <a:off x="6637370" y="3031072"/>
            <a:ext cx="439949" cy="373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3F8CAF-9781-40DB-B75C-4C6DF45F9C91}"/>
              </a:ext>
            </a:extLst>
          </p:cNvPr>
          <p:cNvSpPr txBox="1"/>
          <p:nvPr/>
        </p:nvSpPr>
        <p:spPr>
          <a:xfrm>
            <a:off x="7289353" y="2983980"/>
            <a:ext cx="160451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/>
              <a:t>গ্রাম-মোড়াইল</a:t>
            </a:r>
            <a:endParaRPr lang="en-US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25810DD4-F3A0-4DBD-8F42-A3BE4CF3BF5A}"/>
              </a:ext>
            </a:extLst>
          </p:cNvPr>
          <p:cNvSpPr/>
          <p:nvPr/>
        </p:nvSpPr>
        <p:spPr>
          <a:xfrm>
            <a:off x="6589613" y="3569125"/>
            <a:ext cx="439949" cy="373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9C3C77-97CB-4D0A-B28A-AF60ADC9DA77}"/>
              </a:ext>
            </a:extLst>
          </p:cNvPr>
          <p:cNvSpPr txBox="1"/>
          <p:nvPr/>
        </p:nvSpPr>
        <p:spPr>
          <a:xfrm>
            <a:off x="7211683" y="3645579"/>
            <a:ext cx="300773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পেশা-সাংবাদিকতা ও চাকরি</a:t>
            </a:r>
            <a:endParaRPr lang="en-US" dirty="0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818D7174-3F88-424A-9C17-6490ED95192B}"/>
              </a:ext>
            </a:extLst>
          </p:cNvPr>
          <p:cNvSpPr/>
          <p:nvPr/>
        </p:nvSpPr>
        <p:spPr>
          <a:xfrm>
            <a:off x="6166482" y="4034277"/>
            <a:ext cx="439949" cy="373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8C500-276C-428E-A9F1-4C53202DAC06}"/>
              </a:ext>
            </a:extLst>
          </p:cNvPr>
          <p:cNvSpPr txBox="1"/>
          <p:nvPr/>
        </p:nvSpPr>
        <p:spPr>
          <a:xfrm>
            <a:off x="6757318" y="4172335"/>
            <a:ext cx="290426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সম্পাদক-</a:t>
            </a:r>
            <a:r>
              <a:rPr lang="en-US" dirty="0"/>
              <a:t>’</a:t>
            </a:r>
            <a:r>
              <a:rPr lang="bn-BD" dirty="0"/>
              <a:t>গণকণ্ঠ</a:t>
            </a:r>
            <a:r>
              <a:rPr lang="en-US" dirty="0"/>
              <a:t>’</a:t>
            </a:r>
            <a:r>
              <a:rPr lang="bn-BD" dirty="0"/>
              <a:t>ও কর্ণফুলী</a:t>
            </a:r>
            <a:endParaRPr lang="en-US" dirty="0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B986D59D-6FE6-4079-832D-D86E1425D73D}"/>
              </a:ext>
            </a:extLst>
          </p:cNvPr>
          <p:cNvSpPr/>
          <p:nvPr/>
        </p:nvSpPr>
        <p:spPr>
          <a:xfrm>
            <a:off x="5439725" y="4237113"/>
            <a:ext cx="455727" cy="357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A00848-52B0-46C4-826C-CC44AA2A2AA0}"/>
              </a:ext>
            </a:extLst>
          </p:cNvPr>
          <p:cNvSpPr txBox="1"/>
          <p:nvPr/>
        </p:nvSpPr>
        <p:spPr>
          <a:xfrm>
            <a:off x="3775216" y="4653856"/>
            <a:ext cx="407906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পরে চাকরি নেন-শিল্পকলা একাডেমিতে</a:t>
            </a:r>
            <a:endParaRPr lang="en-US" dirty="0"/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56E59266-8E5F-4C61-8272-DE1B1A7ECE2C}"/>
              </a:ext>
            </a:extLst>
          </p:cNvPr>
          <p:cNvSpPr/>
          <p:nvPr/>
        </p:nvSpPr>
        <p:spPr>
          <a:xfrm>
            <a:off x="4983364" y="3992204"/>
            <a:ext cx="394288" cy="3734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121611-AEB3-44C4-B534-A61F6A4FF512}"/>
              </a:ext>
            </a:extLst>
          </p:cNvPr>
          <p:cNvSpPr txBox="1"/>
          <p:nvPr/>
        </p:nvSpPr>
        <p:spPr>
          <a:xfrm>
            <a:off x="2229105" y="4036341"/>
            <a:ext cx="265185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অবসরে যান-১৯৯৫ সালে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8A4AA5-06DA-4FF7-8567-3BDF9C018DA5}"/>
              </a:ext>
            </a:extLst>
          </p:cNvPr>
          <p:cNvSpPr txBox="1"/>
          <p:nvPr/>
        </p:nvSpPr>
        <p:spPr>
          <a:xfrm>
            <a:off x="827133" y="3061812"/>
            <a:ext cx="3602385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প্রকাশিত বই-লোক-লোকান্তর,কালের কলস,সোনালী কাবিন,পাখির কাছে ফুলের কাছে ইত্যাদি৷</a:t>
            </a:r>
            <a:endParaRPr lang="en-US" dirty="0"/>
          </a:p>
        </p:txBody>
      </p:sp>
      <p:sp>
        <p:nvSpPr>
          <p:cNvPr id="83" name="Arrow: Left 82">
            <a:extLst>
              <a:ext uri="{FF2B5EF4-FFF2-40B4-BE49-F238E27FC236}">
                <a16:creationId xmlns:a16="http://schemas.microsoft.com/office/drawing/2014/main" id="{4BC6910A-249E-45DE-8674-414C1F3376CF}"/>
              </a:ext>
            </a:extLst>
          </p:cNvPr>
          <p:cNvSpPr/>
          <p:nvPr/>
        </p:nvSpPr>
        <p:spPr>
          <a:xfrm>
            <a:off x="4537787" y="3336746"/>
            <a:ext cx="394288" cy="3734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Left 83">
            <a:extLst>
              <a:ext uri="{FF2B5EF4-FFF2-40B4-BE49-F238E27FC236}">
                <a16:creationId xmlns:a16="http://schemas.microsoft.com/office/drawing/2014/main" id="{02A566FF-26B4-4203-97A8-380FC1C70DB1}"/>
              </a:ext>
            </a:extLst>
          </p:cNvPr>
          <p:cNvSpPr/>
          <p:nvPr/>
        </p:nvSpPr>
        <p:spPr>
          <a:xfrm>
            <a:off x="4691534" y="2657462"/>
            <a:ext cx="394288" cy="3734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11F2C4-845A-4F05-85B6-B682FC002C3B}"/>
              </a:ext>
            </a:extLst>
          </p:cNvPr>
          <p:cNvSpPr txBox="1"/>
          <p:nvPr/>
        </p:nvSpPr>
        <p:spPr>
          <a:xfrm>
            <a:off x="870925" y="2569464"/>
            <a:ext cx="376962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পুরস্কার-বাংলা একাডেমি ও একুশেপদক</a:t>
            </a:r>
            <a:endParaRPr lang="en-US" dirty="0"/>
          </a:p>
        </p:txBody>
      </p:sp>
      <p:sp>
        <p:nvSpPr>
          <p:cNvPr id="85" name="Arrow: Left 84">
            <a:extLst>
              <a:ext uri="{FF2B5EF4-FFF2-40B4-BE49-F238E27FC236}">
                <a16:creationId xmlns:a16="http://schemas.microsoft.com/office/drawing/2014/main" id="{FA548A46-C444-4990-B515-DF70DAE6FA3B}"/>
              </a:ext>
            </a:extLst>
          </p:cNvPr>
          <p:cNvSpPr/>
          <p:nvPr/>
        </p:nvSpPr>
        <p:spPr>
          <a:xfrm>
            <a:off x="5172843" y="2269936"/>
            <a:ext cx="394288" cy="3734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1C86F6-9C12-405A-9A7A-EA77EB690857}"/>
              </a:ext>
            </a:extLst>
          </p:cNvPr>
          <p:cNvSpPr txBox="1"/>
          <p:nvPr/>
        </p:nvSpPr>
        <p:spPr>
          <a:xfrm>
            <a:off x="2088521" y="2085090"/>
            <a:ext cx="272227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মৃত্যু-১৫ ফেব্রুয়ারী ২০১৯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2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AC07185-0F6C-49D1-BF0A-1F3234500D8C}"/>
              </a:ext>
            </a:extLst>
          </p:cNvPr>
          <p:cNvSpPr txBox="1"/>
          <p:nvPr/>
        </p:nvSpPr>
        <p:spPr>
          <a:xfrm>
            <a:off x="4336603" y="538708"/>
            <a:ext cx="373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শব্দের অর্থ দেখে নাও-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341DC-FC7C-4EFC-86AB-3B76C1F156EC}"/>
              </a:ext>
            </a:extLst>
          </p:cNvPr>
          <p:cNvSpPr txBox="1"/>
          <p:nvPr/>
        </p:nvSpPr>
        <p:spPr>
          <a:xfrm>
            <a:off x="2383948" y="1736739"/>
            <a:ext cx="116744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মিনার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8633FB-B211-454B-A8E8-248D258EE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24" y="1368346"/>
            <a:ext cx="2805394" cy="1371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068067E-FDB4-445D-8199-9A3F4E4DFF9B}"/>
              </a:ext>
            </a:extLst>
          </p:cNvPr>
          <p:cNvSpPr txBox="1"/>
          <p:nvPr/>
        </p:nvSpPr>
        <p:spPr>
          <a:xfrm>
            <a:off x="6893217" y="1737456"/>
            <a:ext cx="297446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মসজিদের উঁচু স্তম্ভ৷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AB35A-85C5-4392-A0E8-4C519F839684}"/>
              </a:ext>
            </a:extLst>
          </p:cNvPr>
          <p:cNvSpPr txBox="1"/>
          <p:nvPr/>
        </p:nvSpPr>
        <p:spPr>
          <a:xfrm>
            <a:off x="2447209" y="3486848"/>
            <a:ext cx="110418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গির্জে</a:t>
            </a:r>
            <a:endParaRPr lang="en-US" sz="24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16D3648-D9BC-4D60-92DB-E91B12C16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52" y="3007131"/>
            <a:ext cx="2837466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7735855-5520-4F02-9879-FE3C30042DE8}"/>
              </a:ext>
            </a:extLst>
          </p:cNvPr>
          <p:cNvSpPr txBox="1"/>
          <p:nvPr/>
        </p:nvSpPr>
        <p:spPr>
          <a:xfrm>
            <a:off x="6893217" y="3356359"/>
            <a:ext cx="330547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খ্রিষ্টানদের উপাসনালয়৷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153DEB-7AAC-418B-B81B-580699BD4980}"/>
              </a:ext>
            </a:extLst>
          </p:cNvPr>
          <p:cNvSpPr txBox="1"/>
          <p:nvPr/>
        </p:nvSpPr>
        <p:spPr>
          <a:xfrm>
            <a:off x="2146220" y="5024735"/>
            <a:ext cx="140517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দরবার</a:t>
            </a:r>
            <a:endParaRPr lang="en-US" sz="24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D549B1B-6172-43FD-97BC-4AB8303FE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96" y="4685150"/>
            <a:ext cx="2837466" cy="137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03942D3-AA56-4F63-BF1F-1661B0C6A8BC}"/>
              </a:ext>
            </a:extLst>
          </p:cNvPr>
          <p:cNvSpPr txBox="1"/>
          <p:nvPr/>
        </p:nvSpPr>
        <p:spPr>
          <a:xfrm>
            <a:off x="6893217" y="5021894"/>
            <a:ext cx="1539517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রাজসভা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020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811158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57199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2430ED-ADBA-491D-904A-A35833B70BC4}"/>
              </a:ext>
            </a:extLst>
          </p:cNvPr>
          <p:cNvSpPr txBox="1"/>
          <p:nvPr/>
        </p:nvSpPr>
        <p:spPr>
          <a:xfrm>
            <a:off x="2116991" y="1000084"/>
            <a:ext cx="168215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কলকলিয়ে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4B4D72-FF8E-4FD0-85BA-602E832E0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86" y="585962"/>
            <a:ext cx="3231218" cy="176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F502CC-BB21-465E-96CA-34EF8F6BB245}"/>
              </a:ext>
            </a:extLst>
          </p:cNvPr>
          <p:cNvSpPr txBox="1"/>
          <p:nvPr/>
        </p:nvSpPr>
        <p:spPr>
          <a:xfrm>
            <a:off x="7823074" y="1025213"/>
            <a:ext cx="2806824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কলকল ধ্বনি করে৷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D00117-9CF0-489B-8744-5AC1BD0B4177}"/>
              </a:ext>
            </a:extLst>
          </p:cNvPr>
          <p:cNvSpPr txBox="1"/>
          <p:nvPr/>
        </p:nvSpPr>
        <p:spPr>
          <a:xfrm>
            <a:off x="1352120" y="2967333"/>
            <a:ext cx="244350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পদ্য লেখার ভাঁজ</a:t>
            </a:r>
            <a:endParaRPr lang="en-US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EAD45B1-B4ED-44F5-872E-ACF9BF8C3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87" y="2508008"/>
            <a:ext cx="3231218" cy="1766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937B777-7C59-4115-A10B-7EFFC2262B51}"/>
              </a:ext>
            </a:extLst>
          </p:cNvPr>
          <p:cNvSpPr txBox="1"/>
          <p:nvPr/>
        </p:nvSpPr>
        <p:spPr>
          <a:xfrm>
            <a:off x="7823074" y="2842506"/>
            <a:ext cx="332225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ভাজ করে রাখা কবিতা লেখার কাগজ৷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7FCB2A-8C1C-4C13-BE21-A37A1F84C6F7}"/>
              </a:ext>
            </a:extLst>
          </p:cNvPr>
          <p:cNvSpPr txBox="1"/>
          <p:nvPr/>
        </p:nvSpPr>
        <p:spPr>
          <a:xfrm>
            <a:off x="2226334" y="4988555"/>
            <a:ext cx="1578634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কলরব</a:t>
            </a:r>
            <a:endParaRPr lang="en-US" sz="24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4074318-7C25-4A55-BDAD-B9F916F5C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86" y="4600487"/>
            <a:ext cx="3231218" cy="160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06D7428-46C0-4CD2-AA41-161B7FD50690}"/>
              </a:ext>
            </a:extLst>
          </p:cNvPr>
          <p:cNvSpPr txBox="1"/>
          <p:nvPr/>
        </p:nvSpPr>
        <p:spPr>
          <a:xfrm>
            <a:off x="7858724" y="5112586"/>
            <a:ext cx="163773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/>
              <a:t>কোলাহল৷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443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241540" y="215660"/>
            <a:ext cx="11602528" cy="6443932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6085936" y="786446"/>
            <a:ext cx="232768" cy="55896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526212" y="432487"/>
            <a:ext cx="11119448" cy="5943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938D12-62D0-411A-806C-DDAE1C00A8FC}"/>
              </a:ext>
            </a:extLst>
          </p:cNvPr>
          <p:cNvGrpSpPr/>
          <p:nvPr/>
        </p:nvGrpSpPr>
        <p:grpSpPr>
          <a:xfrm>
            <a:off x="11426615" y="456707"/>
            <a:ext cx="219978" cy="5944583"/>
            <a:chOff x="11426615" y="456707"/>
            <a:chExt cx="219978" cy="594458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2903B5-9117-4C75-A52D-F98F30C4E868}"/>
                </a:ext>
              </a:extLst>
            </p:cNvPr>
            <p:cNvSpPr/>
            <p:nvPr/>
          </p:nvSpPr>
          <p:spPr>
            <a:xfrm>
              <a:off x="11426615" y="456707"/>
              <a:ext cx="219045" cy="29965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7F860A-7F4B-452E-91DC-44BC3AA67A16}"/>
                </a:ext>
              </a:extLst>
            </p:cNvPr>
            <p:cNvSpPr/>
            <p:nvPr/>
          </p:nvSpPr>
          <p:spPr>
            <a:xfrm>
              <a:off x="11427548" y="3429000"/>
              <a:ext cx="219045" cy="29722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07ADE6-9236-41A7-B458-774213361542}"/>
              </a:ext>
            </a:extLst>
          </p:cNvPr>
          <p:cNvGrpSpPr/>
          <p:nvPr/>
        </p:nvGrpSpPr>
        <p:grpSpPr>
          <a:xfrm>
            <a:off x="66401" y="571717"/>
            <a:ext cx="712752" cy="5693648"/>
            <a:chOff x="66401" y="571717"/>
            <a:chExt cx="712752" cy="5693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C15F2-9056-421F-B47B-5F65E750F068}"/>
                </a:ext>
              </a:extLst>
            </p:cNvPr>
            <p:cNvGrpSpPr/>
            <p:nvPr/>
          </p:nvGrpSpPr>
          <p:grpSpPr>
            <a:xfrm>
              <a:off x="73196" y="1463074"/>
              <a:ext cx="681021" cy="228601"/>
              <a:chOff x="1323975" y="871536"/>
              <a:chExt cx="681021" cy="2286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B1B524-08BC-4988-9B19-735119291BA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28B57A25-E91E-49C7-ABC7-66A8E8ADADA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ED1EB2A5-EB50-4A0F-A15F-BC6093360B4D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D0EE9C-8BE9-4DE0-B6D6-C5EB176F5526}"/>
                </a:ext>
              </a:extLst>
            </p:cNvPr>
            <p:cNvGrpSpPr/>
            <p:nvPr/>
          </p:nvGrpSpPr>
          <p:grpSpPr>
            <a:xfrm>
              <a:off x="73196" y="1981739"/>
              <a:ext cx="681021" cy="228601"/>
              <a:chOff x="1323975" y="871536"/>
              <a:chExt cx="681021" cy="2286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0A5D69-0890-41EA-9DF8-9BE2D55C5118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10E0AF31-6285-4B4B-81BB-1AD9E611D34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645B44C0-4020-4311-8228-20E2749DF015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9BED11-0794-447E-AA3D-C08CBF83FD2B}"/>
                </a:ext>
              </a:extLst>
            </p:cNvPr>
            <p:cNvGrpSpPr/>
            <p:nvPr/>
          </p:nvGrpSpPr>
          <p:grpSpPr>
            <a:xfrm>
              <a:off x="66401" y="2512322"/>
              <a:ext cx="681021" cy="228601"/>
              <a:chOff x="1323975" y="871536"/>
              <a:chExt cx="681021" cy="22860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C3759E-6E37-4470-A7F1-216160812FC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44EE6A08-DA48-486E-917E-D261DD9C9D4C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F6DA0C57-C273-41C7-BCF4-6B6DE80BF69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264151-E370-4743-AA32-7F4775C2F1AF}"/>
                </a:ext>
              </a:extLst>
            </p:cNvPr>
            <p:cNvGrpSpPr/>
            <p:nvPr/>
          </p:nvGrpSpPr>
          <p:grpSpPr>
            <a:xfrm>
              <a:off x="68949" y="3098465"/>
              <a:ext cx="681021" cy="228601"/>
              <a:chOff x="1323975" y="871536"/>
              <a:chExt cx="681021" cy="2286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9A4D4F-221C-4230-BAEC-012405CBB2AD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5914F27C-C414-4B21-B441-67096AF96261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7209987A-4BB9-4DFD-AA1C-A435BD2D8978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5014CC-56B2-40CC-A48C-4AF7522AC490}"/>
                </a:ext>
              </a:extLst>
            </p:cNvPr>
            <p:cNvGrpSpPr/>
            <p:nvPr/>
          </p:nvGrpSpPr>
          <p:grpSpPr>
            <a:xfrm>
              <a:off x="75438" y="3603381"/>
              <a:ext cx="681021" cy="228601"/>
              <a:chOff x="1323975" y="871536"/>
              <a:chExt cx="681021" cy="2286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483751-14AD-468D-B9E7-E059429C5430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D2B426B3-F6A8-4203-90D8-8F5BD7A344EE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A57F46F6-D4FA-4A55-8F54-22C29238C95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DD53966-8F54-40D9-9551-4D833C0F539A}"/>
                </a:ext>
              </a:extLst>
            </p:cNvPr>
            <p:cNvGrpSpPr/>
            <p:nvPr/>
          </p:nvGrpSpPr>
          <p:grpSpPr>
            <a:xfrm>
              <a:off x="67679" y="1002316"/>
              <a:ext cx="681021" cy="228601"/>
              <a:chOff x="1323975" y="871536"/>
              <a:chExt cx="681021" cy="22860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7BBA20-C887-4089-BE7F-D7F3AF592503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BB996181-C20B-4F1F-971C-CC1A1FD2C4DD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2C8763D-CA6E-4E3E-A6B2-25E5D892A772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069FF-0D99-4C4D-81DF-37B070306529}"/>
                </a:ext>
              </a:extLst>
            </p:cNvPr>
            <p:cNvGrpSpPr/>
            <p:nvPr/>
          </p:nvGrpSpPr>
          <p:grpSpPr>
            <a:xfrm>
              <a:off x="73196" y="571717"/>
              <a:ext cx="681021" cy="228601"/>
              <a:chOff x="1323975" y="871536"/>
              <a:chExt cx="681021" cy="22860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19A6B2-B53C-433F-9326-6BEBF936CB6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20C151BA-0253-40E0-A7B8-F5561EA66A87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97B212D7-659A-4183-9BA5-81737ACF4C3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72D36F-54A1-4BD5-AE2B-073D24328125}"/>
                </a:ext>
              </a:extLst>
            </p:cNvPr>
            <p:cNvGrpSpPr/>
            <p:nvPr/>
          </p:nvGrpSpPr>
          <p:grpSpPr>
            <a:xfrm>
              <a:off x="73196" y="4081854"/>
              <a:ext cx="681021" cy="228601"/>
              <a:chOff x="1323975" y="871536"/>
              <a:chExt cx="681021" cy="22860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43E976-72CB-44F6-A05D-0C3AED35276E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CE4F3126-30CE-4BA5-AC21-687D23ACCC4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AC0DBAEF-7550-4AE6-A266-4A7294EC97BB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365EE1-095A-4CBB-9557-3D35D0316E9C}"/>
                </a:ext>
              </a:extLst>
            </p:cNvPr>
            <p:cNvGrpSpPr/>
            <p:nvPr/>
          </p:nvGrpSpPr>
          <p:grpSpPr>
            <a:xfrm>
              <a:off x="71418" y="4570851"/>
              <a:ext cx="681021" cy="228601"/>
              <a:chOff x="1323975" y="871536"/>
              <a:chExt cx="681021" cy="2286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EE7F96F-3537-4724-95D0-FB9D610FB612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5D5E98A3-8F3E-4153-9477-553B7790632F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5A964E4D-42F8-4419-A54A-2DBF25C4F556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5435145-4F06-4D58-8A2A-0510EAFD465F}"/>
                </a:ext>
              </a:extLst>
            </p:cNvPr>
            <p:cNvGrpSpPr/>
            <p:nvPr/>
          </p:nvGrpSpPr>
          <p:grpSpPr>
            <a:xfrm>
              <a:off x="69640" y="5059848"/>
              <a:ext cx="681021" cy="228601"/>
              <a:chOff x="1323975" y="871536"/>
              <a:chExt cx="681021" cy="2286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3277E71-BE6D-4C23-8725-06D1129D000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806D278A-468D-4150-BE5B-420328B69689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61B7E2F-57AC-40CA-A3A7-FE3100CC453A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720192F-8774-4273-A35C-237C77876FA2}"/>
                </a:ext>
              </a:extLst>
            </p:cNvPr>
            <p:cNvGrpSpPr/>
            <p:nvPr/>
          </p:nvGrpSpPr>
          <p:grpSpPr>
            <a:xfrm>
              <a:off x="83431" y="5550447"/>
              <a:ext cx="681021" cy="228601"/>
              <a:chOff x="1323975" y="871536"/>
              <a:chExt cx="681021" cy="2286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92586C-1BB8-4005-9D4A-E62F98F9C795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Terminator 71">
                <a:extLst>
                  <a:ext uri="{FF2B5EF4-FFF2-40B4-BE49-F238E27FC236}">
                    <a16:creationId xmlns:a16="http://schemas.microsoft.com/office/drawing/2014/main" id="{6B073F38-FA66-4E8B-AEDF-634F2D09E294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CDF10AE9-DC3F-4C32-BB07-816313E2D80C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5859F2-A356-438B-A590-83670C897F31}"/>
                </a:ext>
              </a:extLst>
            </p:cNvPr>
            <p:cNvGrpSpPr/>
            <p:nvPr/>
          </p:nvGrpSpPr>
          <p:grpSpPr>
            <a:xfrm>
              <a:off x="98132" y="6036764"/>
              <a:ext cx="681021" cy="228601"/>
              <a:chOff x="1323975" y="871536"/>
              <a:chExt cx="681021" cy="2286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5BE8F7-B587-408B-BF83-2EB5249BB08F}"/>
                  </a:ext>
                </a:extLst>
              </p:cNvPr>
              <p:cNvSpPr/>
              <p:nvPr/>
            </p:nvSpPr>
            <p:spPr>
              <a:xfrm>
                <a:off x="1785951" y="871536"/>
                <a:ext cx="219045" cy="2286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711D43D7-3E29-46D6-8F9A-32C8237F90B6}"/>
                  </a:ext>
                </a:extLst>
              </p:cNvPr>
              <p:cNvSpPr/>
              <p:nvPr/>
            </p:nvSpPr>
            <p:spPr>
              <a:xfrm>
                <a:off x="1323975" y="895340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517143CC-1DBF-4F3B-88F6-5933A10527CE}"/>
                  </a:ext>
                </a:extLst>
              </p:cNvPr>
              <p:cNvSpPr/>
              <p:nvPr/>
            </p:nvSpPr>
            <p:spPr>
              <a:xfrm>
                <a:off x="1323975" y="997738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67E574-0666-4460-850E-1A13B94A00F0}"/>
              </a:ext>
            </a:extLst>
          </p:cNvPr>
          <p:cNvSpPr txBox="1"/>
          <p:nvPr/>
        </p:nvSpPr>
        <p:spPr>
          <a:xfrm>
            <a:off x="4485736" y="571717"/>
            <a:ext cx="252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একক কাজ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7E61EE-EF24-41AD-BFA1-B885EEC46A93}"/>
              </a:ext>
            </a:extLst>
          </p:cNvPr>
          <p:cNvSpPr txBox="1"/>
          <p:nvPr/>
        </p:nvSpPr>
        <p:spPr>
          <a:xfrm>
            <a:off x="6202320" y="1787669"/>
            <a:ext cx="5164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/>
              <a:t>কবির গ্রামের নাম কি</a:t>
            </a:r>
            <a:r>
              <a:rPr lang="en-US" sz="2400" dirty="0"/>
              <a:t>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/>
              <a:t>তিনি কত সালে মারা যান</a:t>
            </a:r>
            <a:r>
              <a:rPr lang="en-US" sz="2400" dirty="0"/>
              <a:t>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/>
              <a:t>মিনার শব্দের অর্থ কি</a:t>
            </a:r>
            <a:r>
              <a:rPr lang="en-US" sz="2400" dirty="0"/>
              <a:t> ?</a:t>
            </a:r>
          </a:p>
          <a:p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/>
              <a:t>দরবার শব্দের অর্থ কি</a:t>
            </a:r>
            <a:r>
              <a:rPr lang="en-US" sz="2400" dirty="0"/>
              <a:t>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/>
              <a:t>কবি কি কি পুরস্কারে ভূষিত হন</a:t>
            </a:r>
            <a:r>
              <a:rPr lang="en-US" sz="2400" dirty="0"/>
              <a:t> ?</a:t>
            </a:r>
            <a:r>
              <a:rPr lang="bn-BD" sz="2400" dirty="0"/>
              <a:t> </a:t>
            </a:r>
            <a:endParaRPr lang="en-US" sz="24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DE9F508-04DD-40DA-AE51-9A2D48F59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4719" r="4300" b="5078"/>
          <a:stretch/>
        </p:blipFill>
        <p:spPr>
          <a:xfrm>
            <a:off x="968178" y="1768416"/>
            <a:ext cx="4889158" cy="37820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026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435</Words>
  <Application>Microsoft Office PowerPoint</Application>
  <PresentationFormat>Widescreen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Shadman Sifat Noman</dc:creator>
  <cp:lastModifiedBy>Shadman Sifat Noman</cp:lastModifiedBy>
  <cp:revision>56</cp:revision>
  <dcterms:created xsi:type="dcterms:W3CDTF">2020-09-27T13:24:57Z</dcterms:created>
  <dcterms:modified xsi:type="dcterms:W3CDTF">2020-10-01T14:21:27Z</dcterms:modified>
</cp:coreProperties>
</file>